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4" r:id="rId3"/>
    <p:sldId id="257" r:id="rId4"/>
    <p:sldId id="258" r:id="rId5"/>
    <p:sldId id="266" r:id="rId6"/>
    <p:sldId id="259" r:id="rId7"/>
    <p:sldId id="267" r:id="rId8"/>
    <p:sldId id="260" r:id="rId9"/>
    <p:sldId id="261" r:id="rId10"/>
    <p:sldId id="262" r:id="rId11"/>
    <p:sldId id="263" r:id="rId12"/>
    <p:sldId id="265" r:id="rId13"/>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885"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Ref idx="1001">
        <a:schemeClr val="bg1"/>
      </p:bgRef>
    </p:bg>
    <p:spTree>
      <p:nvGrpSpPr>
        <p:cNvPr id="1" name=""/>
        <p:cNvGrpSpPr/>
        <p:nvPr/>
      </p:nvGrpSpPr>
      <p:grpSpPr>
        <a:xfrm>
          <a:off x="0" y="0"/>
          <a:ext cx="0" cy="0"/>
          <a:chOff x="0" y="0"/>
          <a:chExt cx="0" cy="0"/>
        </a:xfrm>
      </p:grpSpPr>
      <p:sp>
        <p:nvSpPr>
          <p:cNvPr id="8" name="Titolo 7"/>
          <p:cNvSpPr>
            <a:spLocks noGrp="1"/>
          </p:cNvSpPr>
          <p:nvPr>
            <p:ph type="ctrTitle"/>
          </p:nvPr>
        </p:nvSpPr>
        <p:spPr>
          <a:xfrm>
            <a:off x="2286000" y="3124200"/>
            <a:ext cx="6172200" cy="1894362"/>
          </a:xfrm>
        </p:spPr>
        <p:txBody>
          <a:bodyPr/>
          <a:lstStyle>
            <a:lvl1pPr>
              <a:defRPr b="1"/>
            </a:lvl1pPr>
          </a:lstStyle>
          <a:p>
            <a:r>
              <a:rPr kumimoji="0" lang="it-IT"/>
              <a:t>Fare clic per modificare lo stile del titolo</a:t>
            </a:r>
            <a:endParaRPr kumimoji="0" lang="en-US"/>
          </a:p>
        </p:txBody>
      </p:sp>
      <p:sp>
        <p:nvSpPr>
          <p:cNvPr id="9" name="Sottotitolo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a:t>Fare clic per modificare lo stile del sottotitolo dello schema</a:t>
            </a:r>
            <a:endParaRPr kumimoji="0" lang="en-US"/>
          </a:p>
        </p:txBody>
      </p:sp>
      <p:sp>
        <p:nvSpPr>
          <p:cNvPr id="28" name="Segnaposto data 27"/>
          <p:cNvSpPr>
            <a:spLocks noGrp="1"/>
          </p:cNvSpPr>
          <p:nvPr>
            <p:ph type="dt" sz="half" idx="10"/>
          </p:nvPr>
        </p:nvSpPr>
        <p:spPr bwMode="auto">
          <a:xfrm rot="5400000">
            <a:off x="7764621" y="1174097"/>
            <a:ext cx="2286000" cy="381000"/>
          </a:xfrm>
        </p:spPr>
        <p:txBody>
          <a:bodyPr/>
          <a:lstStyle/>
          <a:p>
            <a:fld id="{98D88677-1233-4053-BCD3-2D3EE6B2EDBF}" type="datetimeFigureOut">
              <a:rPr lang="it-IT" smtClean="0"/>
              <a:t>27/10/2020</a:t>
            </a:fld>
            <a:endParaRPr lang="it-IT"/>
          </a:p>
        </p:txBody>
      </p:sp>
      <p:sp>
        <p:nvSpPr>
          <p:cNvPr id="17" name="Segnaposto piè di pagina 16"/>
          <p:cNvSpPr>
            <a:spLocks noGrp="1"/>
          </p:cNvSpPr>
          <p:nvPr>
            <p:ph type="ftr" sz="quarter" idx="11"/>
          </p:nvPr>
        </p:nvSpPr>
        <p:spPr bwMode="auto">
          <a:xfrm rot="5400000">
            <a:off x="7077269" y="4181669"/>
            <a:ext cx="3657600" cy="384048"/>
          </a:xfrm>
        </p:spPr>
        <p:txBody>
          <a:bodyPr/>
          <a:lstStyle/>
          <a:p>
            <a:endParaRPr lang="it-IT"/>
          </a:p>
        </p:txBody>
      </p:sp>
      <p:sp>
        <p:nvSpPr>
          <p:cNvPr id="10" name="Rettangolo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tangolo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ttangolo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tangolo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ttore 1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ttore 1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ttore 1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ttore 1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ttore 1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ttore 1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ttangolo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egnaposto numero diapositiva 28"/>
          <p:cNvSpPr>
            <a:spLocks noGrp="1"/>
          </p:cNvSpPr>
          <p:nvPr>
            <p:ph type="sldNum" sz="quarter" idx="12"/>
          </p:nvPr>
        </p:nvSpPr>
        <p:spPr bwMode="auto">
          <a:xfrm>
            <a:off x="1325544" y="4928702"/>
            <a:ext cx="609600" cy="517524"/>
          </a:xfrm>
        </p:spPr>
        <p:txBody>
          <a:bodyPr/>
          <a:lstStyle/>
          <a:p>
            <a:fld id="{A1F01C9D-9589-4DD1-BCA2-BBBC7FD65129}" type="slidenum">
              <a:rPr lang="it-IT" smtClean="0"/>
              <a:t>‹N›</a:t>
            </a:fld>
            <a:endParaRPr lang="it-IT"/>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98D88677-1233-4053-BCD3-2D3EE6B2EDBF}" type="datetimeFigureOut">
              <a:rPr lang="it-IT" smtClean="0"/>
              <a:t>27/10/2020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A1F01C9D-9589-4DD1-BCA2-BBBC7FD65129}"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9"/>
            <a:ext cx="1676400" cy="5851525"/>
          </a:xfrm>
        </p:spPr>
        <p:txBody>
          <a:bodyPr vert="eaVert"/>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a:xfrm>
            <a:off x="457200" y="274638"/>
            <a:ext cx="6019800" cy="5851525"/>
          </a:xfrm>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98D88677-1233-4053-BCD3-2D3EE6B2EDBF}" type="datetimeFigureOut">
              <a:rPr lang="it-IT" smtClean="0"/>
              <a:t>27/10/2020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A1F01C9D-9589-4DD1-BCA2-BBBC7FD65129}" type="slidenum">
              <a:rPr lang="it-IT" smtClean="0"/>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8" name="Segnaposto contenuto 7"/>
          <p:cNvSpPr>
            <a:spLocks noGrp="1"/>
          </p:cNvSpPr>
          <p:nvPr>
            <p:ph sz="quarter" idx="1"/>
          </p:nvPr>
        </p:nvSpPr>
        <p:spPr>
          <a:xfrm>
            <a:off x="457200" y="1600200"/>
            <a:ext cx="7467600" cy="4873752"/>
          </a:xfrm>
        </p:spPr>
        <p:txBody>
          <a:body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7" name="Segnaposto data 6"/>
          <p:cNvSpPr>
            <a:spLocks noGrp="1"/>
          </p:cNvSpPr>
          <p:nvPr>
            <p:ph type="dt" sz="half" idx="14"/>
          </p:nvPr>
        </p:nvSpPr>
        <p:spPr/>
        <p:txBody>
          <a:bodyPr rtlCol="0"/>
          <a:lstStyle/>
          <a:p>
            <a:fld id="{98D88677-1233-4053-BCD3-2D3EE6B2EDBF}" type="datetimeFigureOut">
              <a:rPr lang="it-IT" smtClean="0"/>
              <a:t>27/10/2020</a:t>
            </a:fld>
            <a:endParaRPr lang="it-IT"/>
          </a:p>
        </p:txBody>
      </p:sp>
      <p:sp>
        <p:nvSpPr>
          <p:cNvPr id="9" name="Segnaposto numero diapositiva 8"/>
          <p:cNvSpPr>
            <a:spLocks noGrp="1"/>
          </p:cNvSpPr>
          <p:nvPr>
            <p:ph type="sldNum" sz="quarter" idx="15"/>
          </p:nvPr>
        </p:nvSpPr>
        <p:spPr/>
        <p:txBody>
          <a:bodyPr rtlCol="0"/>
          <a:lstStyle/>
          <a:p>
            <a:fld id="{A1F01C9D-9589-4DD1-BCA2-BBBC7FD65129}" type="slidenum">
              <a:rPr lang="it-IT" smtClean="0"/>
              <a:t>‹N›</a:t>
            </a:fld>
            <a:endParaRPr lang="it-IT"/>
          </a:p>
        </p:txBody>
      </p:sp>
      <p:sp>
        <p:nvSpPr>
          <p:cNvPr id="10" name="Segnaposto piè di pagina 9"/>
          <p:cNvSpPr>
            <a:spLocks noGrp="1"/>
          </p:cNvSpPr>
          <p:nvPr>
            <p:ph type="ftr" sz="quarter" idx="16"/>
          </p:nvPr>
        </p:nvSpPr>
        <p:spPr/>
        <p:txBody>
          <a:bodyPr rtlCol="0"/>
          <a:lstStyle/>
          <a:p>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2286000" y="2895600"/>
            <a:ext cx="6172200" cy="2053590"/>
          </a:xfrm>
        </p:spPr>
        <p:txBody>
          <a:bodyPr/>
          <a:lstStyle>
            <a:lvl1pPr algn="l">
              <a:buNone/>
              <a:defRPr sz="3000" b="1" cap="small" baseline="0"/>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a:t>Fare clic per modificare stili del testo dello schema</a:t>
            </a:r>
          </a:p>
        </p:txBody>
      </p:sp>
      <p:sp>
        <p:nvSpPr>
          <p:cNvPr id="4" name="Segnaposto data 3"/>
          <p:cNvSpPr>
            <a:spLocks noGrp="1"/>
          </p:cNvSpPr>
          <p:nvPr>
            <p:ph type="dt" sz="half" idx="10"/>
          </p:nvPr>
        </p:nvSpPr>
        <p:spPr bwMode="auto">
          <a:xfrm rot="5400000">
            <a:off x="7763256" y="1170432"/>
            <a:ext cx="2286000" cy="381000"/>
          </a:xfrm>
        </p:spPr>
        <p:txBody>
          <a:bodyPr/>
          <a:lstStyle/>
          <a:p>
            <a:fld id="{98D88677-1233-4053-BCD3-2D3EE6B2EDBF}" type="datetimeFigureOut">
              <a:rPr lang="it-IT" smtClean="0"/>
              <a:t>27/10/2020</a:t>
            </a:fld>
            <a:endParaRPr lang="it-IT"/>
          </a:p>
        </p:txBody>
      </p:sp>
      <p:sp>
        <p:nvSpPr>
          <p:cNvPr id="5" name="Segnaposto piè di pagina 4"/>
          <p:cNvSpPr>
            <a:spLocks noGrp="1"/>
          </p:cNvSpPr>
          <p:nvPr>
            <p:ph type="ftr" sz="quarter" idx="11"/>
          </p:nvPr>
        </p:nvSpPr>
        <p:spPr bwMode="auto">
          <a:xfrm rot="5400000">
            <a:off x="7077456" y="4178808"/>
            <a:ext cx="3657600" cy="384048"/>
          </a:xfrm>
        </p:spPr>
        <p:txBody>
          <a:bodyPr/>
          <a:lstStyle/>
          <a:p>
            <a:endParaRPr lang="it-IT"/>
          </a:p>
        </p:txBody>
      </p:sp>
      <p:sp>
        <p:nvSpPr>
          <p:cNvPr id="9" name="Rettangolo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tangolo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tangolo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tangolo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ttore 1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ttore 1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ttore 1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ttore 1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ttore 1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ttangolo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ttore 1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egnaposto numero diapositiva 5"/>
          <p:cNvSpPr>
            <a:spLocks noGrp="1"/>
          </p:cNvSpPr>
          <p:nvPr>
            <p:ph type="sldNum" sz="quarter" idx="12"/>
          </p:nvPr>
        </p:nvSpPr>
        <p:spPr bwMode="auto">
          <a:xfrm>
            <a:off x="1340616" y="4928702"/>
            <a:ext cx="609600" cy="517524"/>
          </a:xfrm>
        </p:spPr>
        <p:txBody>
          <a:bodyPr/>
          <a:lstStyle/>
          <a:p>
            <a:fld id="{A1F01C9D-9589-4DD1-BCA2-BBBC7FD65129}" type="slidenum">
              <a:rPr lang="it-IT" smtClean="0"/>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5" name="Segnaposto data 4"/>
          <p:cNvSpPr>
            <a:spLocks noGrp="1"/>
          </p:cNvSpPr>
          <p:nvPr>
            <p:ph type="dt" sz="half" idx="10"/>
          </p:nvPr>
        </p:nvSpPr>
        <p:spPr/>
        <p:txBody>
          <a:bodyPr/>
          <a:lstStyle/>
          <a:p>
            <a:fld id="{98D88677-1233-4053-BCD3-2D3EE6B2EDBF}" type="datetimeFigureOut">
              <a:rPr lang="it-IT" smtClean="0"/>
              <a:t>27/10/2020</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A1F01C9D-9589-4DD1-BCA2-BBBC7FD65129}" type="slidenum">
              <a:rPr lang="it-IT" smtClean="0"/>
              <a:t>‹N›</a:t>
            </a:fld>
            <a:endParaRPr lang="it-IT"/>
          </a:p>
        </p:txBody>
      </p:sp>
      <p:sp>
        <p:nvSpPr>
          <p:cNvPr id="9" name="Segnaposto contenuto 8"/>
          <p:cNvSpPr>
            <a:spLocks noGrp="1"/>
          </p:cNvSpPr>
          <p:nvPr>
            <p:ph sz="quarter" idx="1"/>
          </p:nvPr>
        </p:nvSpPr>
        <p:spPr>
          <a:xfrm>
            <a:off x="457200" y="1600200"/>
            <a:ext cx="3657600" cy="4572000"/>
          </a:xfrm>
        </p:spPr>
        <p:txBody>
          <a:body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1" name="Segnaposto contenuto 10"/>
          <p:cNvSpPr>
            <a:spLocks noGrp="1"/>
          </p:cNvSpPr>
          <p:nvPr>
            <p:ph sz="quarter" idx="2"/>
          </p:nvPr>
        </p:nvSpPr>
        <p:spPr>
          <a:xfrm>
            <a:off x="4270248" y="1600200"/>
            <a:ext cx="3657600" cy="4572000"/>
          </a:xfrm>
        </p:spPr>
        <p:txBody>
          <a:body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7543800" cy="1143000"/>
          </a:xfrm>
        </p:spPr>
        <p:txBody>
          <a:bodyPr anchor="b"/>
          <a:lstStyle>
            <a:lvl1pPr>
              <a:defRPr/>
            </a:lvl1pPr>
          </a:lstStyle>
          <a:p>
            <a:r>
              <a:rPr kumimoji="0" lang="it-IT"/>
              <a:t>Fare clic per modificare lo stile del titolo</a:t>
            </a:r>
            <a:endParaRPr kumimoji="0" lang="en-US"/>
          </a:p>
        </p:txBody>
      </p:sp>
      <p:sp>
        <p:nvSpPr>
          <p:cNvPr id="7" name="Segnaposto data 6"/>
          <p:cNvSpPr>
            <a:spLocks noGrp="1"/>
          </p:cNvSpPr>
          <p:nvPr>
            <p:ph type="dt" sz="half" idx="10"/>
          </p:nvPr>
        </p:nvSpPr>
        <p:spPr/>
        <p:txBody>
          <a:bodyPr/>
          <a:lstStyle/>
          <a:p>
            <a:fld id="{98D88677-1233-4053-BCD3-2D3EE6B2EDBF}" type="datetimeFigureOut">
              <a:rPr lang="it-IT" smtClean="0"/>
              <a:t>27/10/2020</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A1F01C9D-9589-4DD1-BCA2-BBBC7FD65129}" type="slidenum">
              <a:rPr lang="it-IT" smtClean="0"/>
              <a:t>‹N›</a:t>
            </a:fld>
            <a:endParaRPr lang="it-IT"/>
          </a:p>
        </p:txBody>
      </p:sp>
      <p:sp>
        <p:nvSpPr>
          <p:cNvPr id="11" name="Segnaposto contenuto 10"/>
          <p:cNvSpPr>
            <a:spLocks noGrp="1"/>
          </p:cNvSpPr>
          <p:nvPr>
            <p:ph sz="quarter" idx="2"/>
          </p:nvPr>
        </p:nvSpPr>
        <p:spPr>
          <a:xfrm>
            <a:off x="457200" y="2362200"/>
            <a:ext cx="3657600" cy="3886200"/>
          </a:xfrm>
        </p:spPr>
        <p:txBody>
          <a:body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3" name="Segnaposto contenuto 12"/>
          <p:cNvSpPr>
            <a:spLocks noGrp="1"/>
          </p:cNvSpPr>
          <p:nvPr>
            <p:ph sz="quarter" idx="4"/>
          </p:nvPr>
        </p:nvSpPr>
        <p:spPr>
          <a:xfrm>
            <a:off x="4371975" y="2362200"/>
            <a:ext cx="3657600" cy="3886200"/>
          </a:xfrm>
        </p:spPr>
        <p:txBody>
          <a:body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2" name="Segnaposto testo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it-IT"/>
              <a:t>Fare clic per modificare stili del testo dello schema</a:t>
            </a:r>
          </a:p>
        </p:txBody>
      </p:sp>
      <p:sp>
        <p:nvSpPr>
          <p:cNvPr id="14" name="Segnaposto testo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it-IT"/>
              <a:t>Fare clic per modificare stili del testo dello schema</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6" name="Segnaposto data 5"/>
          <p:cNvSpPr>
            <a:spLocks noGrp="1"/>
          </p:cNvSpPr>
          <p:nvPr>
            <p:ph type="dt" sz="half" idx="10"/>
          </p:nvPr>
        </p:nvSpPr>
        <p:spPr/>
        <p:txBody>
          <a:bodyPr rtlCol="0"/>
          <a:lstStyle/>
          <a:p>
            <a:fld id="{98D88677-1233-4053-BCD3-2D3EE6B2EDBF}" type="datetimeFigureOut">
              <a:rPr lang="it-IT" smtClean="0"/>
              <a:t>27/10/2020</a:t>
            </a:fld>
            <a:endParaRPr lang="it-IT"/>
          </a:p>
        </p:txBody>
      </p:sp>
      <p:sp>
        <p:nvSpPr>
          <p:cNvPr id="7" name="Segnaposto numero diapositiva 6"/>
          <p:cNvSpPr>
            <a:spLocks noGrp="1"/>
          </p:cNvSpPr>
          <p:nvPr>
            <p:ph type="sldNum" sz="quarter" idx="11"/>
          </p:nvPr>
        </p:nvSpPr>
        <p:spPr/>
        <p:txBody>
          <a:bodyPr rtlCol="0"/>
          <a:lstStyle/>
          <a:p>
            <a:fld id="{A1F01C9D-9589-4DD1-BCA2-BBBC7FD65129}" type="slidenum">
              <a:rPr lang="it-IT" smtClean="0"/>
              <a:t>‹N›</a:t>
            </a:fld>
            <a:endParaRPr lang="it-IT"/>
          </a:p>
        </p:txBody>
      </p:sp>
      <p:sp>
        <p:nvSpPr>
          <p:cNvPr id="8" name="Segnaposto piè di pagina 7"/>
          <p:cNvSpPr>
            <a:spLocks noGrp="1"/>
          </p:cNvSpPr>
          <p:nvPr>
            <p:ph type="ftr" sz="quarter" idx="12"/>
          </p:nvPr>
        </p:nvSpPr>
        <p:spPr/>
        <p:txBody>
          <a:bodyPr rtlCol="0"/>
          <a:lstStyle/>
          <a:p>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8D88677-1233-4053-BCD3-2D3EE6B2EDBF}" type="datetimeFigureOut">
              <a:rPr lang="it-IT" smtClean="0"/>
              <a:t>27/10/2020</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A1F01C9D-9589-4DD1-BCA2-BBBC7FD65129}" type="slidenum">
              <a:rPr lang="it-IT" smtClean="0"/>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bg>
      <p:bgRef idx="1001">
        <a:schemeClr val="bg1"/>
      </p:bgRef>
    </p:bg>
    <p:spTree>
      <p:nvGrpSpPr>
        <p:cNvPr id="1" name=""/>
        <p:cNvGrpSpPr/>
        <p:nvPr/>
      </p:nvGrpSpPr>
      <p:grpSpPr>
        <a:xfrm>
          <a:off x="0" y="0"/>
          <a:ext cx="0" cy="0"/>
          <a:chOff x="0" y="0"/>
          <a:chExt cx="0" cy="0"/>
        </a:xfrm>
      </p:grpSpPr>
      <p:sp>
        <p:nvSpPr>
          <p:cNvPr id="10" name="Connettore 1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olo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it-IT"/>
              <a:t>Fare clic per modificare lo stile del titolo</a:t>
            </a:r>
            <a:endParaRPr kumimoji="0" lang="en-US"/>
          </a:p>
        </p:txBody>
      </p:sp>
      <p:sp>
        <p:nvSpPr>
          <p:cNvPr id="3" name="Segnaposto testo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it-IT"/>
              <a:t>Fare clic per modificare stili del testo dello schema</a:t>
            </a:r>
          </a:p>
        </p:txBody>
      </p:sp>
      <p:sp>
        <p:nvSpPr>
          <p:cNvPr id="8" name="Connettore 1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ttore 1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ttore 1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ttangolo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ttore 1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Segnaposto contenuto 17"/>
          <p:cNvSpPr>
            <a:spLocks noGrp="1"/>
          </p:cNvSpPr>
          <p:nvPr>
            <p:ph sz="quarter" idx="1"/>
          </p:nvPr>
        </p:nvSpPr>
        <p:spPr>
          <a:xfrm>
            <a:off x="304800" y="274320"/>
            <a:ext cx="5638800" cy="6327648"/>
          </a:xfrm>
        </p:spPr>
        <p:txBody>
          <a:body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21" name="Segnaposto data 20"/>
          <p:cNvSpPr>
            <a:spLocks noGrp="1"/>
          </p:cNvSpPr>
          <p:nvPr>
            <p:ph type="dt" sz="half" idx="14"/>
          </p:nvPr>
        </p:nvSpPr>
        <p:spPr/>
        <p:txBody>
          <a:bodyPr rtlCol="0"/>
          <a:lstStyle/>
          <a:p>
            <a:fld id="{98D88677-1233-4053-BCD3-2D3EE6B2EDBF}" type="datetimeFigureOut">
              <a:rPr lang="it-IT" smtClean="0"/>
              <a:t>27/10/2020</a:t>
            </a:fld>
            <a:endParaRPr lang="it-IT"/>
          </a:p>
        </p:txBody>
      </p:sp>
      <p:sp>
        <p:nvSpPr>
          <p:cNvPr id="22" name="Segnaposto numero diapositiva 21"/>
          <p:cNvSpPr>
            <a:spLocks noGrp="1"/>
          </p:cNvSpPr>
          <p:nvPr>
            <p:ph type="sldNum" sz="quarter" idx="15"/>
          </p:nvPr>
        </p:nvSpPr>
        <p:spPr/>
        <p:txBody>
          <a:bodyPr rtlCol="0"/>
          <a:lstStyle/>
          <a:p>
            <a:fld id="{A1F01C9D-9589-4DD1-BCA2-BBBC7FD65129}" type="slidenum">
              <a:rPr lang="it-IT" smtClean="0"/>
              <a:t>‹N›</a:t>
            </a:fld>
            <a:endParaRPr lang="it-IT"/>
          </a:p>
        </p:txBody>
      </p:sp>
      <p:sp>
        <p:nvSpPr>
          <p:cNvPr id="23" name="Segnaposto piè di pagina 22"/>
          <p:cNvSpPr>
            <a:spLocks noGrp="1"/>
          </p:cNvSpPr>
          <p:nvPr>
            <p:ph type="ftr" sz="quarter" idx="16"/>
          </p:nvPr>
        </p:nvSpPr>
        <p:spPr/>
        <p:txBody>
          <a:bodyPr rtlCol="0"/>
          <a:lstStyle/>
          <a:p>
            <a:endParaRPr lang="it-IT"/>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Connettore 1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olo 1"/>
          <p:cNvSpPr>
            <a:spLocks noGrp="1"/>
          </p:cNvSpPr>
          <p:nvPr>
            <p:ph type="title"/>
          </p:nvPr>
        </p:nvSpPr>
        <p:spPr>
          <a:xfrm rot="5400000">
            <a:off x="3350133" y="3200400"/>
            <a:ext cx="6309360" cy="457200"/>
          </a:xfrm>
        </p:spPr>
        <p:txBody>
          <a:bodyPr anchor="b"/>
          <a:lstStyle>
            <a:lvl1pPr algn="l">
              <a:buNone/>
              <a:defRPr sz="2000" b="1"/>
            </a:lvl1pPr>
          </a:lstStyle>
          <a:p>
            <a:r>
              <a:rPr kumimoji="0" lang="it-IT"/>
              <a:t>Fare clic per modificare lo stile del titolo</a:t>
            </a:r>
            <a:endParaRPr kumimoji="0" lang="en-US"/>
          </a:p>
        </p:txBody>
      </p:sp>
      <p:sp>
        <p:nvSpPr>
          <p:cNvPr id="3" name="Segnaposto immagin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it-IT"/>
              <a:t>Fare clic sull'icona per inserire un'immagine</a:t>
            </a:r>
            <a:endParaRPr kumimoji="0" lang="en-US" dirty="0"/>
          </a:p>
        </p:txBody>
      </p:sp>
      <p:sp>
        <p:nvSpPr>
          <p:cNvPr id="4" name="Segnaposto testo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it-IT"/>
              <a:t>Fare clic per modificare stili del testo dello schema</a:t>
            </a:r>
          </a:p>
        </p:txBody>
      </p:sp>
      <p:sp>
        <p:nvSpPr>
          <p:cNvPr id="10" name="Connettore 1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ttangolo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ttore 1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ttore 1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ttore 1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egnaposto data 16"/>
          <p:cNvSpPr>
            <a:spLocks noGrp="1"/>
          </p:cNvSpPr>
          <p:nvPr>
            <p:ph type="dt" sz="half" idx="10"/>
          </p:nvPr>
        </p:nvSpPr>
        <p:spPr/>
        <p:txBody>
          <a:bodyPr rtlCol="0"/>
          <a:lstStyle/>
          <a:p>
            <a:fld id="{98D88677-1233-4053-BCD3-2D3EE6B2EDBF}" type="datetimeFigureOut">
              <a:rPr lang="it-IT" smtClean="0"/>
              <a:t>27/10/2020</a:t>
            </a:fld>
            <a:endParaRPr lang="it-IT"/>
          </a:p>
        </p:txBody>
      </p:sp>
      <p:sp>
        <p:nvSpPr>
          <p:cNvPr id="18" name="Segnaposto numero diapositiva 17"/>
          <p:cNvSpPr>
            <a:spLocks noGrp="1"/>
          </p:cNvSpPr>
          <p:nvPr>
            <p:ph type="sldNum" sz="quarter" idx="11"/>
          </p:nvPr>
        </p:nvSpPr>
        <p:spPr/>
        <p:txBody>
          <a:bodyPr rtlCol="0"/>
          <a:lstStyle/>
          <a:p>
            <a:fld id="{A1F01C9D-9589-4DD1-BCA2-BBBC7FD65129}" type="slidenum">
              <a:rPr lang="it-IT" smtClean="0"/>
              <a:t>‹N›</a:t>
            </a:fld>
            <a:endParaRPr lang="it-IT"/>
          </a:p>
        </p:txBody>
      </p:sp>
      <p:sp>
        <p:nvSpPr>
          <p:cNvPr id="21" name="Segnaposto piè di pagina 20"/>
          <p:cNvSpPr>
            <a:spLocks noGrp="1"/>
          </p:cNvSpPr>
          <p:nvPr>
            <p:ph type="ftr" sz="quarter" idx="12"/>
          </p:nvPr>
        </p:nvSpPr>
        <p:spPr/>
        <p:txBody>
          <a:bodyPr rtlCol="0"/>
          <a:lstStyle/>
          <a:p>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ttore 1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egnaposto titolo 21"/>
          <p:cNvSpPr>
            <a:spLocks noGrp="1"/>
          </p:cNvSpPr>
          <p:nvPr>
            <p:ph type="title"/>
          </p:nvPr>
        </p:nvSpPr>
        <p:spPr>
          <a:xfrm>
            <a:off x="457200" y="274638"/>
            <a:ext cx="7467600" cy="1143000"/>
          </a:xfrm>
          <a:prstGeom prst="rect">
            <a:avLst/>
          </a:prstGeom>
        </p:spPr>
        <p:txBody>
          <a:bodyPr vert="horz" anchor="b">
            <a:normAutofit/>
          </a:bodyPr>
          <a:lstStyle/>
          <a:p>
            <a:r>
              <a:rPr kumimoji="0" lang="it-IT"/>
              <a:t>Fare clic per modificare lo stile del titolo</a:t>
            </a:r>
            <a:endParaRPr kumimoji="0" lang="en-US"/>
          </a:p>
        </p:txBody>
      </p:sp>
      <p:sp>
        <p:nvSpPr>
          <p:cNvPr id="13" name="Segnaposto testo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it-IT"/>
              <a:t>Fare clic per modificare stili del testo dello schema</a:t>
            </a:r>
          </a:p>
          <a:p>
            <a:pPr lvl="1" eaLnBrk="1" latinLnBrk="0" hangingPunct="1"/>
            <a:r>
              <a:rPr kumimoji="0" lang="it-IT"/>
              <a:t>Secondo livello</a:t>
            </a:r>
          </a:p>
          <a:p>
            <a:pPr lvl="2" eaLnBrk="1" latinLnBrk="0" hangingPunct="1"/>
            <a:r>
              <a:rPr kumimoji="0" lang="it-IT"/>
              <a:t>Terzo livello</a:t>
            </a:r>
          </a:p>
          <a:p>
            <a:pPr lvl="3" eaLnBrk="1" latinLnBrk="0" hangingPunct="1"/>
            <a:r>
              <a:rPr kumimoji="0" lang="it-IT"/>
              <a:t>Quarto livello</a:t>
            </a:r>
          </a:p>
          <a:p>
            <a:pPr lvl="4" eaLnBrk="1" latinLnBrk="0" hangingPunct="1"/>
            <a:r>
              <a:rPr kumimoji="0" lang="it-IT"/>
              <a:t>Quinto livello</a:t>
            </a:r>
            <a:endParaRPr kumimoji="0" lang="en-US"/>
          </a:p>
        </p:txBody>
      </p:sp>
      <p:sp>
        <p:nvSpPr>
          <p:cNvPr id="14" name="Segnaposto data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8D88677-1233-4053-BCD3-2D3EE6B2EDBF}" type="datetimeFigureOut">
              <a:rPr lang="it-IT" smtClean="0"/>
              <a:t>27/10/2020</a:t>
            </a:fld>
            <a:endParaRPr lang="it-IT"/>
          </a:p>
        </p:txBody>
      </p:sp>
      <p:sp>
        <p:nvSpPr>
          <p:cNvPr id="3" name="Segnaposto piè di pagina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it-IT"/>
          </a:p>
        </p:txBody>
      </p:sp>
      <p:sp>
        <p:nvSpPr>
          <p:cNvPr id="7" name="Connettore 1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ttore 1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ttangolo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ttore 1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egnaposto numero diapositiva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1F01C9D-9589-4DD1-BCA2-BBBC7FD65129}" type="slidenum">
              <a:rPr lang="it-IT" smtClean="0"/>
              <a:t>‹N›</a:t>
            </a:fld>
            <a:endParaRPr lang="it-IT"/>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907704" y="1628800"/>
            <a:ext cx="6766520" cy="1800200"/>
          </a:xfrm>
        </p:spPr>
        <p:txBody>
          <a:bodyPr>
            <a:noAutofit/>
          </a:bodyPr>
          <a:lstStyle/>
          <a:p>
            <a:r>
              <a:rPr lang="it-IT" sz="6600" dirty="0"/>
              <a:t>SE2 – TEAM 15</a:t>
            </a:r>
          </a:p>
        </p:txBody>
      </p:sp>
      <p:sp>
        <p:nvSpPr>
          <p:cNvPr id="3" name="Sottotitolo 2"/>
          <p:cNvSpPr>
            <a:spLocks noGrp="1"/>
          </p:cNvSpPr>
          <p:nvPr>
            <p:ph type="subTitle" idx="1"/>
          </p:nvPr>
        </p:nvSpPr>
        <p:spPr>
          <a:xfrm>
            <a:off x="2267744" y="3573016"/>
            <a:ext cx="6172200" cy="2016224"/>
          </a:xfrm>
        </p:spPr>
        <p:txBody>
          <a:bodyPr>
            <a:normAutofit/>
          </a:bodyPr>
          <a:lstStyle/>
          <a:p>
            <a:pPr algn="ctr"/>
            <a:r>
              <a:rPr lang="it-IT" sz="2800" dirty="0" err="1"/>
              <a:t>Retrospective</a:t>
            </a:r>
            <a:r>
              <a:rPr lang="it-IT" sz="2800" dirty="0"/>
              <a:t> Sprint 1 </a:t>
            </a:r>
          </a:p>
          <a:p>
            <a:pPr algn="ctr"/>
            <a:r>
              <a:rPr lang="it-IT" sz="2800" dirty="0"/>
              <a:t>-</a:t>
            </a:r>
          </a:p>
          <a:p>
            <a:pPr algn="ctr"/>
            <a:r>
              <a:rPr lang="it-IT" sz="2800" dirty="0"/>
              <a:t> Demo Project</a:t>
            </a:r>
          </a:p>
        </p:txBody>
      </p:sp>
    </p:spTree>
    <p:extLst>
      <p:ext uri="{BB962C8B-B14F-4D97-AF65-F5344CB8AC3E}">
        <p14:creationId xmlns:p14="http://schemas.microsoft.com/office/powerpoint/2010/main" val="3893386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4400" b="1" dirty="0" err="1"/>
              <a:t>Assesment</a:t>
            </a:r>
            <a:endParaRPr lang="it-IT" sz="4000" dirty="0"/>
          </a:p>
        </p:txBody>
      </p:sp>
      <p:sp>
        <p:nvSpPr>
          <p:cNvPr id="3" name="Segnaposto contenuto 2"/>
          <p:cNvSpPr>
            <a:spLocks noGrp="1"/>
          </p:cNvSpPr>
          <p:nvPr>
            <p:ph sz="quarter" idx="1"/>
          </p:nvPr>
        </p:nvSpPr>
        <p:spPr>
          <a:xfrm>
            <a:off x="395536" y="1484784"/>
            <a:ext cx="7467600" cy="4873752"/>
          </a:xfrm>
        </p:spPr>
        <p:txBody>
          <a:bodyPr>
            <a:normAutofit fontScale="85000" lnSpcReduction="20000"/>
          </a:bodyPr>
          <a:lstStyle/>
          <a:p>
            <a:pPr marL="0" indent="0">
              <a:buNone/>
            </a:pPr>
            <a:r>
              <a:rPr lang="it-IT" sz="2600" i="1" u="sng" dirty="0" err="1"/>
              <a:t>Lessons</a:t>
            </a:r>
            <a:r>
              <a:rPr lang="it-IT" sz="2600" i="1" u="sng" dirty="0"/>
              <a:t> </a:t>
            </a:r>
            <a:r>
              <a:rPr lang="it-IT" sz="2600" i="1" u="sng" dirty="0" err="1"/>
              <a:t>learnt</a:t>
            </a:r>
            <a:r>
              <a:rPr lang="it-IT" sz="2600" i="1" u="sng" dirty="0"/>
              <a:t> in </a:t>
            </a:r>
            <a:r>
              <a:rPr lang="it-IT" sz="2600" i="1" u="sng" dirty="0" err="1"/>
              <a:t>this</a:t>
            </a:r>
            <a:r>
              <a:rPr lang="it-IT" sz="2600" i="1" u="sng" dirty="0"/>
              <a:t> sprint</a:t>
            </a:r>
          </a:p>
          <a:p>
            <a:pPr marL="0" indent="0" algn="just">
              <a:buNone/>
            </a:pPr>
            <a:r>
              <a:rPr lang="en-US" sz="2600" i="1" dirty="0"/>
              <a:t>What lessons did you learn (both positive and </a:t>
            </a:r>
            <a:r>
              <a:rPr lang="it-IT" sz="2600" i="1" dirty="0"/>
              <a:t>negative) in </a:t>
            </a:r>
            <a:r>
              <a:rPr lang="it-IT" sz="2600" i="1" dirty="0" err="1"/>
              <a:t>this</a:t>
            </a:r>
            <a:r>
              <a:rPr lang="it-IT" sz="2600" i="1" dirty="0"/>
              <a:t> sprint?</a:t>
            </a:r>
          </a:p>
          <a:p>
            <a:pPr marL="0" indent="0" algn="just">
              <a:buNone/>
            </a:pPr>
            <a:endParaRPr lang="it-IT" sz="2600" i="1" u="sng" dirty="0"/>
          </a:p>
          <a:p>
            <a:pPr algn="just"/>
            <a:r>
              <a:rPr lang="it-IT" sz="2600" dirty="0" err="1"/>
              <a:t>We</a:t>
            </a:r>
            <a:r>
              <a:rPr lang="it-IT" sz="2600" dirty="0"/>
              <a:t> </a:t>
            </a:r>
            <a:r>
              <a:rPr lang="it-IT" sz="2600" dirty="0" err="1"/>
              <a:t>learnt</a:t>
            </a:r>
            <a:r>
              <a:rPr lang="it-IT" sz="2600" dirty="0"/>
              <a:t> </a:t>
            </a:r>
            <a:r>
              <a:rPr lang="it-IT" sz="2600" dirty="0" err="1"/>
              <a:t>that</a:t>
            </a:r>
            <a:r>
              <a:rPr lang="it-IT" sz="2600" dirty="0"/>
              <a:t> </a:t>
            </a:r>
            <a:r>
              <a:rPr lang="it-IT" sz="2600" dirty="0" err="1"/>
              <a:t>we</a:t>
            </a:r>
            <a:r>
              <a:rPr lang="it-IT" sz="2600" dirty="0"/>
              <a:t> </a:t>
            </a:r>
            <a:r>
              <a:rPr lang="it-IT" sz="2600" dirty="0" err="1"/>
              <a:t>should</a:t>
            </a:r>
            <a:r>
              <a:rPr lang="it-IT" sz="2600" dirty="0"/>
              <a:t> </a:t>
            </a:r>
            <a:r>
              <a:rPr lang="it-IT" sz="2600" dirty="0" err="1"/>
              <a:t>spent</a:t>
            </a:r>
            <a:r>
              <a:rPr lang="it-IT" sz="2600" dirty="0"/>
              <a:t> more time in </a:t>
            </a:r>
            <a:r>
              <a:rPr lang="it-IT" sz="2600" dirty="0" err="1"/>
              <a:t>defining</a:t>
            </a:r>
            <a:r>
              <a:rPr lang="it-IT" sz="2600" dirty="0"/>
              <a:t> </a:t>
            </a:r>
            <a:r>
              <a:rPr lang="it-IT" sz="2600" dirty="0" err="1"/>
              <a:t>tasks</a:t>
            </a:r>
            <a:r>
              <a:rPr lang="it-IT" sz="2600" dirty="0"/>
              <a:t> and </a:t>
            </a:r>
            <a:r>
              <a:rPr lang="it-IT" sz="2600" dirty="0" err="1"/>
              <a:t>we</a:t>
            </a:r>
            <a:r>
              <a:rPr lang="it-IT" sz="2600" dirty="0"/>
              <a:t> </a:t>
            </a:r>
            <a:r>
              <a:rPr lang="it-IT" sz="2600" dirty="0" err="1"/>
              <a:t>should</a:t>
            </a:r>
            <a:r>
              <a:rPr lang="it-IT" sz="2600" dirty="0"/>
              <a:t> </a:t>
            </a:r>
            <a:r>
              <a:rPr lang="it-IT" sz="2600" dirty="0" err="1"/>
              <a:t>assign</a:t>
            </a:r>
            <a:r>
              <a:rPr lang="it-IT" sz="2600" dirty="0"/>
              <a:t> </a:t>
            </a:r>
            <a:r>
              <a:rPr lang="it-IT" sz="2600" dirty="0" err="1"/>
              <a:t>them</a:t>
            </a:r>
            <a:r>
              <a:rPr lang="it-IT" sz="2600" dirty="0"/>
              <a:t> in a </a:t>
            </a:r>
            <a:r>
              <a:rPr lang="it-IT" sz="2600" dirty="0" err="1"/>
              <a:t>wiser</a:t>
            </a:r>
            <a:r>
              <a:rPr lang="it-IT" sz="2600" dirty="0"/>
              <a:t> way. </a:t>
            </a:r>
            <a:r>
              <a:rPr lang="it-IT" sz="2600" dirty="0" err="1"/>
              <a:t>We</a:t>
            </a:r>
            <a:r>
              <a:rPr lang="it-IT" sz="2600" dirty="0"/>
              <a:t> </a:t>
            </a:r>
            <a:r>
              <a:rPr lang="it-IT" sz="2600" dirty="0" err="1"/>
              <a:t>also</a:t>
            </a:r>
            <a:r>
              <a:rPr lang="it-IT" sz="2600" dirty="0"/>
              <a:t> </a:t>
            </a:r>
            <a:r>
              <a:rPr lang="it-IT" sz="2600" dirty="0" err="1"/>
              <a:t>learnt</a:t>
            </a:r>
            <a:r>
              <a:rPr lang="it-IT" sz="2600" dirty="0"/>
              <a:t> </a:t>
            </a:r>
            <a:r>
              <a:rPr lang="it-IT" sz="2600" dirty="0" err="1"/>
              <a:t>that</a:t>
            </a:r>
            <a:r>
              <a:rPr lang="it-IT" sz="2600" dirty="0"/>
              <a:t> </a:t>
            </a:r>
            <a:r>
              <a:rPr lang="it-IT" sz="2600" dirty="0" err="1"/>
              <a:t>we</a:t>
            </a:r>
            <a:r>
              <a:rPr lang="it-IT" sz="2600" dirty="0"/>
              <a:t> </a:t>
            </a:r>
            <a:r>
              <a:rPr lang="it-IT" sz="2600" dirty="0" err="1"/>
              <a:t>need</a:t>
            </a:r>
            <a:r>
              <a:rPr lang="it-IT" sz="2600" dirty="0"/>
              <a:t> to </a:t>
            </a:r>
            <a:r>
              <a:rPr lang="it-IT" sz="2600" dirty="0" err="1"/>
              <a:t>write</a:t>
            </a:r>
            <a:r>
              <a:rPr lang="it-IT" sz="2600" dirty="0"/>
              <a:t> code </a:t>
            </a:r>
            <a:r>
              <a:rPr lang="it-IT" sz="2600" dirty="0" err="1"/>
              <a:t>as</a:t>
            </a:r>
            <a:r>
              <a:rPr lang="it-IT" sz="2600" dirty="0"/>
              <a:t> </a:t>
            </a:r>
            <a:r>
              <a:rPr lang="it-IT" sz="2600" dirty="0" err="1"/>
              <a:t>clean</a:t>
            </a:r>
            <a:r>
              <a:rPr lang="it-IT" sz="2600" dirty="0"/>
              <a:t> </a:t>
            </a:r>
            <a:r>
              <a:rPr lang="it-IT" sz="2600" dirty="0" err="1"/>
              <a:t>as</a:t>
            </a:r>
            <a:r>
              <a:rPr lang="it-IT" sz="2600" dirty="0"/>
              <a:t> possible for </a:t>
            </a:r>
            <a:r>
              <a:rPr lang="it-IT" sz="2600" dirty="0" err="1"/>
              <a:t>better</a:t>
            </a:r>
            <a:r>
              <a:rPr lang="it-IT" sz="2600" dirty="0"/>
              <a:t> team-work. </a:t>
            </a:r>
            <a:r>
              <a:rPr lang="it-IT" sz="2600" dirty="0" err="1"/>
              <a:t>Moreover</a:t>
            </a:r>
            <a:r>
              <a:rPr lang="it-IT" sz="2600" dirty="0"/>
              <a:t> </a:t>
            </a:r>
            <a:r>
              <a:rPr lang="it-IT" sz="2600" dirty="0" err="1"/>
              <a:t>we</a:t>
            </a:r>
            <a:r>
              <a:rPr lang="it-IT" sz="2600" dirty="0"/>
              <a:t> </a:t>
            </a:r>
            <a:r>
              <a:rPr lang="it-IT" sz="2600" dirty="0" err="1"/>
              <a:t>understood</a:t>
            </a:r>
            <a:r>
              <a:rPr lang="it-IT" sz="2600" dirty="0"/>
              <a:t> </a:t>
            </a:r>
            <a:r>
              <a:rPr lang="it-IT" sz="2600" dirty="0" err="1"/>
              <a:t>that</a:t>
            </a:r>
            <a:r>
              <a:rPr lang="it-IT" sz="2600" dirty="0"/>
              <a:t> stories must be </a:t>
            </a:r>
            <a:r>
              <a:rPr lang="it-IT" sz="2600" dirty="0" err="1"/>
              <a:t>as</a:t>
            </a:r>
            <a:r>
              <a:rPr lang="it-IT" sz="2600" dirty="0"/>
              <a:t> </a:t>
            </a:r>
            <a:r>
              <a:rPr lang="it-IT" sz="2600" dirty="0" err="1"/>
              <a:t>scorrelated</a:t>
            </a:r>
            <a:r>
              <a:rPr lang="it-IT" sz="2600" dirty="0"/>
              <a:t> to </a:t>
            </a:r>
            <a:r>
              <a:rPr lang="it-IT" sz="2600" dirty="0" err="1"/>
              <a:t>each</a:t>
            </a:r>
            <a:r>
              <a:rPr lang="it-IT" sz="2600" dirty="0"/>
              <a:t> </a:t>
            </a:r>
            <a:r>
              <a:rPr lang="it-IT" sz="2600" dirty="0" err="1"/>
              <a:t>other</a:t>
            </a:r>
            <a:r>
              <a:rPr lang="it-IT" sz="2600" dirty="0"/>
              <a:t> </a:t>
            </a:r>
            <a:r>
              <a:rPr lang="it-IT" sz="2600" dirty="0" err="1"/>
              <a:t>as</a:t>
            </a:r>
            <a:r>
              <a:rPr lang="it-IT" sz="2600" dirty="0"/>
              <a:t> possible, in </a:t>
            </a:r>
            <a:r>
              <a:rPr lang="it-IT" sz="2600" dirty="0" err="1"/>
              <a:t>order</a:t>
            </a:r>
            <a:r>
              <a:rPr lang="it-IT" sz="2600" dirty="0"/>
              <a:t> to </a:t>
            </a:r>
            <a:r>
              <a:rPr lang="it-IT" sz="2600" dirty="0" err="1"/>
              <a:t>allow</a:t>
            </a:r>
            <a:r>
              <a:rPr lang="it-IT" sz="2600" dirty="0"/>
              <a:t> the team </a:t>
            </a:r>
            <a:r>
              <a:rPr lang="it-IT" sz="2600" dirty="0" err="1"/>
              <a:t>members</a:t>
            </a:r>
            <a:r>
              <a:rPr lang="it-IT" sz="2600" dirty="0"/>
              <a:t> to work in </a:t>
            </a:r>
            <a:r>
              <a:rPr lang="it-IT" sz="2600" dirty="0" err="1"/>
              <a:t>parallel</a:t>
            </a:r>
            <a:r>
              <a:rPr lang="it-IT" sz="2600" dirty="0"/>
              <a:t>.</a:t>
            </a:r>
          </a:p>
          <a:p>
            <a:pPr algn="just"/>
            <a:r>
              <a:rPr lang="it-IT" sz="2600" dirty="0"/>
              <a:t>The team </a:t>
            </a:r>
            <a:r>
              <a:rPr lang="it-IT" sz="2600" dirty="0" err="1"/>
              <a:t>is</a:t>
            </a:r>
            <a:r>
              <a:rPr lang="it-IT" sz="2600" dirty="0"/>
              <a:t> </a:t>
            </a:r>
            <a:r>
              <a:rPr lang="it-IT" sz="2600" dirty="0" err="1"/>
              <a:t>supporting</a:t>
            </a:r>
            <a:r>
              <a:rPr lang="it-IT" sz="2600" dirty="0"/>
              <a:t> and </a:t>
            </a:r>
            <a:r>
              <a:rPr lang="it-IT" sz="2600" dirty="0" err="1"/>
              <a:t>well</a:t>
            </a:r>
            <a:r>
              <a:rPr lang="it-IT" sz="2600" dirty="0"/>
              <a:t> </a:t>
            </a:r>
            <a:r>
              <a:rPr lang="it-IT" sz="2600" dirty="0" err="1"/>
              <a:t>embraces</a:t>
            </a:r>
            <a:r>
              <a:rPr lang="it-IT" sz="2600" dirty="0"/>
              <a:t> </a:t>
            </a:r>
            <a:r>
              <a:rPr lang="it-IT" sz="2600" dirty="0" err="1"/>
              <a:t>advices</a:t>
            </a:r>
            <a:r>
              <a:rPr lang="it-IT" sz="2600" dirty="0"/>
              <a:t> from </a:t>
            </a:r>
            <a:r>
              <a:rPr lang="it-IT" sz="2600" dirty="0" err="1"/>
              <a:t>each</a:t>
            </a:r>
            <a:r>
              <a:rPr lang="it-IT" sz="2600" dirty="0"/>
              <a:t> </a:t>
            </a:r>
            <a:r>
              <a:rPr lang="it-IT" sz="2600" dirty="0" err="1"/>
              <a:t>member</a:t>
            </a:r>
            <a:r>
              <a:rPr lang="it-IT" sz="2600" dirty="0"/>
              <a:t>, </a:t>
            </a:r>
            <a:r>
              <a:rPr lang="it-IT" sz="2600" dirty="0" err="1"/>
              <a:t>we</a:t>
            </a:r>
            <a:r>
              <a:rPr lang="it-IT" sz="2600" dirty="0"/>
              <a:t> </a:t>
            </a:r>
            <a:r>
              <a:rPr lang="it-IT" sz="2600" dirty="0" err="1"/>
              <a:t>all</a:t>
            </a:r>
            <a:r>
              <a:rPr lang="it-IT" sz="2600" dirty="0"/>
              <a:t> </a:t>
            </a:r>
            <a:r>
              <a:rPr lang="it-IT" sz="2600" dirty="0" err="1"/>
              <a:t>learnt</a:t>
            </a:r>
            <a:r>
              <a:rPr lang="it-IT" sz="2600" dirty="0"/>
              <a:t> to </a:t>
            </a:r>
            <a:r>
              <a:rPr lang="it-IT" sz="2600" dirty="0" err="1"/>
              <a:t>not</a:t>
            </a:r>
            <a:r>
              <a:rPr lang="it-IT" sz="2600" dirty="0"/>
              <a:t> be </a:t>
            </a:r>
            <a:r>
              <a:rPr lang="it-IT" sz="2600" dirty="0" err="1"/>
              <a:t>scared</a:t>
            </a:r>
            <a:r>
              <a:rPr lang="it-IT" sz="2600" dirty="0"/>
              <a:t> of </a:t>
            </a:r>
            <a:r>
              <a:rPr lang="it-IT" sz="2600" dirty="0" err="1"/>
              <a:t>proposing</a:t>
            </a:r>
            <a:r>
              <a:rPr lang="it-IT" sz="2600" dirty="0"/>
              <a:t> or </a:t>
            </a:r>
            <a:r>
              <a:rPr lang="it-IT" sz="2600" dirty="0" err="1"/>
              <a:t>suggesting</a:t>
            </a:r>
            <a:r>
              <a:rPr lang="it-IT" sz="2600" dirty="0"/>
              <a:t> </a:t>
            </a:r>
            <a:r>
              <a:rPr lang="it-IT" sz="2600" dirty="0" err="1"/>
              <a:t>changes</a:t>
            </a:r>
            <a:r>
              <a:rPr lang="it-IT" sz="2600" dirty="0"/>
              <a:t> in </a:t>
            </a:r>
            <a:r>
              <a:rPr lang="it-IT" sz="2600" dirty="0" err="1"/>
              <a:t>anything</a:t>
            </a:r>
            <a:r>
              <a:rPr lang="it-IT" sz="2600" dirty="0"/>
              <a:t>.</a:t>
            </a:r>
          </a:p>
          <a:p>
            <a:pPr marL="0" indent="0">
              <a:buNone/>
            </a:pPr>
            <a:endParaRPr lang="it-IT" dirty="0"/>
          </a:p>
          <a:p>
            <a:pPr marL="0" indent="0">
              <a:buNone/>
            </a:pPr>
            <a:r>
              <a:rPr lang="it-IT" dirty="0"/>
              <a:t>   </a:t>
            </a:r>
          </a:p>
        </p:txBody>
      </p:sp>
    </p:spTree>
    <p:extLst>
      <p:ext uri="{BB962C8B-B14F-4D97-AF65-F5344CB8AC3E}">
        <p14:creationId xmlns:p14="http://schemas.microsoft.com/office/powerpoint/2010/main" val="3208271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4400" b="1" dirty="0" err="1"/>
              <a:t>Assesment</a:t>
            </a:r>
            <a:endParaRPr lang="it-IT" sz="4000" dirty="0"/>
          </a:p>
        </p:txBody>
      </p:sp>
      <p:sp>
        <p:nvSpPr>
          <p:cNvPr id="3" name="Segnaposto contenuto 2"/>
          <p:cNvSpPr>
            <a:spLocks noGrp="1"/>
          </p:cNvSpPr>
          <p:nvPr>
            <p:ph sz="quarter" idx="1"/>
          </p:nvPr>
        </p:nvSpPr>
        <p:spPr>
          <a:xfrm>
            <a:off x="395536" y="1484784"/>
            <a:ext cx="7467600" cy="4873752"/>
          </a:xfrm>
        </p:spPr>
        <p:txBody>
          <a:bodyPr>
            <a:normAutofit fontScale="92500" lnSpcReduction="20000"/>
          </a:bodyPr>
          <a:lstStyle/>
          <a:p>
            <a:pPr marL="0" indent="0">
              <a:buNone/>
            </a:pPr>
            <a:r>
              <a:rPr lang="it-IT" i="1" u="sng" dirty="0" err="1"/>
              <a:t>Improvement</a:t>
            </a:r>
            <a:r>
              <a:rPr lang="it-IT" i="1" u="sng" dirty="0"/>
              <a:t> </a:t>
            </a:r>
            <a:r>
              <a:rPr lang="it-IT" i="1" u="sng" dirty="0" err="1"/>
              <a:t>goals</a:t>
            </a:r>
            <a:endParaRPr lang="it-IT" i="1" u="sng" dirty="0"/>
          </a:p>
          <a:p>
            <a:pPr algn="just"/>
            <a:r>
              <a:rPr lang="it-IT" dirty="0"/>
              <a:t>More team </a:t>
            </a:r>
            <a:r>
              <a:rPr lang="it-IT" dirty="0" err="1"/>
              <a:t>coordination</a:t>
            </a:r>
            <a:r>
              <a:rPr lang="it-IT" dirty="0"/>
              <a:t>: in </a:t>
            </a:r>
            <a:r>
              <a:rPr lang="it-IT" dirty="0" err="1"/>
              <a:t>order</a:t>
            </a:r>
            <a:r>
              <a:rPr lang="it-IT" dirty="0"/>
              <a:t> to be more </a:t>
            </a:r>
            <a:r>
              <a:rPr lang="it-IT" dirty="0" err="1"/>
              <a:t>productive</a:t>
            </a:r>
            <a:r>
              <a:rPr lang="it-IT" dirty="0"/>
              <a:t> </a:t>
            </a:r>
            <a:r>
              <a:rPr lang="it-IT" dirty="0" err="1"/>
              <a:t>we</a:t>
            </a:r>
            <a:r>
              <a:rPr lang="it-IT" dirty="0"/>
              <a:t> </a:t>
            </a:r>
            <a:r>
              <a:rPr lang="it-IT" dirty="0" err="1"/>
              <a:t>need</a:t>
            </a:r>
            <a:r>
              <a:rPr lang="it-IT" dirty="0"/>
              <a:t> to coordinate </a:t>
            </a:r>
            <a:r>
              <a:rPr lang="it-IT" dirty="0" err="1"/>
              <a:t>well</a:t>
            </a:r>
            <a:r>
              <a:rPr lang="it-IT" dirty="0"/>
              <a:t> tasks, so </a:t>
            </a:r>
            <a:r>
              <a:rPr lang="it-IT" dirty="0" err="1"/>
              <a:t>that</a:t>
            </a:r>
            <a:r>
              <a:rPr lang="it-IT" dirty="0"/>
              <a:t> </a:t>
            </a:r>
            <a:r>
              <a:rPr lang="it-IT" dirty="0" err="1"/>
              <a:t>anybody</a:t>
            </a:r>
            <a:r>
              <a:rPr lang="it-IT" dirty="0"/>
              <a:t> can work on </a:t>
            </a:r>
            <a:r>
              <a:rPr lang="it-IT" dirty="0" err="1"/>
              <a:t>its</a:t>
            </a:r>
            <a:r>
              <a:rPr lang="it-IT" dirty="0"/>
              <a:t> jobs from the </a:t>
            </a:r>
            <a:r>
              <a:rPr lang="it-IT" dirty="0" err="1"/>
              <a:t>beginning</a:t>
            </a:r>
            <a:r>
              <a:rPr lang="it-IT" dirty="0"/>
              <a:t> of the sprint</a:t>
            </a:r>
          </a:p>
          <a:p>
            <a:pPr algn="just"/>
            <a:r>
              <a:rPr lang="it-IT" dirty="0"/>
              <a:t>Technical </a:t>
            </a:r>
            <a:r>
              <a:rPr lang="it-IT" dirty="0" err="1"/>
              <a:t>documenting</a:t>
            </a:r>
            <a:r>
              <a:rPr lang="it-IT" dirty="0"/>
              <a:t>: in </a:t>
            </a:r>
            <a:r>
              <a:rPr lang="it-IT" dirty="0" err="1"/>
              <a:t>order</a:t>
            </a:r>
            <a:r>
              <a:rPr lang="it-IT" dirty="0"/>
              <a:t> to </a:t>
            </a:r>
            <a:r>
              <a:rPr lang="it-IT" dirty="0" err="1"/>
              <a:t>have</a:t>
            </a:r>
            <a:r>
              <a:rPr lang="it-IT" dirty="0"/>
              <a:t> a </a:t>
            </a:r>
            <a:r>
              <a:rPr lang="it-IT" dirty="0" err="1"/>
              <a:t>nice</a:t>
            </a:r>
            <a:r>
              <a:rPr lang="it-IT" dirty="0"/>
              <a:t> </a:t>
            </a:r>
            <a:r>
              <a:rPr lang="it-IT" dirty="0" err="1"/>
              <a:t>clean</a:t>
            </a:r>
            <a:r>
              <a:rPr lang="it-IT" dirty="0"/>
              <a:t> code, </a:t>
            </a:r>
            <a:r>
              <a:rPr lang="it-IT" dirty="0" err="1"/>
              <a:t>that</a:t>
            </a:r>
            <a:r>
              <a:rPr lang="it-IT" dirty="0"/>
              <a:t> </a:t>
            </a:r>
            <a:r>
              <a:rPr lang="it-IT" dirty="0" err="1"/>
              <a:t>anybody</a:t>
            </a:r>
            <a:r>
              <a:rPr lang="it-IT" dirty="0"/>
              <a:t> in the team can </a:t>
            </a:r>
            <a:r>
              <a:rPr lang="it-IT" dirty="0" err="1"/>
              <a:t>understand</a:t>
            </a:r>
            <a:r>
              <a:rPr lang="it-IT" dirty="0"/>
              <a:t> </a:t>
            </a:r>
            <a:r>
              <a:rPr lang="it-IT" dirty="0" err="1"/>
              <a:t>without</a:t>
            </a:r>
            <a:r>
              <a:rPr lang="it-IT" dirty="0"/>
              <a:t> </a:t>
            </a:r>
            <a:r>
              <a:rPr lang="it-IT" dirty="0" err="1"/>
              <a:t>continuosly</a:t>
            </a:r>
            <a:r>
              <a:rPr lang="it-IT" dirty="0"/>
              <a:t> </a:t>
            </a:r>
            <a:r>
              <a:rPr lang="it-IT" dirty="0" err="1"/>
              <a:t>asking</a:t>
            </a:r>
            <a:r>
              <a:rPr lang="it-IT" dirty="0"/>
              <a:t> for </a:t>
            </a:r>
            <a:r>
              <a:rPr lang="it-IT" dirty="0" err="1"/>
              <a:t>explenations</a:t>
            </a:r>
            <a:r>
              <a:rPr lang="it-IT" dirty="0"/>
              <a:t>.</a:t>
            </a:r>
          </a:p>
          <a:p>
            <a:endParaRPr lang="it-IT" dirty="0"/>
          </a:p>
          <a:p>
            <a:endParaRPr lang="it-IT" dirty="0"/>
          </a:p>
          <a:p>
            <a:endParaRPr lang="it-IT" dirty="0"/>
          </a:p>
          <a:p>
            <a:pPr marL="0" indent="0">
              <a:buNone/>
            </a:pPr>
            <a:endParaRPr lang="it-IT" dirty="0"/>
          </a:p>
          <a:p>
            <a:endParaRPr lang="it-IT" dirty="0"/>
          </a:p>
          <a:p>
            <a:pPr marL="0" indent="0">
              <a:buNone/>
            </a:pPr>
            <a:endParaRPr lang="it-IT" dirty="0"/>
          </a:p>
          <a:p>
            <a:pPr marL="0" indent="0">
              <a:buNone/>
            </a:pPr>
            <a:r>
              <a:rPr lang="it-IT" dirty="0"/>
              <a:t>   </a:t>
            </a:r>
          </a:p>
        </p:txBody>
      </p:sp>
    </p:spTree>
    <p:extLst>
      <p:ext uri="{BB962C8B-B14F-4D97-AF65-F5344CB8AC3E}">
        <p14:creationId xmlns:p14="http://schemas.microsoft.com/office/powerpoint/2010/main" val="862095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WHAT WE LIKE ABOUT US?</a:t>
            </a:r>
          </a:p>
        </p:txBody>
      </p:sp>
      <p:sp>
        <p:nvSpPr>
          <p:cNvPr id="3" name="Segnaposto contenuto 2"/>
          <p:cNvSpPr>
            <a:spLocks noGrp="1"/>
          </p:cNvSpPr>
          <p:nvPr>
            <p:ph sz="quarter" idx="1"/>
          </p:nvPr>
        </p:nvSpPr>
        <p:spPr/>
        <p:txBody>
          <a:bodyPr/>
          <a:lstStyle/>
          <a:p>
            <a:pPr algn="just"/>
            <a:r>
              <a:rPr lang="it-IT" dirty="0" err="1"/>
              <a:t>Friendly</a:t>
            </a:r>
            <a:r>
              <a:rPr lang="it-IT" dirty="0"/>
              <a:t> group </a:t>
            </a:r>
            <a:r>
              <a:rPr lang="it-IT" dirty="0" err="1"/>
              <a:t>that</a:t>
            </a:r>
            <a:r>
              <a:rPr lang="it-IT" dirty="0"/>
              <a:t> </a:t>
            </a:r>
            <a:r>
              <a:rPr lang="it-IT" dirty="0" err="1"/>
              <a:t>gets</a:t>
            </a:r>
            <a:r>
              <a:rPr lang="it-IT" dirty="0"/>
              <a:t> </a:t>
            </a:r>
            <a:r>
              <a:rPr lang="it-IT" dirty="0" err="1"/>
              <a:t>along</a:t>
            </a:r>
            <a:r>
              <a:rPr lang="it-IT" dirty="0"/>
              <a:t> </a:t>
            </a:r>
            <a:r>
              <a:rPr lang="it-IT" dirty="0" err="1"/>
              <a:t>well</a:t>
            </a:r>
            <a:endParaRPr lang="it-IT" dirty="0"/>
          </a:p>
          <a:p>
            <a:pPr algn="just"/>
            <a:r>
              <a:rPr lang="it-IT" dirty="0"/>
              <a:t>Good </a:t>
            </a:r>
            <a:r>
              <a:rPr lang="it-IT" dirty="0" err="1"/>
              <a:t>diversed</a:t>
            </a:r>
            <a:r>
              <a:rPr lang="it-IT" dirty="0"/>
              <a:t> technical background </a:t>
            </a:r>
            <a:r>
              <a:rPr lang="it-IT" dirty="0" err="1"/>
              <a:t>that</a:t>
            </a:r>
            <a:r>
              <a:rPr lang="it-IT" dirty="0"/>
              <a:t> </a:t>
            </a:r>
            <a:r>
              <a:rPr lang="it-IT" dirty="0" err="1"/>
              <a:t>we</a:t>
            </a:r>
            <a:r>
              <a:rPr lang="it-IT" dirty="0"/>
              <a:t> share with </a:t>
            </a:r>
            <a:r>
              <a:rPr lang="it-IT" dirty="0" err="1"/>
              <a:t>each</a:t>
            </a:r>
            <a:r>
              <a:rPr lang="it-IT" dirty="0"/>
              <a:t> </a:t>
            </a:r>
            <a:r>
              <a:rPr lang="it-IT" dirty="0" err="1"/>
              <a:t>other</a:t>
            </a:r>
            <a:r>
              <a:rPr lang="it-IT" dirty="0"/>
              <a:t> and </a:t>
            </a:r>
            <a:r>
              <a:rPr lang="it-IT" dirty="0" err="1"/>
              <a:t>makes</a:t>
            </a:r>
            <a:r>
              <a:rPr lang="it-IT" dirty="0"/>
              <a:t> the team more </a:t>
            </a:r>
            <a:r>
              <a:rPr lang="it-IT" dirty="0" err="1"/>
              <a:t>skilled</a:t>
            </a:r>
            <a:r>
              <a:rPr lang="it-IT" dirty="0"/>
              <a:t>.</a:t>
            </a:r>
          </a:p>
          <a:p>
            <a:pPr marL="0" indent="0">
              <a:buNone/>
            </a:pPr>
            <a:endParaRPr lang="it-IT" u="sng" dirty="0"/>
          </a:p>
        </p:txBody>
      </p:sp>
    </p:spTree>
    <p:extLst>
      <p:ext uri="{BB962C8B-B14F-4D97-AF65-F5344CB8AC3E}">
        <p14:creationId xmlns:p14="http://schemas.microsoft.com/office/powerpoint/2010/main" val="1472940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260648"/>
            <a:ext cx="7467600" cy="1143000"/>
          </a:xfrm>
        </p:spPr>
        <p:txBody>
          <a:bodyPr/>
          <a:lstStyle/>
          <a:p>
            <a:r>
              <a:rPr lang="it-IT" b="1" dirty="0"/>
              <a:t>TECHNOLOGIES USED - REVIEW</a:t>
            </a:r>
          </a:p>
        </p:txBody>
      </p:sp>
      <p:sp>
        <p:nvSpPr>
          <p:cNvPr id="3" name="Segnaposto contenuto 2"/>
          <p:cNvSpPr>
            <a:spLocks noGrp="1"/>
          </p:cNvSpPr>
          <p:nvPr>
            <p:ph sz="quarter" idx="1"/>
          </p:nvPr>
        </p:nvSpPr>
        <p:spPr/>
        <p:txBody>
          <a:bodyPr/>
          <a:lstStyle/>
          <a:p>
            <a:r>
              <a:rPr lang="it-IT" dirty="0"/>
              <a:t>Spring </a:t>
            </a:r>
            <a:r>
              <a:rPr lang="it-IT" dirty="0" err="1"/>
              <a:t>boot</a:t>
            </a:r>
            <a:r>
              <a:rPr lang="it-IT" dirty="0"/>
              <a:t> </a:t>
            </a:r>
            <a:r>
              <a:rPr lang="it-IT" dirty="0" err="1"/>
              <a:t>application</a:t>
            </a:r>
            <a:r>
              <a:rPr lang="it-IT" dirty="0"/>
              <a:t> with JAVA (back end)</a:t>
            </a:r>
          </a:p>
          <a:p>
            <a:r>
              <a:rPr lang="it-IT" dirty="0"/>
              <a:t>HTML </a:t>
            </a:r>
            <a:r>
              <a:rPr lang="it-IT" dirty="0" err="1"/>
              <a:t>pages</a:t>
            </a:r>
            <a:r>
              <a:rPr lang="it-IT" dirty="0"/>
              <a:t> + JS (front end)</a:t>
            </a:r>
          </a:p>
          <a:p>
            <a:r>
              <a:rPr lang="it-IT" dirty="0"/>
              <a:t>H2 </a:t>
            </a:r>
            <a:r>
              <a:rPr lang="it-IT" dirty="0" err="1"/>
              <a:t>Hibernate</a:t>
            </a:r>
            <a:r>
              <a:rPr lang="it-IT" dirty="0"/>
              <a:t> DB (DBMS)</a:t>
            </a:r>
          </a:p>
        </p:txBody>
      </p:sp>
    </p:spTree>
    <p:extLst>
      <p:ext uri="{BB962C8B-B14F-4D97-AF65-F5344CB8AC3E}">
        <p14:creationId xmlns:p14="http://schemas.microsoft.com/office/powerpoint/2010/main" val="550973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4400" b="1" dirty="0"/>
              <a:t>PROCESS </a:t>
            </a:r>
          </a:p>
        </p:txBody>
      </p:sp>
      <p:sp>
        <p:nvSpPr>
          <p:cNvPr id="3" name="Segnaposto contenuto 2"/>
          <p:cNvSpPr>
            <a:spLocks noGrp="1"/>
          </p:cNvSpPr>
          <p:nvPr>
            <p:ph sz="quarter" idx="1"/>
          </p:nvPr>
        </p:nvSpPr>
        <p:spPr/>
        <p:txBody>
          <a:bodyPr/>
          <a:lstStyle/>
          <a:p>
            <a:pPr marL="0" indent="0">
              <a:buNone/>
            </a:pPr>
            <a:r>
              <a:rPr lang="it-IT" i="1" u="sng" dirty="0"/>
              <a:t>MACRO STATISTICS</a:t>
            </a:r>
          </a:p>
          <a:p>
            <a:r>
              <a:rPr lang="it-IT" dirty="0" err="1"/>
              <a:t>Number</a:t>
            </a:r>
            <a:r>
              <a:rPr lang="it-IT" dirty="0"/>
              <a:t> of stories </a:t>
            </a:r>
            <a:r>
              <a:rPr lang="it-IT" dirty="0" err="1"/>
              <a:t>committed</a:t>
            </a:r>
            <a:r>
              <a:rPr lang="it-IT" dirty="0"/>
              <a:t>: 3</a:t>
            </a:r>
          </a:p>
          <a:p>
            <a:r>
              <a:rPr lang="it-IT" dirty="0" err="1"/>
              <a:t>Number</a:t>
            </a:r>
            <a:r>
              <a:rPr lang="it-IT" dirty="0"/>
              <a:t> of stories </a:t>
            </a:r>
            <a:r>
              <a:rPr lang="it-IT" dirty="0" err="1"/>
              <a:t>done</a:t>
            </a:r>
            <a:r>
              <a:rPr lang="it-IT" dirty="0"/>
              <a:t>: 1</a:t>
            </a:r>
          </a:p>
          <a:p>
            <a:r>
              <a:rPr lang="it-IT" dirty="0"/>
              <a:t>Total points </a:t>
            </a:r>
            <a:r>
              <a:rPr lang="it-IT" dirty="0" err="1"/>
              <a:t>committed</a:t>
            </a:r>
            <a:r>
              <a:rPr lang="it-IT" dirty="0"/>
              <a:t>: 6</a:t>
            </a:r>
          </a:p>
          <a:p>
            <a:r>
              <a:rPr lang="it-IT" dirty="0"/>
              <a:t>Total points </a:t>
            </a:r>
            <a:r>
              <a:rPr lang="it-IT" dirty="0" err="1"/>
              <a:t>done</a:t>
            </a:r>
            <a:r>
              <a:rPr lang="it-IT" dirty="0"/>
              <a:t>: 2</a:t>
            </a:r>
          </a:p>
          <a:p>
            <a:endParaRPr lang="it-IT" dirty="0"/>
          </a:p>
          <a:p>
            <a:r>
              <a:rPr lang="it-IT" dirty="0" err="1"/>
              <a:t>Number</a:t>
            </a:r>
            <a:r>
              <a:rPr lang="it-IT" dirty="0"/>
              <a:t> of hours </a:t>
            </a:r>
            <a:r>
              <a:rPr lang="it-IT" dirty="0" err="1"/>
              <a:t>planned</a:t>
            </a:r>
            <a:r>
              <a:rPr lang="it-IT" dirty="0"/>
              <a:t>(</a:t>
            </a:r>
            <a:r>
              <a:rPr lang="it-IT" dirty="0" err="1"/>
              <a:t>as</a:t>
            </a:r>
            <a:r>
              <a:rPr lang="it-IT" dirty="0"/>
              <a:t> a team): 13h</a:t>
            </a:r>
          </a:p>
          <a:p>
            <a:r>
              <a:rPr lang="it-IT" dirty="0" err="1"/>
              <a:t>Number</a:t>
            </a:r>
            <a:r>
              <a:rPr lang="it-IT" dirty="0"/>
              <a:t> of hours </a:t>
            </a:r>
            <a:r>
              <a:rPr lang="it-IT" dirty="0" err="1"/>
              <a:t>spent</a:t>
            </a:r>
            <a:r>
              <a:rPr lang="it-IT" dirty="0"/>
              <a:t> (</a:t>
            </a:r>
            <a:r>
              <a:rPr lang="it-IT" dirty="0" err="1"/>
              <a:t>as</a:t>
            </a:r>
            <a:r>
              <a:rPr lang="it-IT" dirty="0"/>
              <a:t> a team): 42h</a:t>
            </a:r>
          </a:p>
          <a:p>
            <a:pPr marL="0" indent="0">
              <a:buNone/>
            </a:pPr>
            <a:endParaRPr lang="it-IT" dirty="0"/>
          </a:p>
          <a:p>
            <a:endParaRPr lang="it-IT" dirty="0"/>
          </a:p>
          <a:p>
            <a:endParaRPr lang="it-IT" dirty="0"/>
          </a:p>
          <a:p>
            <a:endParaRPr lang="it-IT" dirty="0"/>
          </a:p>
          <a:p>
            <a:endParaRPr lang="it-IT" dirty="0"/>
          </a:p>
        </p:txBody>
      </p:sp>
    </p:spTree>
    <p:extLst>
      <p:ext uri="{BB962C8B-B14F-4D97-AF65-F5344CB8AC3E}">
        <p14:creationId xmlns:p14="http://schemas.microsoft.com/office/powerpoint/2010/main" val="1459412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sz="quarter" idx="1"/>
          </p:nvPr>
        </p:nvSpPr>
        <p:spPr>
          <a:xfrm>
            <a:off x="457200" y="1600200"/>
            <a:ext cx="7715200" cy="4873752"/>
          </a:xfrm>
        </p:spPr>
        <p:txBody>
          <a:bodyPr>
            <a:normAutofit lnSpcReduction="10000"/>
          </a:bodyPr>
          <a:lstStyle/>
          <a:p>
            <a:pPr marL="0" indent="0">
              <a:buNone/>
            </a:pPr>
            <a:r>
              <a:rPr lang="it-IT" i="1" u="sng" dirty="0"/>
              <a:t>DETAILED STATISTICS</a:t>
            </a:r>
          </a:p>
          <a:p>
            <a:r>
              <a:rPr lang="it-IT" dirty="0"/>
              <a:t>Hours per task (</a:t>
            </a:r>
            <a:r>
              <a:rPr lang="it-IT" dirty="0" err="1"/>
              <a:t>considering</a:t>
            </a:r>
            <a:r>
              <a:rPr lang="it-IT" dirty="0"/>
              <a:t> </a:t>
            </a:r>
            <a:r>
              <a:rPr lang="it-IT" dirty="0" err="1"/>
              <a:t>only</a:t>
            </a:r>
            <a:r>
              <a:rPr lang="it-IT" dirty="0"/>
              <a:t> </a:t>
            </a:r>
            <a:r>
              <a:rPr lang="it-IT" dirty="0" err="1"/>
              <a:t>completed</a:t>
            </a:r>
            <a:r>
              <a:rPr lang="it-IT" dirty="0"/>
              <a:t> tasks)</a:t>
            </a:r>
          </a:p>
          <a:p>
            <a:pPr marL="0" indent="0">
              <a:buNone/>
            </a:pPr>
            <a:r>
              <a:rPr lang="it-IT" dirty="0"/>
              <a:t>    - </a:t>
            </a:r>
            <a:r>
              <a:rPr lang="it-IT" dirty="0" err="1"/>
              <a:t>avarage</a:t>
            </a:r>
            <a:r>
              <a:rPr lang="it-IT" dirty="0"/>
              <a:t>: 4.7h</a:t>
            </a:r>
          </a:p>
          <a:p>
            <a:pPr marL="0" indent="0">
              <a:buNone/>
            </a:pPr>
            <a:r>
              <a:rPr lang="it-IT" dirty="0"/>
              <a:t>    - standard </a:t>
            </a:r>
            <a:r>
              <a:rPr lang="it-IT" dirty="0" err="1"/>
              <a:t>deviation</a:t>
            </a:r>
            <a:r>
              <a:rPr lang="it-IT" dirty="0"/>
              <a:t>: 2.7</a:t>
            </a:r>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r>
              <a:rPr lang="it-IT" dirty="0"/>
              <a:t>Task </a:t>
            </a:r>
            <a:r>
              <a:rPr lang="it-IT" dirty="0" err="1"/>
              <a:t>estimation</a:t>
            </a:r>
            <a:r>
              <a:rPr lang="it-IT" dirty="0"/>
              <a:t> </a:t>
            </a:r>
            <a:r>
              <a:rPr lang="it-IT" dirty="0" err="1"/>
              <a:t>error</a:t>
            </a:r>
            <a:r>
              <a:rPr lang="it-IT" dirty="0"/>
              <a:t> ratio : 0.39</a:t>
            </a:r>
          </a:p>
          <a:p>
            <a:pPr marL="0" indent="0">
              <a:buNone/>
            </a:pPr>
            <a:endParaRPr lang="it-IT" dirty="0"/>
          </a:p>
        </p:txBody>
      </p:sp>
      <p:sp>
        <p:nvSpPr>
          <p:cNvPr id="7" name="Titolo 1"/>
          <p:cNvSpPr>
            <a:spLocks noGrp="1"/>
          </p:cNvSpPr>
          <p:nvPr>
            <p:ph type="title"/>
          </p:nvPr>
        </p:nvSpPr>
        <p:spPr/>
        <p:txBody>
          <a:bodyPr>
            <a:normAutofit/>
          </a:bodyPr>
          <a:lstStyle/>
          <a:p>
            <a:r>
              <a:rPr lang="it-IT" sz="4400" b="1" dirty="0"/>
              <a:t>PROCESS </a:t>
            </a:r>
          </a:p>
        </p:txBody>
      </p:sp>
      <p:graphicFrame>
        <p:nvGraphicFramePr>
          <p:cNvPr id="8" name="Tabella 7"/>
          <p:cNvGraphicFramePr>
            <a:graphicFrameLocks noGrp="1"/>
          </p:cNvGraphicFramePr>
          <p:nvPr>
            <p:extLst>
              <p:ext uri="{D42A27DB-BD31-4B8C-83A1-F6EECF244321}">
                <p14:modId xmlns:p14="http://schemas.microsoft.com/office/powerpoint/2010/main" val="3476508696"/>
              </p:ext>
            </p:extLst>
          </p:nvPr>
        </p:nvGraphicFramePr>
        <p:xfrm>
          <a:off x="183900" y="3487400"/>
          <a:ext cx="8564564" cy="1752600"/>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2088232">
                  <a:extLst>
                    <a:ext uri="{9D8B030D-6E8A-4147-A177-3AD203B41FA5}">
                      <a16:colId xmlns:a16="http://schemas.microsoft.com/office/drawing/2014/main" val="20003"/>
                    </a:ext>
                  </a:extLst>
                </a:gridCol>
                <a:gridCol w="2371876">
                  <a:extLst>
                    <a:ext uri="{9D8B030D-6E8A-4147-A177-3AD203B41FA5}">
                      <a16:colId xmlns:a16="http://schemas.microsoft.com/office/drawing/2014/main" val="20004"/>
                    </a:ext>
                  </a:extLst>
                </a:gridCol>
              </a:tblGrid>
              <a:tr h="568072">
                <a:tc>
                  <a:txBody>
                    <a:bodyPr/>
                    <a:lstStyle/>
                    <a:p>
                      <a:r>
                        <a:rPr lang="it-IT" dirty="0"/>
                        <a:t>Id</a:t>
                      </a:r>
                      <a:r>
                        <a:rPr lang="it-IT" baseline="0" dirty="0"/>
                        <a:t> Story</a:t>
                      </a:r>
                      <a:endParaRPr lang="it-IT" dirty="0"/>
                    </a:p>
                  </a:txBody>
                  <a:tcPr/>
                </a:tc>
                <a:tc>
                  <a:txBody>
                    <a:bodyPr/>
                    <a:lstStyle/>
                    <a:p>
                      <a:r>
                        <a:rPr lang="it-IT" dirty="0" err="1"/>
                        <a:t>Num</a:t>
                      </a:r>
                      <a:r>
                        <a:rPr lang="it-IT" dirty="0"/>
                        <a:t>.</a:t>
                      </a:r>
                      <a:r>
                        <a:rPr lang="it-IT" baseline="0" dirty="0"/>
                        <a:t> </a:t>
                      </a:r>
                      <a:r>
                        <a:rPr lang="it-IT" dirty="0"/>
                        <a:t>of </a:t>
                      </a:r>
                      <a:r>
                        <a:rPr lang="it-IT" dirty="0" err="1"/>
                        <a:t>Tasks</a:t>
                      </a:r>
                      <a:endParaRPr lang="it-IT" dirty="0"/>
                    </a:p>
                  </a:txBody>
                  <a:tcPr/>
                </a:tc>
                <a:tc>
                  <a:txBody>
                    <a:bodyPr/>
                    <a:lstStyle/>
                    <a:p>
                      <a:r>
                        <a:rPr lang="it-IT" dirty="0" err="1"/>
                        <a:t>Points</a:t>
                      </a:r>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a:t>Tot.</a:t>
                      </a:r>
                      <a:r>
                        <a:rPr lang="it-IT" baseline="0" dirty="0"/>
                        <a:t> H</a:t>
                      </a:r>
                      <a:r>
                        <a:rPr lang="it-IT" dirty="0"/>
                        <a:t>ours  Est. </a:t>
                      </a:r>
                    </a:p>
                    <a:p>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a:t>Tot. Hours </a:t>
                      </a:r>
                      <a:r>
                        <a:rPr lang="it-IT" dirty="0" err="1"/>
                        <a:t>Spent</a:t>
                      </a:r>
                      <a:endParaRPr lang="it-IT" dirty="0"/>
                    </a:p>
                    <a:p>
                      <a:endParaRPr lang="it-IT" dirty="0"/>
                    </a:p>
                  </a:txBody>
                  <a:tcPr/>
                </a:tc>
                <a:extLst>
                  <a:ext uri="{0D108BD9-81ED-4DB2-BD59-A6C34878D82A}">
                    <a16:rowId xmlns:a16="http://schemas.microsoft.com/office/drawing/2014/main" val="10000"/>
                  </a:ext>
                </a:extLst>
              </a:tr>
              <a:tr h="370840">
                <a:tc>
                  <a:txBody>
                    <a:bodyPr/>
                    <a:lstStyle/>
                    <a:p>
                      <a:r>
                        <a:rPr lang="it-IT" dirty="0"/>
                        <a:t>Q2</a:t>
                      </a:r>
                    </a:p>
                  </a:txBody>
                  <a:tcPr/>
                </a:tc>
                <a:tc>
                  <a:txBody>
                    <a:bodyPr/>
                    <a:lstStyle/>
                    <a:p>
                      <a:r>
                        <a:rPr lang="it-IT" dirty="0"/>
                        <a:t>3</a:t>
                      </a:r>
                    </a:p>
                  </a:txBody>
                  <a:tcPr/>
                </a:tc>
                <a:tc>
                  <a:txBody>
                    <a:bodyPr/>
                    <a:lstStyle/>
                    <a:p>
                      <a:r>
                        <a:rPr lang="it-IT" dirty="0"/>
                        <a:t>2</a:t>
                      </a:r>
                    </a:p>
                  </a:txBody>
                  <a:tcPr/>
                </a:tc>
                <a:tc>
                  <a:txBody>
                    <a:bodyPr/>
                    <a:lstStyle/>
                    <a:p>
                      <a:r>
                        <a:rPr lang="it-IT" dirty="0"/>
                        <a:t>5.5h</a:t>
                      </a:r>
                    </a:p>
                  </a:txBody>
                  <a:tcPr/>
                </a:tc>
                <a:tc>
                  <a:txBody>
                    <a:bodyPr/>
                    <a:lstStyle/>
                    <a:p>
                      <a:r>
                        <a:rPr lang="it-IT" dirty="0"/>
                        <a:t>12h</a:t>
                      </a:r>
                    </a:p>
                  </a:txBody>
                  <a:tcPr/>
                </a:tc>
                <a:extLst>
                  <a:ext uri="{0D108BD9-81ED-4DB2-BD59-A6C34878D82A}">
                    <a16:rowId xmlns:a16="http://schemas.microsoft.com/office/drawing/2014/main" val="10001"/>
                  </a:ext>
                </a:extLst>
              </a:tr>
              <a:tr h="370840">
                <a:tc>
                  <a:txBody>
                    <a:bodyPr/>
                    <a:lstStyle/>
                    <a:p>
                      <a:r>
                        <a:rPr lang="it-IT" dirty="0"/>
                        <a:t>Q3</a:t>
                      </a:r>
                    </a:p>
                  </a:txBody>
                  <a:tcPr/>
                </a:tc>
                <a:tc>
                  <a:txBody>
                    <a:bodyPr/>
                    <a:lstStyle/>
                    <a:p>
                      <a:r>
                        <a:rPr lang="it-IT" dirty="0"/>
                        <a:t>3</a:t>
                      </a:r>
                    </a:p>
                  </a:txBody>
                  <a:tcPr/>
                </a:tc>
                <a:tc>
                  <a:txBody>
                    <a:bodyPr/>
                    <a:lstStyle/>
                    <a:p>
                      <a:r>
                        <a:rPr lang="it-IT" dirty="0"/>
                        <a:t>1</a:t>
                      </a:r>
                    </a:p>
                  </a:txBody>
                  <a:tcPr/>
                </a:tc>
                <a:tc>
                  <a:txBody>
                    <a:bodyPr/>
                    <a:lstStyle/>
                    <a:p>
                      <a:r>
                        <a:rPr lang="it-IT" dirty="0"/>
                        <a:t>3.5h</a:t>
                      </a:r>
                    </a:p>
                  </a:txBody>
                  <a:tcPr/>
                </a:tc>
                <a:tc>
                  <a:txBody>
                    <a:bodyPr/>
                    <a:lstStyle/>
                    <a:p>
                      <a:r>
                        <a:rPr lang="it-IT" dirty="0"/>
                        <a:t>7h</a:t>
                      </a:r>
                    </a:p>
                  </a:txBody>
                  <a:tcPr/>
                </a:tc>
                <a:extLst>
                  <a:ext uri="{0D108BD9-81ED-4DB2-BD59-A6C34878D82A}">
                    <a16:rowId xmlns:a16="http://schemas.microsoft.com/office/drawing/2014/main" val="10002"/>
                  </a:ext>
                </a:extLst>
              </a:tr>
              <a:tr h="370840">
                <a:tc>
                  <a:txBody>
                    <a:bodyPr/>
                    <a:lstStyle/>
                    <a:p>
                      <a:r>
                        <a:rPr lang="it-IT" dirty="0"/>
                        <a:t>Q5</a:t>
                      </a:r>
                    </a:p>
                  </a:txBody>
                  <a:tcPr/>
                </a:tc>
                <a:tc>
                  <a:txBody>
                    <a:bodyPr/>
                    <a:lstStyle/>
                    <a:p>
                      <a:r>
                        <a:rPr lang="it-IT" dirty="0"/>
                        <a:t>3</a:t>
                      </a:r>
                    </a:p>
                  </a:txBody>
                  <a:tcPr/>
                </a:tc>
                <a:tc>
                  <a:txBody>
                    <a:bodyPr/>
                    <a:lstStyle/>
                    <a:p>
                      <a:r>
                        <a:rPr lang="it-IT" dirty="0"/>
                        <a:t>3</a:t>
                      </a:r>
                    </a:p>
                  </a:txBody>
                  <a:tcPr/>
                </a:tc>
                <a:tc>
                  <a:txBody>
                    <a:bodyPr/>
                    <a:lstStyle/>
                    <a:p>
                      <a:r>
                        <a:rPr lang="it-IT" dirty="0"/>
                        <a:t>4h</a:t>
                      </a:r>
                    </a:p>
                  </a:txBody>
                  <a:tcPr/>
                </a:tc>
                <a:tc>
                  <a:txBody>
                    <a:bodyPr/>
                    <a:lstStyle/>
                    <a:p>
                      <a:r>
                        <a:rPr lang="it-IT" dirty="0"/>
                        <a:t>14h</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80988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5A6E37E-9BE7-42A1-8785-CF7D4033071A}"/>
              </a:ext>
            </a:extLst>
          </p:cNvPr>
          <p:cNvSpPr>
            <a:spLocks noGrp="1"/>
          </p:cNvSpPr>
          <p:nvPr>
            <p:ph type="title"/>
          </p:nvPr>
        </p:nvSpPr>
        <p:spPr>
          <a:xfrm>
            <a:off x="457200" y="-33429"/>
            <a:ext cx="7787208" cy="1143000"/>
          </a:xfrm>
        </p:spPr>
        <p:txBody>
          <a:bodyPr/>
          <a:lstStyle/>
          <a:p>
            <a:r>
              <a:rPr lang="it-IT" b="1" dirty="0" err="1"/>
              <a:t>Few</a:t>
            </a:r>
            <a:r>
              <a:rPr lang="it-IT" b="1" dirty="0"/>
              <a:t> </a:t>
            </a:r>
            <a:r>
              <a:rPr lang="it-IT" b="1" dirty="0" err="1"/>
              <a:t>Considerations</a:t>
            </a:r>
            <a:r>
              <a:rPr lang="it-IT" b="1" dirty="0"/>
              <a:t> about </a:t>
            </a:r>
            <a:r>
              <a:rPr lang="it-IT" b="1" dirty="0" err="1"/>
              <a:t>Statistics</a:t>
            </a:r>
            <a:endParaRPr lang="it-IT" b="1" dirty="0"/>
          </a:p>
        </p:txBody>
      </p:sp>
      <p:sp>
        <p:nvSpPr>
          <p:cNvPr id="3" name="Segnaposto contenuto 2">
            <a:extLst>
              <a:ext uri="{FF2B5EF4-FFF2-40B4-BE49-F238E27FC236}">
                <a16:creationId xmlns:a16="http://schemas.microsoft.com/office/drawing/2014/main" id="{364D4503-E1A6-4B07-9DD7-AE421C555A57}"/>
              </a:ext>
            </a:extLst>
          </p:cNvPr>
          <p:cNvSpPr>
            <a:spLocks noGrp="1"/>
          </p:cNvSpPr>
          <p:nvPr>
            <p:ph sz="quarter" idx="1"/>
          </p:nvPr>
        </p:nvSpPr>
        <p:spPr>
          <a:xfrm>
            <a:off x="457200" y="1196752"/>
            <a:ext cx="7467600" cy="5429200"/>
          </a:xfrm>
        </p:spPr>
        <p:txBody>
          <a:bodyPr>
            <a:normAutofit fontScale="92500"/>
          </a:bodyPr>
          <a:lstStyle/>
          <a:p>
            <a:pPr algn="just"/>
            <a:r>
              <a:rPr lang="it-IT" dirty="0"/>
              <a:t>Note </a:t>
            </a:r>
            <a:r>
              <a:rPr lang="it-IT" dirty="0" err="1"/>
              <a:t>that</a:t>
            </a:r>
            <a:r>
              <a:rPr lang="it-IT" dirty="0"/>
              <a:t> the </a:t>
            </a:r>
            <a:r>
              <a:rPr lang="it-IT" dirty="0" err="1"/>
              <a:t>total</a:t>
            </a:r>
            <a:r>
              <a:rPr lang="it-IT" dirty="0"/>
              <a:t> </a:t>
            </a:r>
            <a:r>
              <a:rPr lang="it-IT" dirty="0" err="1"/>
              <a:t>number</a:t>
            </a:r>
            <a:r>
              <a:rPr lang="it-IT" dirty="0"/>
              <a:t> of hours </a:t>
            </a:r>
            <a:r>
              <a:rPr lang="it-IT" dirty="0" err="1"/>
              <a:t>spent</a:t>
            </a:r>
            <a:r>
              <a:rPr lang="it-IT" dirty="0"/>
              <a:t> </a:t>
            </a:r>
            <a:r>
              <a:rPr lang="it-IT" dirty="0" err="1"/>
              <a:t>working</a:t>
            </a:r>
            <a:r>
              <a:rPr lang="it-IT" dirty="0"/>
              <a:t> on </a:t>
            </a:r>
            <a:r>
              <a:rPr lang="it-IT" dirty="0" err="1"/>
              <a:t>each</a:t>
            </a:r>
            <a:r>
              <a:rPr lang="it-IT" dirty="0"/>
              <a:t> story </a:t>
            </a:r>
            <a:r>
              <a:rPr lang="it-IT" dirty="0" err="1"/>
              <a:t>is</a:t>
            </a:r>
            <a:r>
              <a:rPr lang="it-IT" dirty="0"/>
              <a:t> 33h, </a:t>
            </a:r>
            <a:r>
              <a:rPr lang="it-IT" dirty="0" err="1"/>
              <a:t>that</a:t>
            </a:r>
            <a:r>
              <a:rPr lang="it-IT" dirty="0"/>
              <a:t> </a:t>
            </a:r>
            <a:r>
              <a:rPr lang="it-IT" dirty="0" err="1"/>
              <a:t>is</a:t>
            </a:r>
            <a:r>
              <a:rPr lang="it-IT" dirty="0"/>
              <a:t> </a:t>
            </a:r>
            <a:r>
              <a:rPr lang="it-IT" dirty="0" err="1"/>
              <a:t>less</a:t>
            </a:r>
            <a:r>
              <a:rPr lang="it-IT" dirty="0"/>
              <a:t> </a:t>
            </a:r>
            <a:r>
              <a:rPr lang="it-IT" dirty="0" err="1"/>
              <a:t>than</a:t>
            </a:r>
            <a:r>
              <a:rPr lang="it-IT" dirty="0"/>
              <a:t> the </a:t>
            </a:r>
            <a:r>
              <a:rPr lang="it-IT" dirty="0" err="1"/>
              <a:t>total</a:t>
            </a:r>
            <a:r>
              <a:rPr lang="it-IT" dirty="0"/>
              <a:t> </a:t>
            </a:r>
            <a:r>
              <a:rPr lang="it-IT" dirty="0" err="1"/>
              <a:t>number</a:t>
            </a:r>
            <a:r>
              <a:rPr lang="it-IT" dirty="0"/>
              <a:t> of hours </a:t>
            </a:r>
            <a:r>
              <a:rPr lang="it-IT" dirty="0" err="1"/>
              <a:t>spent</a:t>
            </a:r>
            <a:r>
              <a:rPr lang="it-IT" dirty="0"/>
              <a:t> for the sprint(42h). </a:t>
            </a:r>
            <a:r>
              <a:rPr lang="it-IT" dirty="0" err="1"/>
              <a:t>This</a:t>
            </a:r>
            <a:r>
              <a:rPr lang="it-IT" dirty="0"/>
              <a:t> </a:t>
            </a:r>
            <a:r>
              <a:rPr lang="it-IT" dirty="0" err="1"/>
              <a:t>is</a:t>
            </a:r>
            <a:r>
              <a:rPr lang="it-IT" dirty="0"/>
              <a:t> due to the </a:t>
            </a:r>
            <a:r>
              <a:rPr lang="it-IT" dirty="0" err="1"/>
              <a:t>fact</a:t>
            </a:r>
            <a:r>
              <a:rPr lang="it-IT" dirty="0"/>
              <a:t> </a:t>
            </a:r>
            <a:r>
              <a:rPr lang="it-IT" dirty="0" err="1"/>
              <a:t>that</a:t>
            </a:r>
            <a:r>
              <a:rPr lang="it-IT" dirty="0"/>
              <a:t> the 9 hours </a:t>
            </a:r>
            <a:r>
              <a:rPr lang="it-IT" dirty="0" err="1"/>
              <a:t>spent</a:t>
            </a:r>
            <a:r>
              <a:rPr lang="it-IT" dirty="0"/>
              <a:t> by the team to </a:t>
            </a:r>
            <a:r>
              <a:rPr lang="it-IT" dirty="0" err="1"/>
              <a:t>learn</a:t>
            </a:r>
            <a:r>
              <a:rPr lang="it-IT" dirty="0"/>
              <a:t> the </a:t>
            </a:r>
            <a:r>
              <a:rPr lang="it-IT" dirty="0" err="1"/>
              <a:t>enviroment</a:t>
            </a:r>
            <a:r>
              <a:rPr lang="it-IT" dirty="0"/>
              <a:t> and review the code </a:t>
            </a:r>
            <a:r>
              <a:rPr lang="it-IT" dirty="0" err="1"/>
              <a:t>were</a:t>
            </a:r>
            <a:r>
              <a:rPr lang="it-IT" dirty="0"/>
              <a:t> </a:t>
            </a:r>
            <a:r>
              <a:rPr lang="it-IT" dirty="0" err="1"/>
              <a:t>not</a:t>
            </a:r>
            <a:r>
              <a:rPr lang="it-IT" dirty="0"/>
              <a:t> </a:t>
            </a:r>
            <a:r>
              <a:rPr lang="it-IT" dirty="0" err="1"/>
              <a:t>included</a:t>
            </a:r>
            <a:r>
              <a:rPr lang="it-IT" dirty="0"/>
              <a:t> in </a:t>
            </a:r>
            <a:r>
              <a:rPr lang="it-IT" dirty="0" err="1"/>
              <a:t>any</a:t>
            </a:r>
            <a:r>
              <a:rPr lang="it-IT" dirty="0"/>
              <a:t> story, </a:t>
            </a:r>
            <a:r>
              <a:rPr lang="it-IT" dirty="0" err="1"/>
              <a:t>but</a:t>
            </a:r>
            <a:r>
              <a:rPr lang="it-IT" dirty="0"/>
              <a:t> </a:t>
            </a:r>
            <a:r>
              <a:rPr lang="it-IT" dirty="0" err="1"/>
              <a:t>obviously</a:t>
            </a:r>
            <a:r>
              <a:rPr lang="it-IT" dirty="0"/>
              <a:t> </a:t>
            </a:r>
            <a:r>
              <a:rPr lang="it-IT" dirty="0" err="1"/>
              <a:t>should</a:t>
            </a:r>
            <a:r>
              <a:rPr lang="it-IT" dirty="0"/>
              <a:t> </a:t>
            </a:r>
            <a:r>
              <a:rPr lang="it-IT" dirty="0" err="1"/>
              <a:t>have</a:t>
            </a:r>
            <a:r>
              <a:rPr lang="it-IT" dirty="0"/>
              <a:t>. </a:t>
            </a:r>
          </a:p>
          <a:p>
            <a:pPr algn="just"/>
            <a:r>
              <a:rPr lang="it-IT" dirty="0" err="1"/>
              <a:t>As</a:t>
            </a:r>
            <a:r>
              <a:rPr lang="it-IT" dirty="0"/>
              <a:t> </a:t>
            </a:r>
            <a:r>
              <a:rPr lang="it-IT" dirty="0" err="1"/>
              <a:t>evidently</a:t>
            </a:r>
            <a:r>
              <a:rPr lang="it-IT" dirty="0"/>
              <a:t> </a:t>
            </a:r>
            <a:r>
              <a:rPr lang="it-IT" dirty="0" err="1"/>
              <a:t>shown</a:t>
            </a:r>
            <a:r>
              <a:rPr lang="it-IT" dirty="0"/>
              <a:t> by the </a:t>
            </a:r>
            <a:r>
              <a:rPr lang="it-IT" dirty="0" err="1"/>
              <a:t>previous</a:t>
            </a:r>
            <a:r>
              <a:rPr lang="it-IT" dirty="0"/>
              <a:t> </a:t>
            </a:r>
            <a:r>
              <a:rPr lang="it-IT" dirty="0" err="1"/>
              <a:t>table</a:t>
            </a:r>
            <a:r>
              <a:rPr lang="it-IT" dirty="0"/>
              <a:t> the </a:t>
            </a:r>
            <a:r>
              <a:rPr lang="it-IT" dirty="0" err="1"/>
              <a:t>estimations</a:t>
            </a:r>
            <a:r>
              <a:rPr lang="it-IT" dirty="0"/>
              <a:t> on hour </a:t>
            </a:r>
            <a:r>
              <a:rPr lang="it-IT" dirty="0" err="1"/>
              <a:t>were</a:t>
            </a:r>
            <a:r>
              <a:rPr lang="it-IT" dirty="0"/>
              <a:t> </a:t>
            </a:r>
            <a:r>
              <a:rPr lang="it-IT" dirty="0" err="1"/>
              <a:t>quite</a:t>
            </a:r>
            <a:r>
              <a:rPr lang="it-IT" dirty="0"/>
              <a:t> </a:t>
            </a:r>
            <a:r>
              <a:rPr lang="it-IT" dirty="0" err="1"/>
              <a:t>wrong</a:t>
            </a:r>
            <a:r>
              <a:rPr lang="it-IT" dirty="0"/>
              <a:t>, due to the </a:t>
            </a:r>
            <a:r>
              <a:rPr lang="it-IT" dirty="0" err="1"/>
              <a:t>fact</a:t>
            </a:r>
            <a:r>
              <a:rPr lang="it-IT" dirty="0"/>
              <a:t> </a:t>
            </a:r>
            <a:r>
              <a:rPr lang="it-IT" dirty="0" err="1"/>
              <a:t>that</a:t>
            </a:r>
            <a:r>
              <a:rPr lang="it-IT" dirty="0"/>
              <a:t> the team </a:t>
            </a:r>
            <a:r>
              <a:rPr lang="it-IT" dirty="0" err="1"/>
              <a:t>didn’t</a:t>
            </a:r>
            <a:r>
              <a:rPr lang="it-IT" dirty="0"/>
              <a:t> </a:t>
            </a:r>
            <a:r>
              <a:rPr lang="it-IT" dirty="0" err="1"/>
              <a:t>think</a:t>
            </a:r>
            <a:r>
              <a:rPr lang="it-IT" dirty="0"/>
              <a:t> about </a:t>
            </a:r>
            <a:r>
              <a:rPr lang="it-IT" dirty="0" err="1"/>
              <a:t>all</a:t>
            </a:r>
            <a:r>
              <a:rPr lang="it-IT" dirty="0"/>
              <a:t> </a:t>
            </a:r>
            <a:r>
              <a:rPr lang="it-IT" dirty="0" err="1"/>
              <a:t>difficulties</a:t>
            </a:r>
            <a:r>
              <a:rPr lang="it-IT" dirty="0"/>
              <a:t> </a:t>
            </a:r>
            <a:r>
              <a:rPr lang="it-IT" dirty="0" err="1"/>
              <a:t>that</a:t>
            </a:r>
            <a:r>
              <a:rPr lang="it-IT" dirty="0"/>
              <a:t> </a:t>
            </a:r>
            <a:r>
              <a:rPr lang="it-IT" dirty="0" err="1"/>
              <a:t>they</a:t>
            </a:r>
            <a:r>
              <a:rPr lang="it-IT" dirty="0"/>
              <a:t> </a:t>
            </a:r>
            <a:r>
              <a:rPr lang="it-IT" dirty="0" err="1"/>
              <a:t>would</a:t>
            </a:r>
            <a:r>
              <a:rPr lang="it-IT" dirty="0"/>
              <a:t> </a:t>
            </a:r>
            <a:r>
              <a:rPr lang="it-IT" dirty="0" err="1"/>
              <a:t>have</a:t>
            </a:r>
            <a:r>
              <a:rPr lang="it-IT" dirty="0"/>
              <a:t> </a:t>
            </a:r>
            <a:r>
              <a:rPr lang="it-IT" dirty="0" err="1"/>
              <a:t>had</a:t>
            </a:r>
            <a:r>
              <a:rPr lang="it-IT" dirty="0"/>
              <a:t> to </a:t>
            </a:r>
            <a:r>
              <a:rPr lang="it-IT" dirty="0" err="1"/>
              <a:t>overcome</a:t>
            </a:r>
            <a:endParaRPr lang="it-IT" dirty="0"/>
          </a:p>
          <a:p>
            <a:pPr algn="just"/>
            <a:r>
              <a:rPr lang="it-IT" dirty="0" err="1"/>
              <a:t>As</a:t>
            </a:r>
            <a:r>
              <a:rPr lang="it-IT" dirty="0"/>
              <a:t> </a:t>
            </a:r>
            <a:r>
              <a:rPr lang="it-IT" dirty="0" err="1"/>
              <a:t>shown</a:t>
            </a:r>
            <a:r>
              <a:rPr lang="it-IT" dirty="0"/>
              <a:t> by the </a:t>
            </a:r>
            <a:r>
              <a:rPr lang="it-IT" dirty="0" err="1"/>
              <a:t>std</a:t>
            </a:r>
            <a:r>
              <a:rPr lang="it-IT" dirty="0"/>
              <a:t> </a:t>
            </a:r>
            <a:r>
              <a:rPr lang="it-IT" dirty="0" err="1"/>
              <a:t>deviation</a:t>
            </a:r>
            <a:r>
              <a:rPr lang="it-IT" dirty="0"/>
              <a:t>, tasks </a:t>
            </a:r>
            <a:r>
              <a:rPr lang="it-IT" dirty="0" err="1"/>
              <a:t>should</a:t>
            </a:r>
            <a:r>
              <a:rPr lang="it-IT" dirty="0"/>
              <a:t> be </a:t>
            </a:r>
            <a:r>
              <a:rPr lang="it-IT" dirty="0" err="1"/>
              <a:t>better</a:t>
            </a:r>
            <a:r>
              <a:rPr lang="it-IT" dirty="0"/>
              <a:t> </a:t>
            </a:r>
            <a:r>
              <a:rPr lang="it-IT" dirty="0" err="1"/>
              <a:t>studied</a:t>
            </a:r>
            <a:r>
              <a:rPr lang="it-IT" dirty="0"/>
              <a:t> </a:t>
            </a:r>
            <a:r>
              <a:rPr lang="it-IT" dirty="0" err="1"/>
              <a:t>since</a:t>
            </a:r>
            <a:r>
              <a:rPr lang="it-IT" dirty="0"/>
              <a:t> some of </a:t>
            </a:r>
            <a:r>
              <a:rPr lang="it-IT" dirty="0" err="1"/>
              <a:t>them</a:t>
            </a:r>
            <a:r>
              <a:rPr lang="it-IT" dirty="0"/>
              <a:t> are </a:t>
            </a:r>
            <a:r>
              <a:rPr lang="it-IT" dirty="0" err="1"/>
              <a:t>very</a:t>
            </a:r>
            <a:r>
              <a:rPr lang="it-IT" dirty="0"/>
              <a:t> long </a:t>
            </a:r>
            <a:r>
              <a:rPr lang="it-IT" dirty="0" err="1"/>
              <a:t>respect</a:t>
            </a:r>
            <a:r>
              <a:rPr lang="it-IT" dirty="0"/>
              <a:t> to </a:t>
            </a:r>
            <a:r>
              <a:rPr lang="it-IT" dirty="0" err="1"/>
              <a:t>others</a:t>
            </a:r>
            <a:r>
              <a:rPr lang="it-IT" dirty="0"/>
              <a:t> </a:t>
            </a:r>
            <a:r>
              <a:rPr lang="it-IT" dirty="0" err="1"/>
              <a:t>that</a:t>
            </a:r>
            <a:r>
              <a:rPr lang="it-IT" dirty="0"/>
              <a:t> are </a:t>
            </a:r>
            <a:r>
              <a:rPr lang="it-IT" dirty="0" err="1"/>
              <a:t>too</a:t>
            </a:r>
            <a:r>
              <a:rPr lang="it-IT" dirty="0"/>
              <a:t> short.</a:t>
            </a:r>
          </a:p>
          <a:p>
            <a:pPr algn="just"/>
            <a:r>
              <a:rPr lang="it-IT" dirty="0"/>
              <a:t>The </a:t>
            </a:r>
            <a:r>
              <a:rPr lang="it-IT" dirty="0" err="1"/>
              <a:t>estimation</a:t>
            </a:r>
            <a:r>
              <a:rPr lang="it-IT" dirty="0"/>
              <a:t> </a:t>
            </a:r>
            <a:r>
              <a:rPr lang="it-IT" dirty="0" err="1"/>
              <a:t>error</a:t>
            </a:r>
            <a:r>
              <a:rPr lang="it-IT" dirty="0"/>
              <a:t> ratio </a:t>
            </a:r>
            <a:r>
              <a:rPr lang="it-IT" dirty="0" err="1"/>
              <a:t>is</a:t>
            </a:r>
            <a:r>
              <a:rPr lang="it-IT" dirty="0"/>
              <a:t> </a:t>
            </a:r>
            <a:r>
              <a:rPr lang="it-IT" dirty="0" err="1"/>
              <a:t>quite</a:t>
            </a:r>
            <a:r>
              <a:rPr lang="it-IT" dirty="0"/>
              <a:t> high </a:t>
            </a:r>
            <a:r>
              <a:rPr lang="it-IT" dirty="0" err="1"/>
              <a:t>as</a:t>
            </a:r>
            <a:r>
              <a:rPr lang="it-IT" dirty="0"/>
              <a:t> </a:t>
            </a:r>
            <a:r>
              <a:rPr lang="it-IT" dirty="0" err="1"/>
              <a:t>well</a:t>
            </a:r>
            <a:r>
              <a:rPr lang="it-IT" dirty="0"/>
              <a:t>, due to </a:t>
            </a:r>
            <a:r>
              <a:rPr lang="it-IT" dirty="0" err="1"/>
              <a:t>missestimations</a:t>
            </a:r>
            <a:r>
              <a:rPr lang="it-IT" dirty="0"/>
              <a:t> of hours</a:t>
            </a:r>
          </a:p>
        </p:txBody>
      </p:sp>
    </p:spTree>
    <p:extLst>
      <p:ext uri="{BB962C8B-B14F-4D97-AF65-F5344CB8AC3E}">
        <p14:creationId xmlns:p14="http://schemas.microsoft.com/office/powerpoint/2010/main" val="810807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4400" b="1" dirty="0"/>
              <a:t>QUALITY</a:t>
            </a:r>
            <a:endParaRPr lang="it-IT" sz="4000" dirty="0"/>
          </a:p>
        </p:txBody>
      </p:sp>
      <p:sp>
        <p:nvSpPr>
          <p:cNvPr id="3" name="Segnaposto contenuto 2"/>
          <p:cNvSpPr>
            <a:spLocks noGrp="1"/>
          </p:cNvSpPr>
          <p:nvPr>
            <p:ph sz="quarter" idx="1"/>
          </p:nvPr>
        </p:nvSpPr>
        <p:spPr/>
        <p:txBody>
          <a:bodyPr/>
          <a:lstStyle/>
          <a:p>
            <a:r>
              <a:rPr lang="it-IT" b="1" i="1" dirty="0"/>
              <a:t>Unit </a:t>
            </a:r>
            <a:r>
              <a:rPr lang="it-IT" b="1" i="1" dirty="0" err="1"/>
              <a:t>Testing</a:t>
            </a:r>
            <a:endParaRPr lang="it-IT" b="1" i="1" dirty="0"/>
          </a:p>
          <a:p>
            <a:pPr marL="0" indent="0">
              <a:buNone/>
            </a:pPr>
            <a:r>
              <a:rPr lang="it-IT" dirty="0"/>
              <a:t>    - Total hours </a:t>
            </a:r>
            <a:r>
              <a:rPr lang="it-IT" dirty="0" err="1"/>
              <a:t>estimated</a:t>
            </a:r>
            <a:r>
              <a:rPr lang="it-IT" dirty="0"/>
              <a:t>: 2h</a:t>
            </a:r>
          </a:p>
          <a:p>
            <a:pPr marL="0" indent="0">
              <a:buNone/>
            </a:pPr>
            <a:r>
              <a:rPr lang="it-IT" dirty="0"/>
              <a:t>    - Total hours </a:t>
            </a:r>
            <a:r>
              <a:rPr lang="it-IT" dirty="0" err="1"/>
              <a:t>spent</a:t>
            </a:r>
            <a:r>
              <a:rPr lang="it-IT" dirty="0"/>
              <a:t>: 0h</a:t>
            </a:r>
          </a:p>
          <a:p>
            <a:pPr marL="0" indent="0">
              <a:buNone/>
            </a:pPr>
            <a:r>
              <a:rPr lang="it-IT" dirty="0"/>
              <a:t>    - Nr. of </a:t>
            </a:r>
            <a:r>
              <a:rPr lang="it-IT" dirty="0" err="1"/>
              <a:t>automated</a:t>
            </a:r>
            <a:r>
              <a:rPr lang="it-IT" dirty="0"/>
              <a:t> </a:t>
            </a:r>
            <a:r>
              <a:rPr lang="it-IT" dirty="0" err="1"/>
              <a:t>unit</a:t>
            </a:r>
            <a:r>
              <a:rPr lang="it-IT" dirty="0"/>
              <a:t> </a:t>
            </a:r>
            <a:r>
              <a:rPr lang="it-IT" dirty="0" err="1"/>
              <a:t>tests</a:t>
            </a:r>
            <a:r>
              <a:rPr lang="it-IT" dirty="0"/>
              <a:t>: 0 </a:t>
            </a:r>
          </a:p>
          <a:p>
            <a:r>
              <a:rPr lang="it-IT" b="1" i="1" dirty="0"/>
              <a:t>System </a:t>
            </a:r>
            <a:r>
              <a:rPr lang="it-IT" b="1" i="1" dirty="0" err="1"/>
              <a:t>Testing</a:t>
            </a:r>
            <a:endParaRPr lang="it-IT" b="1" i="1" dirty="0"/>
          </a:p>
          <a:p>
            <a:pPr marL="0" indent="0">
              <a:buNone/>
            </a:pPr>
            <a:r>
              <a:rPr lang="it-IT" dirty="0"/>
              <a:t>   - Total hours </a:t>
            </a:r>
            <a:r>
              <a:rPr lang="it-IT" dirty="0" err="1"/>
              <a:t>estimated</a:t>
            </a:r>
            <a:r>
              <a:rPr lang="it-IT" dirty="0"/>
              <a:t>: 0h</a:t>
            </a:r>
          </a:p>
          <a:p>
            <a:pPr marL="0" indent="0">
              <a:buNone/>
            </a:pPr>
            <a:r>
              <a:rPr lang="it-IT" dirty="0"/>
              <a:t>   - Total hours </a:t>
            </a:r>
            <a:r>
              <a:rPr lang="it-IT" dirty="0" err="1"/>
              <a:t>spent</a:t>
            </a:r>
            <a:r>
              <a:rPr lang="it-IT" dirty="0"/>
              <a:t>: 1h</a:t>
            </a:r>
          </a:p>
          <a:p>
            <a:r>
              <a:rPr lang="it-IT" b="1" i="1" dirty="0"/>
              <a:t>Code </a:t>
            </a:r>
            <a:r>
              <a:rPr lang="it-IT" b="1" i="1" dirty="0" err="1"/>
              <a:t>review</a:t>
            </a:r>
            <a:endParaRPr lang="it-IT" b="1" i="1" dirty="0"/>
          </a:p>
          <a:p>
            <a:pPr marL="0" indent="0">
              <a:buNone/>
            </a:pPr>
            <a:r>
              <a:rPr lang="it-IT" dirty="0"/>
              <a:t>   - Total hours </a:t>
            </a:r>
            <a:r>
              <a:rPr lang="it-IT" dirty="0" err="1"/>
              <a:t>estimated</a:t>
            </a:r>
            <a:r>
              <a:rPr lang="it-IT" dirty="0"/>
              <a:t>: 0h</a:t>
            </a:r>
          </a:p>
          <a:p>
            <a:pPr marL="0" indent="0">
              <a:buNone/>
            </a:pPr>
            <a:r>
              <a:rPr lang="it-IT" dirty="0"/>
              <a:t>   - Total hours </a:t>
            </a:r>
            <a:r>
              <a:rPr lang="it-IT" dirty="0" err="1"/>
              <a:t>spent</a:t>
            </a:r>
            <a:r>
              <a:rPr lang="it-IT" dirty="0"/>
              <a:t>: 1h</a:t>
            </a:r>
          </a:p>
          <a:p>
            <a:pPr marL="0" indent="0">
              <a:buNone/>
            </a:pPr>
            <a:endParaRPr lang="it-IT" dirty="0"/>
          </a:p>
        </p:txBody>
      </p:sp>
    </p:spTree>
    <p:extLst>
      <p:ext uri="{BB962C8B-B14F-4D97-AF65-F5344CB8AC3E}">
        <p14:creationId xmlns:p14="http://schemas.microsoft.com/office/powerpoint/2010/main" val="2879397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720CC3-EAAB-415B-9246-FE17407D4391}"/>
              </a:ext>
            </a:extLst>
          </p:cNvPr>
          <p:cNvSpPr>
            <a:spLocks noGrp="1"/>
          </p:cNvSpPr>
          <p:nvPr>
            <p:ph type="title"/>
          </p:nvPr>
        </p:nvSpPr>
        <p:spPr/>
        <p:txBody>
          <a:bodyPr/>
          <a:lstStyle/>
          <a:p>
            <a:r>
              <a:rPr lang="it-IT" dirty="0" err="1"/>
              <a:t>Considerations</a:t>
            </a:r>
            <a:endParaRPr lang="it-IT" dirty="0"/>
          </a:p>
        </p:txBody>
      </p:sp>
      <p:sp>
        <p:nvSpPr>
          <p:cNvPr id="3" name="Segnaposto contenuto 2">
            <a:extLst>
              <a:ext uri="{FF2B5EF4-FFF2-40B4-BE49-F238E27FC236}">
                <a16:creationId xmlns:a16="http://schemas.microsoft.com/office/drawing/2014/main" id="{251EE639-61F0-4027-BF1E-4877320FDFB0}"/>
              </a:ext>
            </a:extLst>
          </p:cNvPr>
          <p:cNvSpPr>
            <a:spLocks noGrp="1"/>
          </p:cNvSpPr>
          <p:nvPr>
            <p:ph sz="quarter" idx="1"/>
          </p:nvPr>
        </p:nvSpPr>
        <p:spPr/>
        <p:txBody>
          <a:bodyPr/>
          <a:lstStyle/>
          <a:p>
            <a:pPr algn="just"/>
            <a:r>
              <a:rPr lang="it-IT" dirty="0"/>
              <a:t>Unit testing </a:t>
            </a:r>
            <a:r>
              <a:rPr lang="it-IT" dirty="0" err="1"/>
              <a:t>was</a:t>
            </a:r>
            <a:r>
              <a:rPr lang="it-IT" dirty="0"/>
              <a:t> </a:t>
            </a:r>
            <a:r>
              <a:rPr lang="it-IT" dirty="0" err="1"/>
              <a:t>included</a:t>
            </a:r>
            <a:r>
              <a:rPr lang="it-IT" dirty="0"/>
              <a:t> in the stories, </a:t>
            </a:r>
            <a:r>
              <a:rPr lang="it-IT" dirty="0" err="1"/>
              <a:t>but</a:t>
            </a:r>
            <a:r>
              <a:rPr lang="it-IT" dirty="0"/>
              <a:t> the team </a:t>
            </a:r>
            <a:r>
              <a:rPr lang="it-IT" dirty="0" err="1"/>
              <a:t>couldn’t</a:t>
            </a:r>
            <a:r>
              <a:rPr lang="it-IT" dirty="0"/>
              <a:t> </a:t>
            </a:r>
            <a:r>
              <a:rPr lang="it-IT" dirty="0" err="1"/>
              <a:t>perform</a:t>
            </a:r>
            <a:r>
              <a:rPr lang="it-IT" dirty="0"/>
              <a:t> it </a:t>
            </a:r>
            <a:r>
              <a:rPr lang="it-IT" dirty="0" err="1"/>
              <a:t>since</a:t>
            </a:r>
            <a:r>
              <a:rPr lang="it-IT" dirty="0"/>
              <a:t> it </a:t>
            </a:r>
            <a:r>
              <a:rPr lang="it-IT" dirty="0" err="1"/>
              <a:t>spend</a:t>
            </a:r>
            <a:r>
              <a:rPr lang="it-IT" dirty="0"/>
              <a:t> </a:t>
            </a:r>
            <a:r>
              <a:rPr lang="it-IT" dirty="0" err="1"/>
              <a:t>too</a:t>
            </a:r>
            <a:r>
              <a:rPr lang="it-IT" dirty="0"/>
              <a:t> </a:t>
            </a:r>
            <a:r>
              <a:rPr lang="it-IT" dirty="0" err="1"/>
              <a:t>much</a:t>
            </a:r>
            <a:r>
              <a:rPr lang="it-IT" dirty="0"/>
              <a:t> time on </a:t>
            </a:r>
            <a:r>
              <a:rPr lang="it-IT" dirty="0" err="1"/>
              <a:t>other</a:t>
            </a:r>
            <a:r>
              <a:rPr lang="it-IT" dirty="0"/>
              <a:t> tasks</a:t>
            </a:r>
          </a:p>
          <a:p>
            <a:pPr algn="just"/>
            <a:r>
              <a:rPr lang="it-IT" dirty="0"/>
              <a:t>System testing and Code review, </a:t>
            </a:r>
            <a:r>
              <a:rPr lang="it-IT" dirty="0" err="1"/>
              <a:t>was</a:t>
            </a:r>
            <a:r>
              <a:rPr lang="it-IT" dirty="0"/>
              <a:t> </a:t>
            </a:r>
            <a:r>
              <a:rPr lang="it-IT" dirty="0" err="1"/>
              <a:t>performed</a:t>
            </a:r>
            <a:r>
              <a:rPr lang="it-IT" dirty="0"/>
              <a:t> by the team </a:t>
            </a:r>
            <a:r>
              <a:rPr lang="it-IT" dirty="0" err="1"/>
              <a:t>but</a:t>
            </a:r>
            <a:r>
              <a:rPr lang="it-IT" dirty="0"/>
              <a:t> </a:t>
            </a:r>
            <a:r>
              <a:rPr lang="it-IT" dirty="0" err="1"/>
              <a:t>wrongly</a:t>
            </a:r>
            <a:r>
              <a:rPr lang="it-IT" dirty="0"/>
              <a:t> </a:t>
            </a:r>
            <a:r>
              <a:rPr lang="it-IT" dirty="0" err="1"/>
              <a:t>not</a:t>
            </a:r>
            <a:r>
              <a:rPr lang="it-IT" dirty="0"/>
              <a:t> </a:t>
            </a:r>
            <a:r>
              <a:rPr lang="it-IT" dirty="0" err="1"/>
              <a:t>included</a:t>
            </a:r>
            <a:r>
              <a:rPr lang="it-IT" dirty="0"/>
              <a:t> in </a:t>
            </a:r>
            <a:r>
              <a:rPr lang="it-IT" dirty="0" err="1"/>
              <a:t>any</a:t>
            </a:r>
            <a:r>
              <a:rPr lang="it-IT" dirty="0"/>
              <a:t> story. </a:t>
            </a:r>
          </a:p>
          <a:p>
            <a:endParaRPr lang="it-IT" dirty="0"/>
          </a:p>
        </p:txBody>
      </p:sp>
    </p:spTree>
    <p:extLst>
      <p:ext uri="{BB962C8B-B14F-4D97-AF65-F5344CB8AC3E}">
        <p14:creationId xmlns:p14="http://schemas.microsoft.com/office/powerpoint/2010/main" val="1948575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4400" b="1" dirty="0" err="1"/>
              <a:t>Assesment</a:t>
            </a:r>
            <a:endParaRPr lang="it-IT" sz="4400" b="1" dirty="0"/>
          </a:p>
        </p:txBody>
      </p:sp>
      <p:sp>
        <p:nvSpPr>
          <p:cNvPr id="3" name="Segnaposto contenuto 2"/>
          <p:cNvSpPr>
            <a:spLocks noGrp="1"/>
          </p:cNvSpPr>
          <p:nvPr>
            <p:ph sz="quarter" idx="1"/>
          </p:nvPr>
        </p:nvSpPr>
        <p:spPr/>
        <p:txBody>
          <a:bodyPr/>
          <a:lstStyle/>
          <a:p>
            <a:pPr marL="0" indent="0">
              <a:buNone/>
            </a:pPr>
            <a:r>
              <a:rPr lang="it-IT" i="1" u="sng" dirty="0" err="1"/>
              <a:t>Repo</a:t>
            </a:r>
            <a:r>
              <a:rPr lang="it-IT" i="1" u="sng" dirty="0"/>
              <a:t> of Stories</a:t>
            </a:r>
          </a:p>
          <a:p>
            <a:pPr marL="0" indent="0" algn="just">
              <a:buNone/>
            </a:pPr>
            <a:r>
              <a:rPr lang="en-US" i="1" dirty="0"/>
              <a:t>Did you complete all planned stories? If not why?</a:t>
            </a:r>
          </a:p>
          <a:p>
            <a:pPr marL="0" indent="0" algn="just">
              <a:buNone/>
            </a:pPr>
            <a:endParaRPr lang="en-US" i="1" dirty="0"/>
          </a:p>
          <a:p>
            <a:pPr algn="just"/>
            <a:r>
              <a:rPr lang="en-US" dirty="0"/>
              <a:t>No, we didn’t. We did not complete the unit testing part because we spent too much time learning the technology. Therefore we chose to avoid the testing part since there was no time to perform it. </a:t>
            </a:r>
            <a:endParaRPr lang="it-IT" dirty="0"/>
          </a:p>
        </p:txBody>
      </p:sp>
    </p:spTree>
    <p:extLst>
      <p:ext uri="{BB962C8B-B14F-4D97-AF65-F5344CB8AC3E}">
        <p14:creationId xmlns:p14="http://schemas.microsoft.com/office/powerpoint/2010/main" val="1084565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4400" b="1" dirty="0" err="1"/>
              <a:t>Assesment</a:t>
            </a:r>
            <a:endParaRPr lang="it-IT" sz="4000" dirty="0"/>
          </a:p>
        </p:txBody>
      </p:sp>
      <p:sp>
        <p:nvSpPr>
          <p:cNvPr id="3" name="Segnaposto contenuto 2"/>
          <p:cNvSpPr>
            <a:spLocks noGrp="1"/>
          </p:cNvSpPr>
          <p:nvPr>
            <p:ph sz="quarter" idx="1"/>
          </p:nvPr>
        </p:nvSpPr>
        <p:spPr/>
        <p:txBody>
          <a:bodyPr/>
          <a:lstStyle/>
          <a:p>
            <a:pPr marL="0" indent="0">
              <a:buNone/>
            </a:pPr>
            <a:r>
              <a:rPr lang="it-IT" i="1" u="sng" dirty="0" err="1"/>
              <a:t>Repo</a:t>
            </a:r>
            <a:r>
              <a:rPr lang="it-IT" i="1" u="sng" dirty="0"/>
              <a:t> of </a:t>
            </a:r>
            <a:r>
              <a:rPr lang="it-IT" i="1" u="sng" dirty="0" err="1"/>
              <a:t>Error</a:t>
            </a:r>
            <a:r>
              <a:rPr lang="it-IT" i="1" u="sng" dirty="0"/>
              <a:t> </a:t>
            </a:r>
            <a:r>
              <a:rPr lang="it-IT" i="1" u="sng" dirty="0" err="1"/>
              <a:t>estimation</a:t>
            </a:r>
            <a:endParaRPr lang="it-IT" i="1" u="sng" dirty="0"/>
          </a:p>
          <a:p>
            <a:pPr marL="0" indent="0">
              <a:buNone/>
            </a:pPr>
            <a:r>
              <a:rPr lang="en-US" i="1" dirty="0"/>
              <a:t>What caused your errors in estimation (if any)?</a:t>
            </a:r>
          </a:p>
          <a:p>
            <a:pPr marL="0" indent="0">
              <a:buNone/>
            </a:pPr>
            <a:endParaRPr lang="en-US" i="1" dirty="0"/>
          </a:p>
          <a:p>
            <a:pPr algn="just"/>
            <a:r>
              <a:rPr lang="en-US" dirty="0"/>
              <a:t>As shown before the team made quite many time estimation errors, probably due to the low experience of everybody. In particular, the team didn’t consider enough the time spent to coordinate the work, and mostly to learn the environment and the technology. Indeed, the problem here was probably related to the fact that the team should also consider the learning phase in the story planning. </a:t>
            </a:r>
            <a:endParaRPr lang="it-IT" dirty="0"/>
          </a:p>
          <a:p>
            <a:pPr marL="0" indent="0">
              <a:buNone/>
            </a:pPr>
            <a:endParaRPr lang="en-US" dirty="0"/>
          </a:p>
          <a:p>
            <a:pPr marL="0" indent="0">
              <a:buNone/>
            </a:pPr>
            <a:endParaRPr lang="it-IT" i="1" u="sng" dirty="0"/>
          </a:p>
        </p:txBody>
      </p:sp>
    </p:spTree>
    <p:extLst>
      <p:ext uri="{BB962C8B-B14F-4D97-AF65-F5344CB8AC3E}">
        <p14:creationId xmlns:p14="http://schemas.microsoft.com/office/powerpoint/2010/main" val="2606712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oggia">
  <a:themeElements>
    <a:clrScheme name="Loggia">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Loggi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Loggi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0</TotalTime>
  <Words>735</Words>
  <Application>Microsoft Office PowerPoint</Application>
  <PresentationFormat>Presentazione su schermo (4:3)</PresentationFormat>
  <Paragraphs>103</Paragraphs>
  <Slides>12</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12</vt:i4>
      </vt:variant>
    </vt:vector>
  </HeadingPairs>
  <TitlesOfParts>
    <vt:vector size="16" baseType="lpstr">
      <vt:lpstr>Century Schoolbook</vt:lpstr>
      <vt:lpstr>Wingdings</vt:lpstr>
      <vt:lpstr>Wingdings 2</vt:lpstr>
      <vt:lpstr>Loggia</vt:lpstr>
      <vt:lpstr>SE2 – TEAM 15</vt:lpstr>
      <vt:lpstr>TECHNOLOGIES USED - REVIEW</vt:lpstr>
      <vt:lpstr>PROCESS </vt:lpstr>
      <vt:lpstr>PROCESS </vt:lpstr>
      <vt:lpstr>Few Considerations about Statistics</vt:lpstr>
      <vt:lpstr>QUALITY</vt:lpstr>
      <vt:lpstr>Considerations</vt:lpstr>
      <vt:lpstr>Assesment</vt:lpstr>
      <vt:lpstr>Assesment</vt:lpstr>
      <vt:lpstr>Assesment</vt:lpstr>
      <vt:lpstr>Assesment</vt:lpstr>
      <vt:lpstr>WHAT WE LIKE ABOUT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SE2 – TEAM 15</dc:title>
  <dc:creator>fiore</dc:creator>
  <cp:lastModifiedBy>sofy munari</cp:lastModifiedBy>
  <cp:revision>21</cp:revision>
  <dcterms:created xsi:type="dcterms:W3CDTF">2020-10-25T07:28:47Z</dcterms:created>
  <dcterms:modified xsi:type="dcterms:W3CDTF">2020-10-27T10:29:50Z</dcterms:modified>
</cp:coreProperties>
</file>