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3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6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7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4018-0ECD-4663-BE3E-75F4E9BBD3FE}" type="datetimeFigureOut">
              <a:rPr lang="zh-CN" altLang="en-US" smtClean="0"/>
              <a:t>2021/7/1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2AB608-8944-984D-8FAA-FB92450A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2983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92382" y="2321790"/>
            <a:ext cx="986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zkSNARKs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 based on </a:t>
            </a:r>
            <a:r>
              <a:rPr lang="en-US" altLang="zh-CN" sz="2800" dirty="0" err="1">
                <a:latin typeface="Fira Code" panose="020B0809050000020004" pitchFamily="49" charset="0"/>
                <a:ea typeface="Fira Code" panose="020B0809050000020004" pitchFamily="49" charset="0"/>
              </a:rPr>
              <a:t>QAP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0982" y="3544494"/>
            <a:ext cx="387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余瑞璟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2021.7.1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9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78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8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Homomorphic</a:t>
            </a:r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Hiding</a:t>
            </a:r>
            <a:endParaRPr lang="en-US" altLang="zh-CN" sz="24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9769710" cy="422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同态隐藏函数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该函数满足下面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个条件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的值很难反推出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具体例子：椭圆曲线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𝑥𝑃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9769710" cy="4225387"/>
              </a:xfrm>
              <a:prstGeom prst="rect">
                <a:avLst/>
              </a:prstGeom>
              <a:blipFill>
                <a:blip r:embed="rId3"/>
                <a:stretch>
                  <a:fillRect l="-999" t="-1585" b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78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8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Hiding</a:t>
            </a:r>
            <a:endParaRPr lang="zh-CN" altLang="en-US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976971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验证者选择一个采样点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给证明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者计算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h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发送给验证者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者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是否成立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9769710" cy="3416320"/>
              </a:xfrm>
              <a:prstGeom prst="rect">
                <a:avLst/>
              </a:prstGeom>
              <a:blipFill>
                <a:blip r:embed="rId3"/>
                <a:stretch>
                  <a:fillRect l="-999" t="-1961" b="-2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0363" y="5494870"/>
                <a:ext cx="81102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证明者伪造方案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发送给验证者即可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如何保证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就是通过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算出来的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5494870"/>
                <a:ext cx="8110234" cy="830997"/>
              </a:xfrm>
              <a:prstGeom prst="rect">
                <a:avLst/>
              </a:prstGeom>
              <a:blipFill>
                <a:blip r:embed="rId4"/>
                <a:stretch>
                  <a:fillRect l="-1203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4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1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2" y="433127"/>
            <a:ext cx="120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KCA (Knowledge 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of Coefficient Test and 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Assumption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89407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问题：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保证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就是通过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算出来的</a:t>
                </a: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利用同态隐藏的一个推论：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未知时，知道一系列数对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此时如果构造出一对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必定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线性组合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894074" cy="1938992"/>
              </a:xfrm>
              <a:prstGeom prst="rect">
                <a:avLst/>
              </a:prstGeom>
              <a:blipFill>
                <a:blip r:embed="rId3"/>
                <a:stretch>
                  <a:fillRect l="-820" t="-3459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25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1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2" y="433127"/>
            <a:ext cx="120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KCA (Knowledge 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of Coefficient Test and 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Assumption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894074" cy="567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问题：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保证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就是通过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算出来的</a:t>
                </a: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注意到：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..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.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线性组合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验证者选择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，发送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给证明者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·</m:t>
                        </m:r>
                        <m:r>
                          <a:rPr lang="en-US" altLang="zh-CN" sz="2400" i="1" dirty="0" err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发送给验证者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者验证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是否等于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’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若是，表明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E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进行同样的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操作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通过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验证后，可以证明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未必相等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894074" cy="5679825"/>
              </a:xfrm>
              <a:prstGeom prst="rect">
                <a:avLst/>
              </a:prstGeom>
              <a:blipFill>
                <a:blip r:embed="rId3"/>
                <a:stretch>
                  <a:fillRect l="-820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1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2" y="433127"/>
            <a:ext cx="120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KCA (Knowledge 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of Coefficient Test and 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Assumption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89407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已经证明：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希望证明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：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)+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者选择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，发送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给证明者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给验证者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验证者验证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是否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等于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b="0" dirty="0" smtClean="0"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若是，则证明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是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的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线性组合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则证明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综上，可以保证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就是通过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算出来的</a:t>
                </a: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894074" cy="5632311"/>
              </a:xfrm>
              <a:prstGeom prst="rect">
                <a:avLst/>
              </a:prstGeom>
              <a:blipFill>
                <a:blip r:embed="rId3"/>
                <a:stretch>
                  <a:fillRect l="-820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0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1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2" y="433127"/>
            <a:ext cx="120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Summary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894074" cy="614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验证者选择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，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楷体" panose="02010609060101010101" pitchFamily="49" charset="-122"/>
                  </a:rPr>
                  <a:t>计算</a:t>
                </a:r>
                <a:endParaRPr lang="en-US" altLang="zh-CN" sz="2400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ea typeface="楷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类似）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𝛽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 smtClean="0"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发送给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2.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者计算</a:t>
                </a:r>
                <a:endParaRPr lang="en-US" altLang="zh-CN" sz="24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r>
                  <a:rPr lang="en-US" altLang="zh-CN" sz="2400" i="1" dirty="0" smtClean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·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α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·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类似）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h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发送给验证者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3.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者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&amp;&amp;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&amp;&amp;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线性组合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𝛽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系数相等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𝐻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解是正确的</a:t>
                </a:r>
                <a:endParaRPr lang="en-US" altLang="zh-CN" sz="2400" dirty="0"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894074" cy="6144182"/>
              </a:xfrm>
              <a:prstGeom prst="rect">
                <a:avLst/>
              </a:prstGeom>
              <a:blipFill>
                <a:blip r:embed="rId3"/>
                <a:stretch>
                  <a:fillRect l="-820" t="-1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1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2" y="433127"/>
            <a:ext cx="1207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Extension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894074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ea typeface="楷体" panose="02010609060101010101" pitchFamily="49" charset="-122"/>
                  </a:rPr>
                  <a:t>非交互</a:t>
                </a:r>
                <a:endParaRPr lang="en-US" altLang="zh-CN" sz="2400" dirty="0" smtClean="0"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   </a:t>
                </a:r>
                <a:r>
                  <a:rPr lang="zh-CN" altLang="en-US" sz="2400" dirty="0" smtClean="0">
                    <a:ea typeface="楷体" panose="02010609060101010101" pitchFamily="49" charset="-122"/>
                  </a:rPr>
                  <a:t>增加</a:t>
                </a:r>
                <a:r>
                  <a:rPr lang="en-US" altLang="zh-CN" sz="2400" i="0" dirty="0" smtClean="0">
                    <a:latin typeface="Fira  Code"/>
                    <a:ea typeface="楷体" panose="02010609060101010101" pitchFamily="49" charset="-122"/>
                  </a:rPr>
                  <a:t>setup</a:t>
                </a:r>
                <a:r>
                  <a:rPr lang="zh-CN" altLang="en-US" sz="2400" dirty="0" smtClean="0">
                    <a:ea typeface="楷体" panose="02010609060101010101" pitchFamily="49" charset="-122"/>
                  </a:rPr>
                  <a:t>步骤</a:t>
                </a:r>
                <a:r>
                  <a:rPr lang="zh-CN" altLang="en-US" sz="2400" dirty="0" smtClean="0">
                    <a:ea typeface="楷体" panose="02010609060101010101" pitchFamily="49" charset="-122"/>
                  </a:rPr>
                  <a:t>，将所需的参数放入公共数据中</a:t>
                </a:r>
                <a:endParaRPr lang="en-US" altLang="zh-CN" sz="2400" dirty="0" smtClean="0"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ea typeface="楷体" panose="02010609060101010101" pitchFamily="49" charset="-122"/>
                  </a:rPr>
                  <a:t>双线性配对</a:t>
                </a:r>
                <a:endParaRPr lang="en-US" altLang="zh-CN" sz="2400" dirty="0" smtClean="0"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通过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·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  <m:d>
                          <m:d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𝑠</m:t>
                        </m:r>
                        <m:r>
                          <a:rPr lang="en-US" altLang="zh-CN" sz="2400" i="1" dirty="0" err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·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计算出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ea typeface="楷体" panose="02010609060101010101" pitchFamily="49" charset="-122"/>
                  </a:rPr>
                  <a:t>零知识</a:t>
                </a:r>
                <a:endParaRPr lang="en-US" altLang="zh-CN" sz="2400" dirty="0"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者自己解出了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一个解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代入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中生成证明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通过比对证明者实际给出的证明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，可以判断证明者拥有的解到底是不是自己的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证明者引入随机偏移：选择随机数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构造：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其依然满足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′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能被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894074" cy="5310493"/>
              </a:xfrm>
              <a:prstGeom prst="rect">
                <a:avLst/>
              </a:prstGeom>
              <a:blipFill>
                <a:blip r:embed="rId3"/>
                <a:stretch>
                  <a:fillRect l="-718" t="-1376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9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zkSNARKs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219819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000" b="1" dirty="0">
                    <a:solidFill>
                      <a:srgbClr val="FF0000"/>
                    </a:solidFill>
                    <a:latin typeface="Fira Code" panose="020B0809050000020004" pitchFamily="49" charset="0"/>
                  </a:rPr>
                  <a:t>z</a:t>
                </a:r>
                <a:r>
                  <a:rPr lang="zh-CN" altLang="zh-CN" sz="2000" dirty="0">
                    <a:latin typeface="Fira Code" panose="020B0809050000020004" pitchFamily="49" charset="0"/>
                  </a:rPr>
                  <a:t>ero </a:t>
                </a:r>
                <a:r>
                  <a:rPr lang="zh-CN" altLang="zh-CN" sz="2000" b="1" dirty="0">
                    <a:solidFill>
                      <a:srgbClr val="FF0000"/>
                    </a:solidFill>
                    <a:latin typeface="Fira Code" panose="020B0809050000020004" pitchFamily="49" charset="0"/>
                  </a:rPr>
                  <a:t>k</a:t>
                </a:r>
                <a:r>
                  <a:rPr lang="zh-CN" altLang="zh-CN" sz="2000" dirty="0">
                    <a:latin typeface="Fira Code" panose="020B0809050000020004" pitchFamily="49" charset="0"/>
                  </a:rPr>
                  <a:t>nowledge </a:t>
                </a:r>
                <a:r>
                  <a:rPr lang="zh-CN" altLang="zh-CN" sz="2000" b="1" dirty="0">
                    <a:solidFill>
                      <a:srgbClr val="FF0000"/>
                    </a:solidFill>
                    <a:latin typeface="Fira Code" panose="020B0809050000020004" pitchFamily="49" charset="0"/>
                  </a:rPr>
                  <a:t>S</a:t>
                </a:r>
                <a:r>
                  <a:rPr lang="zh-CN" altLang="zh-CN" sz="2000" dirty="0">
                    <a:latin typeface="Fira Code" panose="020B0809050000020004" pitchFamily="49" charset="0"/>
                  </a:rPr>
                  <a:t>uccinct </a:t>
                </a:r>
                <a:r>
                  <a:rPr lang="zh-CN" altLang="zh-CN" sz="2000" b="1" dirty="0">
                    <a:solidFill>
                      <a:srgbClr val="FF0000"/>
                    </a:solidFill>
                    <a:latin typeface="Fira Code" panose="020B0809050000020004" pitchFamily="49" charset="0"/>
                  </a:rPr>
                  <a:t>N</a:t>
                </a:r>
                <a:r>
                  <a:rPr lang="zh-CN" altLang="zh-CN" sz="2000" dirty="0">
                    <a:latin typeface="Fira Code" panose="020B0809050000020004" pitchFamily="49" charset="0"/>
                  </a:rPr>
                  <a:t>on-interactive </a:t>
                </a:r>
                <a:r>
                  <a:rPr lang="zh-CN" altLang="zh-CN" sz="2000" b="1" dirty="0">
                    <a:solidFill>
                      <a:srgbClr val="FF0000"/>
                    </a:solidFill>
                    <a:latin typeface="Fira Code" panose="020B0809050000020004" pitchFamily="49" charset="0"/>
                  </a:rPr>
                  <a:t>AR</a:t>
                </a:r>
                <a:r>
                  <a:rPr lang="zh-CN" altLang="zh-CN" sz="2000" dirty="0">
                    <a:latin typeface="Fira Code" panose="020B0809050000020004" pitchFamily="49" charset="0"/>
                  </a:rPr>
                  <a:t>gument of </a:t>
                </a:r>
                <a:r>
                  <a:rPr lang="zh-CN" altLang="zh-CN" sz="2000" b="1" dirty="0" smtClean="0">
                    <a:solidFill>
                      <a:srgbClr val="FF0000"/>
                    </a:solidFill>
                    <a:latin typeface="Fira Code" panose="020B0809050000020004" pitchFamily="49" charset="0"/>
                  </a:rPr>
                  <a:t>K</a:t>
                </a:r>
                <a:r>
                  <a:rPr lang="zh-CN" altLang="zh-CN" sz="2000" dirty="0" smtClean="0">
                    <a:latin typeface="Fira Code" panose="020B0809050000020004" pitchFamily="49" charset="0"/>
                  </a:rPr>
                  <a:t>nowledge</a:t>
                </a:r>
                <a:endParaRPr lang="en-US" altLang="zh-CN" sz="2000" dirty="0" smtClean="0">
                  <a:latin typeface="Fira Code" panose="020B0809050000020004" pitchFamily="49" charset="0"/>
                </a:endParaRPr>
              </a:p>
              <a:p>
                <a:endParaRPr lang="en-US" altLang="zh-CN" dirty="0">
                  <a:latin typeface="Fira Code" panose="020B0809050000020004" pitchFamily="49" charset="0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特点：证明小，验证时间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短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err="1" smtClean="0">
                    <a:latin typeface="Fira Code" panose="020B0809050000020004" pitchFamily="49" charset="0"/>
                    <a:ea typeface="Fira Code" panose="020B0809050000020004" pitchFamily="49" charset="0"/>
                  </a:rPr>
                  <a:t>GGPR13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：基于</a:t>
                </a:r>
                <a:r>
                  <a:rPr lang="en-US" altLang="zh-CN" sz="24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QAP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构造的</a:t>
                </a:r>
                <a:r>
                  <a:rPr lang="en-US" altLang="zh-CN" sz="24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zkSNARKs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，证明大小为</a:t>
                </a:r>
                <a:r>
                  <a:rPr lang="en-US" altLang="zh-CN" sz="24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7G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，验证时间为常数级别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通常用途：证明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者向验证者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证明，他知道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，但不泄露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信息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219819" cy="2523768"/>
              </a:xfrm>
              <a:prstGeom prst="rect">
                <a:avLst/>
              </a:prstGeom>
              <a:blipFill>
                <a:blip r:embed="rId3"/>
                <a:stretch>
                  <a:fillRect l="-761" t="-1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1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5390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Example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010221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 smtClean="0">
                  <a:latin typeface="Fira Code" panose="020B0809050000020004" pitchFamily="49" charset="0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Fira Code" panose="020B0809050000020004" pitchFamily="49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Fira Code" panose="020B08090500000200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Fira Code" panose="020B0809050000020004" pitchFamily="49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dirty="0" err="1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+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+5</m:t>
                    </m:r>
                  </m:oMath>
                </a14:m>
                <a:endParaRPr lang="en-US" altLang="zh-CN" sz="2400" dirty="0" smtClean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)=35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的一个解为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证明者希望向验证者证明，他知道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)=35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的解，但不泄露具体的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值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0102219" cy="3323987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0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9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480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Arithmetic Circuit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1001909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Fira Code" panose="020B0809050000020004" pitchFamily="49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+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𝑥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Fira Code" panose="020B0809050000020004" pitchFamily="49" charset="0"/>
                      </a:rPr>
                      <m:t>+5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转化为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算术电路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写作算式为：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_1 =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_2 =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_1×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 =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_2 +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𝑜𝑢𝑡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 + 5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因此知道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=35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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𝑜𝑢𝑡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_1,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_2,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_3]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满足上述算式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				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10019092" cy="4524315"/>
              </a:xfrm>
              <a:prstGeom prst="rect">
                <a:avLst/>
              </a:prstGeom>
              <a:blipFill>
                <a:blip r:embed="rId3"/>
                <a:stretch>
                  <a:fillRect l="-974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72" y="194614"/>
            <a:ext cx="2709000" cy="62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7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03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R1CS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(Rank 1 Constraint System)</a:t>
            </a:r>
            <a:endParaRPr lang="zh-CN" altLang="en-US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179339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_1 =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_2 =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_1×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 =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_2 +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𝑜𝑢𝑡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 + 5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定义向量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=[1,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𝑜𝑢𝑡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_1,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_2,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_3]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上述每个算式表示成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的形式：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𝑜𝑢𝑡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 + 5</m:t>
                    </m:r>
                    <m:r>
                      <a:rPr lang="zh-CN" altLang="en-US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为例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𝑜𝑢𝑡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5,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5+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_3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𝑜𝑢𝑡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 = 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𝑠𝑦𝑚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_3 + 5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1793397" cy="5632311"/>
              </a:xfrm>
              <a:prstGeom prst="rect">
                <a:avLst/>
              </a:prstGeom>
              <a:blipFill>
                <a:blip r:embed="rId3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9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03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R1CS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(Rank 1 Constraint System)</a:t>
            </a:r>
            <a:endParaRPr lang="zh-CN" altLang="en-US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976971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一个算式对应一组向量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上述四个算式，可以求得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组向量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那么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四个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算式转化为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=0,1,2,3)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因此知道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=35</m:t>
                    </m:r>
                    <m:r>
                      <m:rPr>
                        <m:nor/>
                      </m:rPr>
                      <a:rPr lang="en-US" altLang="zh-CN" sz="2400" dirty="0">
                        <a:latin typeface="楷体" panose="02010609060101010101" pitchFamily="49" charset="-122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</m:t>
                    </m:r>
                    <m:r>
                      <m:rPr>
                        <m:nor/>
                      </m:rPr>
                      <a:rPr lang="en-US" altLang="zh-CN" sz="24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知道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=0,1,2,3)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9769710" cy="4154984"/>
              </a:xfrm>
              <a:prstGeom prst="rect">
                <a:avLst/>
              </a:prstGeom>
              <a:blipFill>
                <a:blip r:embed="rId3"/>
                <a:stretch>
                  <a:fillRect l="-99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9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8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QAP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Quadratic Arithmetic 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Programs)</a:t>
            </a:r>
            <a:endParaRPr lang="zh-CN" altLang="en-US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9769710" cy="4580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=0,1,2,3)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=[0,0,0,1,0,0]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=[0,0,0,0,1,0]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=[0,0,0,0,0,1]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=[0,0,1,0,0,0]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对每一列进行插值，取插值点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)=[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</m:t>
                    </m:r>
                  </m:oMath>
                </a14:m>
                <a:endParaRPr lang="en-US" altLang="zh-CN" sz="2400" b="0" dirty="0" smtClean="0"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采取相同方式，得到多项式向量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9769710" cy="4580485"/>
              </a:xfrm>
              <a:prstGeom prst="rect">
                <a:avLst/>
              </a:prstGeom>
              <a:blipFill>
                <a:blip r:embed="rId3"/>
                <a:stretch>
                  <a:fillRect l="-999" b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7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964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8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Fira Code" panose="020B0809050000020004" pitchFamily="49" charset="0"/>
                <a:ea typeface="Fira Code" panose="020B0809050000020004" pitchFamily="49" charset="0"/>
              </a:rPr>
              <a:t>QAP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 (</a:t>
            </a:r>
            <a:r>
              <a:rPr lang="en-US" altLang="zh-CN" sz="2800" dirty="0">
                <a:latin typeface="Fira Code" panose="020B0809050000020004" pitchFamily="49" charset="0"/>
                <a:ea typeface="Fira Code" panose="020B0809050000020004" pitchFamily="49" charset="0"/>
              </a:rPr>
              <a:t>Quadratic Arithmetic </a:t>
            </a:r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Programs)</a:t>
            </a:r>
            <a:endParaRPr lang="zh-CN" altLang="en-US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976971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=0,1,2,3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转化为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400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 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一定能被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因此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知道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=35 </m:t>
                    </m:r>
                  </m:oMath>
                </a14:m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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9769710" cy="4524315"/>
              </a:xfrm>
              <a:prstGeom prst="rect">
                <a:avLst/>
              </a:prstGeom>
              <a:blipFill>
                <a:blip r:embed="rId3"/>
                <a:stretch>
                  <a:fillRect l="-999" t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4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078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784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Fira Code" panose="020B0809050000020004" pitchFamily="49" charset="0"/>
                <a:ea typeface="Fira Code" panose="020B0809050000020004" pitchFamily="49" charset="0"/>
              </a:rPr>
              <a:t>Basic idea</a:t>
            </a:r>
            <a:endParaRPr lang="zh-CN" altLang="en-US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363" y="1331422"/>
                <a:ext cx="976971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证明存在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者发送一个采样点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给证明者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者计算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发送给验证者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验证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者判断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是否能被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证明者</a:t>
                </a:r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伪造方案：计算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𝑝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·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即可通过验证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因此不能让证明者知道采样点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的值</a:t>
                </a:r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但又需要让证明者进行计算？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9769710" cy="3785652"/>
              </a:xfrm>
              <a:prstGeom prst="rect">
                <a:avLst/>
              </a:prstGeom>
              <a:blipFill>
                <a:blip r:embed="rId3"/>
                <a:stretch>
                  <a:fillRect l="-999" t="-1771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451</Words>
  <Application>Microsoft Office PowerPoint</Application>
  <PresentationFormat>宽屏</PresentationFormat>
  <Paragraphs>181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Fira  Code</vt:lpstr>
      <vt:lpstr>等线</vt:lpstr>
      <vt:lpstr>等线 Light</vt:lpstr>
      <vt:lpstr>楷体</vt:lpstr>
      <vt:lpstr>Arial</vt:lpstr>
      <vt:lpstr>Cambria Math</vt:lpstr>
      <vt:lpstr>Fira Code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240</cp:revision>
  <dcterms:created xsi:type="dcterms:W3CDTF">2020-12-16T09:41:27Z</dcterms:created>
  <dcterms:modified xsi:type="dcterms:W3CDTF">2021-07-01T11:48:34Z</dcterms:modified>
</cp:coreProperties>
</file>