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741C4-CA20-4DFE-8A3A-416C4E18C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1DC487-1DEF-4BDB-909F-CAD048B80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BE005-8B3D-44B0-9F91-8522203D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65B4F-B389-4BA6-B742-87B51EA2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10E2B-EC61-4CA6-86FB-6F7E60BF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76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907F2-0CE7-4EF3-8FD5-35030DE3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3D0739-6BF9-4647-81B9-6CF11BDF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01EEB-4AD6-4B37-A3F0-F59033335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A46747-C1DF-4149-B42F-C1E9B5FB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EED63-BC20-44A5-A5F1-C01D4200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50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CF5402-2521-43A5-92FD-257659F11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C1DC1F-86E1-4450-9853-4DC34D312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79AC0-4C6F-460D-B333-44743B00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FD786-643B-4EBD-A665-B832F111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27232-2F3D-4672-A209-0E3C6647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31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0F83F-B0B1-40C4-BC49-C965663E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2E378-45EC-47E2-A5A1-E87DE6B98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AD47A-10FE-4A87-84B0-08203745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F756C-6DDF-494F-86BB-1D25D5E4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D2F0CC-1CC5-4837-9ABF-457BD7C2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56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E212C-36AB-49E3-A7F2-B369297E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CD040-B8AB-4703-AA61-C1533C9B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47988-2FD9-4E27-8796-75AD9B5E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F7771-6ED4-4928-8946-59C113EA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1D76D-701A-4C96-981F-12E95069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679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8DCB2-96C9-4409-84BE-06F549E9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5310D-27BA-435E-B32B-F475E2A84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33CBCA-E879-441E-BEC3-EAB247A92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589DF5-E1C4-4A4F-A90F-60E701FE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5974A5-05F9-4E20-897C-072CC88D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378BA9-8DB3-4716-AB23-00EC49B0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46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9DB3B-B2E7-48D3-9CFA-896DF073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0EDDCC-439E-49C0-A60F-CD34371C0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CC7C9A-03D2-4681-8FA1-266599B7C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13FA94-B4AD-45D1-B782-DA9DBF3D2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139F5D-D5F6-41A0-B2C9-037EC7974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2ECB48-6A59-4753-900D-8D3DDB1D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0EA0A9-A33D-4445-BFAB-BE381C77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9DCAE1-EBE1-4D7D-BDF1-BE4A80AC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441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D1A42-50B9-438E-8295-94C32CE8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048774-91A2-41FC-8E3B-4B3C1F82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A7BDB3-3933-4C54-A074-AD1C251A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F18DA3-CF35-45EA-8AFA-74459A7B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18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037551-FEED-44C5-8435-8A50B1A2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19C78C-59D3-4D2D-84A1-D2DB4660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C126D-5878-4512-8DBD-FECE95C5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934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E1A8C-47C2-485E-98B1-8A397A1D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C5D81-6D8C-4462-B339-E61AF0975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89C4E6-582A-453B-BE3E-86A542E1B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890094-1491-4E13-A227-7CF32074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1315A-44EA-4DCA-9C8F-D8280B85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0560D-BB09-49DF-82F6-B860954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43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5C4F3-050D-4A4C-8411-7A5AE1F3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38AC53-95DE-410F-99A4-A034C7386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DB7C06-28D2-411A-B284-C9EEC831D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CCF41B-1816-4AD5-A277-52D952B9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423F53-A5E4-4237-8B21-C6A2DE45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31066-D873-4CB7-8554-DB52E35B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067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D7F2D5-3E42-47F5-8376-22822F57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3B7A49-7F2E-4CA2-B975-2474B87CA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F442-C49E-4ABD-BA22-8E07BB390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63A0-6100-4370-B11F-006259784791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C8B46-D0DC-4307-813A-CB9D38DA5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6697A-0D47-4F5F-94ED-0AB41F588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00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slide" Target="slide1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slide" Target="slide1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8FB66C-AC0D-4660-AB27-7A7D2AEDA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1986" y="4326813"/>
            <a:ext cx="3312734" cy="832416"/>
          </a:xfrm>
          <a:noFill/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080808"/>
                </a:solidFill>
              </a:rPr>
              <a:t>汇报人：潘承愿</a:t>
            </a:r>
            <a:endParaRPr lang="en-US" altLang="zh-CN" sz="2000" dirty="0">
              <a:solidFill>
                <a:srgbClr val="080808"/>
              </a:solidFill>
            </a:endParaRPr>
          </a:p>
          <a:p>
            <a:r>
              <a:rPr lang="en-US" altLang="zh-CN" sz="2000" dirty="0">
                <a:solidFill>
                  <a:srgbClr val="080808"/>
                </a:solidFill>
              </a:rPr>
              <a:t>Jun 24, 2021</a:t>
            </a:r>
            <a:endParaRPr lang="zh-CN" altLang="en-US" sz="2000" dirty="0">
              <a:solidFill>
                <a:srgbClr val="080808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E61E14E-2E26-459B-B5C4-C7681FACD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4887" y="2484239"/>
            <a:ext cx="6702225" cy="1350614"/>
          </a:xfrm>
          <a:noFill/>
        </p:spPr>
        <p:txBody>
          <a:bodyPr anchor="ctr">
            <a:normAutofit/>
          </a:bodyPr>
          <a:lstStyle/>
          <a:p>
            <a:r>
              <a:rPr lang="fr-FR" altLang="zh-CN" sz="3600" b="0" i="0" u="none" strike="noStrike" baseline="0" dirty="0">
                <a:latin typeface="LinBiolinumTB"/>
              </a:rPr>
              <a:t>Efficient FPGA Modular Multiplication Implementation</a:t>
            </a:r>
            <a:endParaRPr lang="zh-CN" altLang="en-US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18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Karatsuba Algorithm</a:t>
            </a:r>
            <a:endParaRPr lang="zh-CN" altLang="en-US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2C37CC-E31F-42AD-B1D3-2F141709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3" y="2009577"/>
            <a:ext cx="11328381" cy="31432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D18A416-3B88-4381-8FE4-E3567AE7E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55" y="4546440"/>
            <a:ext cx="3619283" cy="3172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203F111-46B4-4CD6-B63F-566F79C5D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151" y="4513026"/>
            <a:ext cx="3339205" cy="348061"/>
          </a:xfrm>
          <a:prstGeom prst="rect">
            <a:avLst/>
          </a:prstGeom>
        </p:spPr>
      </p:pic>
      <p:sp>
        <p:nvSpPr>
          <p:cNvPr id="13" name="箭头: 左 12">
            <a:hlinkClick r:id="rId5" action="ppaction://hlinksldjump"/>
            <a:extLst>
              <a:ext uri="{FF2B5EF4-FFF2-40B4-BE49-F238E27FC236}">
                <a16:creationId xmlns:a16="http://schemas.microsoft.com/office/drawing/2014/main" id="{3367AE1B-2EB6-473C-8214-293E24CE90ED}"/>
              </a:ext>
            </a:extLst>
          </p:cNvPr>
          <p:cNvSpPr/>
          <p:nvPr/>
        </p:nvSpPr>
        <p:spPr>
          <a:xfrm>
            <a:off x="5637402" y="5603846"/>
            <a:ext cx="352337" cy="2918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502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4F0F00-4741-4AA5-9442-C2AF1BD6C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649" y="0"/>
            <a:ext cx="5360701" cy="6858000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F357EDD-2C8B-46B8-863A-B366CBDBDC93}"/>
              </a:ext>
            </a:extLst>
          </p:cNvPr>
          <p:cNvCxnSpPr>
            <a:cxnSpLocks/>
          </p:cNvCxnSpPr>
          <p:nvPr/>
        </p:nvCxnSpPr>
        <p:spPr>
          <a:xfrm>
            <a:off x="5059190" y="3926048"/>
            <a:ext cx="364019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D425D35-0700-4788-9541-90D69EBD56BC}"/>
              </a:ext>
            </a:extLst>
          </p:cNvPr>
          <p:cNvCxnSpPr>
            <a:cxnSpLocks/>
          </p:cNvCxnSpPr>
          <p:nvPr/>
        </p:nvCxnSpPr>
        <p:spPr>
          <a:xfrm>
            <a:off x="5059190" y="4572000"/>
            <a:ext cx="364019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箭头: 左 8">
            <a:hlinkClick r:id="rId3" action="ppaction://hlinksldjump"/>
            <a:extLst>
              <a:ext uri="{FF2B5EF4-FFF2-40B4-BE49-F238E27FC236}">
                <a16:creationId xmlns:a16="http://schemas.microsoft.com/office/drawing/2014/main" id="{0F13799E-BC9B-46A7-A6B9-3EB40499CB0E}"/>
              </a:ext>
            </a:extLst>
          </p:cNvPr>
          <p:cNvSpPr/>
          <p:nvPr/>
        </p:nvSpPr>
        <p:spPr>
          <a:xfrm>
            <a:off x="10310070" y="5268286"/>
            <a:ext cx="352337" cy="2918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B88355B-ACDB-4CC3-961B-9CFBF3241F01}"/>
                  </a:ext>
                </a:extLst>
              </p:cNvPr>
              <p:cNvSpPr txBox="1"/>
              <p:nvPr/>
            </p:nvSpPr>
            <p:spPr>
              <a:xfrm>
                <a:off x="0" y="1610686"/>
                <a:ext cx="3146502" cy="224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, k+1 bits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 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, 2k+2 bits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, k+1 bits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𝐸𝑀</m:t>
                    </m:r>
                  </m:oMath>
                </a14:m>
                <a:r>
                  <a:rPr lang="en-US" altLang="zh-CN" dirty="0"/>
                  <a:t>, 2k+1 bits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∈[0, 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B88355B-ACDB-4CC3-961B-9CFBF3241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10686"/>
                <a:ext cx="3146502" cy="2241255"/>
              </a:xfrm>
              <a:prstGeom prst="rect">
                <a:avLst/>
              </a:prstGeom>
              <a:blipFill>
                <a:blip r:embed="rId4"/>
                <a:stretch>
                  <a:fillRect l="-1357" r="-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351DE086-E494-4D7F-A820-D63032FAA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4668" y="402508"/>
            <a:ext cx="2967332" cy="447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84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D321F2-ED28-47A7-B07D-C7B3FF52E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415" y="0"/>
            <a:ext cx="5269170" cy="6858000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D7AA54C-CCA4-43FD-9896-4D6FFE01BBDB}"/>
              </a:ext>
            </a:extLst>
          </p:cNvPr>
          <p:cNvCxnSpPr>
            <a:cxnSpLocks/>
          </p:cNvCxnSpPr>
          <p:nvPr/>
        </p:nvCxnSpPr>
        <p:spPr>
          <a:xfrm>
            <a:off x="4857854" y="3212983"/>
            <a:ext cx="366536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箭头: 左 5">
            <a:hlinkClick r:id="rId3" action="ppaction://hlinksldjump"/>
            <a:extLst>
              <a:ext uri="{FF2B5EF4-FFF2-40B4-BE49-F238E27FC236}">
                <a16:creationId xmlns:a16="http://schemas.microsoft.com/office/drawing/2014/main" id="{1C00DD94-A0F8-4379-BE7E-006B8A50FC99}"/>
              </a:ext>
            </a:extLst>
          </p:cNvPr>
          <p:cNvSpPr/>
          <p:nvPr/>
        </p:nvSpPr>
        <p:spPr>
          <a:xfrm>
            <a:off x="10310070" y="5268286"/>
            <a:ext cx="352337" cy="2918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0AFAF36-24E0-4155-8B73-DA451C68B390}"/>
                  </a:ext>
                </a:extLst>
              </p:cNvPr>
              <p:cNvSpPr txBox="1"/>
              <p:nvPr/>
            </p:nvSpPr>
            <p:spPr>
              <a:xfrm>
                <a:off x="0" y="1610686"/>
                <a:ext cx="3146502" cy="224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, k+1 bits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 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, 2k+2 bits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, k+1 bits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𝐸𝑀</m:t>
                    </m:r>
                  </m:oMath>
                </a14:m>
                <a:r>
                  <a:rPr lang="en-US" altLang="zh-CN" dirty="0"/>
                  <a:t>, 2k+1 bits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∈[0, 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0AFAF36-24E0-4155-8B73-DA451C68B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10686"/>
                <a:ext cx="3146502" cy="2241255"/>
              </a:xfrm>
              <a:prstGeom prst="rect">
                <a:avLst/>
              </a:prstGeom>
              <a:blipFill>
                <a:blip r:embed="rId4"/>
                <a:stretch>
                  <a:fillRect l="-1357" r="-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80FD52F6-872E-45CE-837D-B882A0B66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4668" y="402508"/>
            <a:ext cx="2967332" cy="447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48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左 5">
            <a:hlinkClick r:id="rId2" action="ppaction://hlinksldjump"/>
            <a:extLst>
              <a:ext uri="{FF2B5EF4-FFF2-40B4-BE49-F238E27FC236}">
                <a16:creationId xmlns:a16="http://schemas.microsoft.com/office/drawing/2014/main" id="{1C00DD94-A0F8-4379-BE7E-006B8A50FC99}"/>
              </a:ext>
            </a:extLst>
          </p:cNvPr>
          <p:cNvSpPr/>
          <p:nvPr/>
        </p:nvSpPr>
        <p:spPr>
          <a:xfrm>
            <a:off x="10310070" y="5268286"/>
            <a:ext cx="352337" cy="29182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1DA2BD-1CE8-4EAF-A9EB-E893FA0B8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836" y="993821"/>
            <a:ext cx="7302327" cy="487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09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Classical Barrett's Modular Multiplier</a:t>
            </a:r>
            <a:endParaRPr lang="zh-CN" altLang="en-US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19A35E2-688E-4B7C-8E1B-A6F0CA975BE3}"/>
                  </a:ext>
                </a:extLst>
              </p:cNvPr>
              <p:cNvSpPr txBox="1"/>
              <p:nvPr/>
            </p:nvSpPr>
            <p:spPr>
              <a:xfrm>
                <a:off x="643468" y="1610783"/>
                <a:ext cx="2469009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19A35E2-688E-4B7C-8E1B-A6F0CA975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8" y="1610783"/>
                <a:ext cx="2469009" cy="4743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8B29001-96C9-4F1E-8734-C0BACA04EDB7}"/>
                  </a:ext>
                </a:extLst>
              </p:cNvPr>
              <p:cNvSpPr txBox="1"/>
              <p:nvPr/>
            </p:nvSpPr>
            <p:spPr>
              <a:xfrm>
                <a:off x="643468" y="2982218"/>
                <a:ext cx="1099211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←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8B29001-96C9-4F1E-8734-C0BACA04E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8" y="2982218"/>
                <a:ext cx="1099211" cy="472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0C8C659-563C-4324-8B23-C95912269C94}"/>
                  </a:ext>
                </a:extLst>
              </p:cNvPr>
              <p:cNvSpPr txBox="1"/>
              <p:nvPr/>
            </p:nvSpPr>
            <p:spPr>
              <a:xfrm>
                <a:off x="643468" y="2271469"/>
                <a:ext cx="473943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⟹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≫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0C8C659-563C-4324-8B23-C95912269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8" y="2271469"/>
                <a:ext cx="4739439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1F2CAC9E-909F-4292-AF40-933F10A1344B}"/>
              </a:ext>
            </a:extLst>
          </p:cNvPr>
          <p:cNvSpPr txBox="1"/>
          <p:nvPr/>
        </p:nvSpPr>
        <p:spPr>
          <a:xfrm>
            <a:off x="2145245" y="303383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offline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9035541-5F9A-4DF0-9181-1635B8DD4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12" y="3891382"/>
            <a:ext cx="3643876" cy="23309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DFB6822-1C57-4BAD-B2E9-71E21D6C9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7471" y="1140739"/>
            <a:ext cx="3643875" cy="550128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005C812F-DBA3-4575-B0E6-3A6854DBE2AB}"/>
              </a:ext>
            </a:extLst>
          </p:cNvPr>
          <p:cNvSpPr txBox="1"/>
          <p:nvPr/>
        </p:nvSpPr>
        <p:spPr>
          <a:xfrm>
            <a:off x="9371537" y="77140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m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CFDD156-DCAC-46AF-A568-61CF4F33D356}"/>
              </a:ext>
            </a:extLst>
          </p:cNvPr>
          <p:cNvSpPr txBox="1"/>
          <p:nvPr/>
        </p:nvSpPr>
        <p:spPr>
          <a:xfrm>
            <a:off x="9896039" y="7714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n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340CA2A-8581-40C0-A676-9FCE4F3D4677}"/>
                  </a:ext>
                </a:extLst>
              </p:cNvPr>
              <p:cNvSpPr txBox="1"/>
              <p:nvPr/>
            </p:nvSpPr>
            <p:spPr>
              <a:xfrm>
                <a:off x="3503531" y="3051418"/>
                <a:ext cx="718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[0, 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340CA2A-8581-40C0-A676-9FCE4F3D4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31" y="3051418"/>
                <a:ext cx="718915" cy="276999"/>
              </a:xfrm>
              <a:prstGeom prst="rect">
                <a:avLst/>
              </a:prstGeom>
              <a:blipFill>
                <a:blip r:embed="rId7"/>
                <a:stretch>
                  <a:fillRect l="-11017" t="-4444" r="-11017" b="-3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698B6D0-133A-4BFE-97B2-C8CADE2AAA35}"/>
              </a:ext>
            </a:extLst>
          </p:cNvPr>
          <p:cNvCxnSpPr>
            <a:endCxn id="29" idx="0"/>
          </p:cNvCxnSpPr>
          <p:nvPr/>
        </p:nvCxnSpPr>
        <p:spPr>
          <a:xfrm>
            <a:off x="3707934" y="2673704"/>
            <a:ext cx="155055" cy="37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1BAD507-9630-42A3-8600-572B50745BBD}"/>
              </a:ext>
            </a:extLst>
          </p:cNvPr>
          <p:cNvSpPr txBox="1"/>
          <p:nvPr/>
        </p:nvSpPr>
        <p:spPr>
          <a:xfrm>
            <a:off x="7842722" y="20381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a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399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5" grpId="0"/>
      <p:bldP spid="17" grpId="0"/>
      <p:bldP spid="27" grpId="0"/>
      <p:bldP spid="28" grpId="0"/>
      <p:bldP spid="29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Classical Barrett's Modular Multiplier</a:t>
            </a:r>
            <a:endParaRPr lang="zh-CN" altLang="en-US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19A35E2-688E-4B7C-8E1B-A6F0CA975BE3}"/>
                  </a:ext>
                </a:extLst>
              </p:cNvPr>
              <p:cNvSpPr txBox="1"/>
              <p:nvPr/>
            </p:nvSpPr>
            <p:spPr>
              <a:xfrm>
                <a:off x="1776013" y="1519470"/>
                <a:ext cx="2824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19A35E2-688E-4B7C-8E1B-A6F0CA975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013" y="1519470"/>
                <a:ext cx="2824106" cy="276999"/>
              </a:xfrm>
              <a:prstGeom prst="rect">
                <a:avLst/>
              </a:prstGeom>
              <a:blipFill>
                <a:blip r:embed="rId2"/>
                <a:stretch>
                  <a:fillRect l="-1293" r="-107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0DFB6822-1C57-4BAD-B2E9-71E21D6C9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471" y="1140739"/>
            <a:ext cx="3643875" cy="55012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DF343E6-CA01-49F2-B5A9-C1A06615B861}"/>
              </a:ext>
            </a:extLst>
          </p:cNvPr>
          <p:cNvSpPr txBox="1"/>
          <p:nvPr/>
        </p:nvSpPr>
        <p:spPr>
          <a:xfrm>
            <a:off x="588217" y="148126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Target: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B62C77-EC0E-44A4-8756-8000C5137151}"/>
                  </a:ext>
                </a:extLst>
              </p:cNvPr>
              <p:cNvSpPr txBox="1"/>
              <p:nvPr/>
            </p:nvSpPr>
            <p:spPr>
              <a:xfrm>
                <a:off x="668411" y="2441196"/>
                <a:ext cx="3146502" cy="224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, k+1 bits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 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, 2k+2 bits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, k+1 bits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𝐸𝑀</m:t>
                    </m:r>
                  </m:oMath>
                </a14:m>
                <a:r>
                  <a:rPr lang="en-US" altLang="zh-CN" dirty="0"/>
                  <a:t>, 2k+1 bits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∈[0, 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B62C77-EC0E-44A4-8756-8000C5137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11" y="2441196"/>
                <a:ext cx="3146502" cy="2241255"/>
              </a:xfrm>
              <a:prstGeom prst="rect">
                <a:avLst/>
              </a:prstGeom>
              <a:blipFill>
                <a:blip r:embed="rId4"/>
                <a:stretch>
                  <a:fillRect l="-1550" r="-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39E537E-7AA2-413D-AC27-3E4C9FC467EA}"/>
                  </a:ext>
                </a:extLst>
              </p:cNvPr>
              <p:cNvSpPr txBox="1"/>
              <p:nvPr/>
            </p:nvSpPr>
            <p:spPr>
              <a:xfrm>
                <a:off x="5084580" y="1519470"/>
                <a:ext cx="1578317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39E537E-7AA2-413D-AC27-3E4C9FC46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580" y="1519470"/>
                <a:ext cx="1578317" cy="281937"/>
              </a:xfrm>
              <a:prstGeom prst="rect">
                <a:avLst/>
              </a:prstGeom>
              <a:blipFill>
                <a:blip r:embed="rId5"/>
                <a:stretch>
                  <a:fillRect l="-2703" t="-4255" r="-772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555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Classical Barrett's Modular Multiplier</a:t>
            </a:r>
            <a:endParaRPr lang="zh-CN" altLang="en-US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19A35E2-688E-4B7C-8E1B-A6F0CA975BE3}"/>
                  </a:ext>
                </a:extLst>
              </p:cNvPr>
              <p:cNvSpPr txBox="1"/>
              <p:nvPr/>
            </p:nvSpPr>
            <p:spPr>
              <a:xfrm>
                <a:off x="1776013" y="1519470"/>
                <a:ext cx="2824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19A35E2-688E-4B7C-8E1B-A6F0CA975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013" y="1519470"/>
                <a:ext cx="2824106" cy="276999"/>
              </a:xfrm>
              <a:prstGeom prst="rect">
                <a:avLst/>
              </a:prstGeom>
              <a:blipFill>
                <a:blip r:embed="rId2"/>
                <a:stretch>
                  <a:fillRect l="-1293" r="-107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0DFB6822-1C57-4BAD-B2E9-71E21D6C9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373" y="1140739"/>
            <a:ext cx="3643875" cy="55012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DF343E6-CA01-49F2-B5A9-C1A06615B861}"/>
              </a:ext>
            </a:extLst>
          </p:cNvPr>
          <p:cNvSpPr txBox="1"/>
          <p:nvPr/>
        </p:nvSpPr>
        <p:spPr>
          <a:xfrm>
            <a:off x="588217" y="148126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Target: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39E537E-7AA2-413D-AC27-3E4C9FC467EA}"/>
                  </a:ext>
                </a:extLst>
              </p:cNvPr>
              <p:cNvSpPr txBox="1"/>
              <p:nvPr/>
            </p:nvSpPr>
            <p:spPr>
              <a:xfrm>
                <a:off x="5084580" y="1519470"/>
                <a:ext cx="1578317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39E537E-7AA2-413D-AC27-3E4C9FC46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580" y="1519470"/>
                <a:ext cx="1578317" cy="281937"/>
              </a:xfrm>
              <a:prstGeom prst="rect">
                <a:avLst/>
              </a:prstGeom>
              <a:blipFill>
                <a:blip r:embed="rId4"/>
                <a:stretch>
                  <a:fillRect l="-2703" t="-4255" r="-772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hlinkClick r:id="rId5" action="ppaction://hlinksldjump"/>
            <a:extLst>
              <a:ext uri="{FF2B5EF4-FFF2-40B4-BE49-F238E27FC236}">
                <a16:creationId xmlns:a16="http://schemas.microsoft.com/office/drawing/2014/main" id="{E4378A1A-DB5E-469E-B6D0-E5C8AEB9B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548" y="1993076"/>
            <a:ext cx="3680244" cy="4708174"/>
          </a:xfrm>
          <a:prstGeom prst="rect">
            <a:avLst/>
          </a:prstGeom>
        </p:spPr>
      </p:pic>
      <p:pic>
        <p:nvPicPr>
          <p:cNvPr id="11" name="图片 10">
            <a:hlinkClick r:id="rId7" action="ppaction://hlinksldjump"/>
            <a:extLst>
              <a:ext uri="{FF2B5EF4-FFF2-40B4-BE49-F238E27FC236}">
                <a16:creationId xmlns:a16="http://schemas.microsoft.com/office/drawing/2014/main" id="{14C9D73A-BC13-49EE-9ABA-E5CD7E7B0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3629" y="1993076"/>
            <a:ext cx="3680219" cy="4789927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9492403-6939-456B-8E41-86172720D422}"/>
              </a:ext>
            </a:extLst>
          </p:cNvPr>
          <p:cNvCxnSpPr/>
          <p:nvPr/>
        </p:nvCxnSpPr>
        <p:spPr>
          <a:xfrm>
            <a:off x="1275755" y="4672668"/>
            <a:ext cx="26970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139D589-F648-4E01-921F-FBCA77A46E94}"/>
              </a:ext>
            </a:extLst>
          </p:cNvPr>
          <p:cNvCxnSpPr/>
          <p:nvPr/>
        </p:nvCxnSpPr>
        <p:spPr>
          <a:xfrm>
            <a:off x="1275755" y="5124388"/>
            <a:ext cx="26970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2A256ED-14C1-4904-A9DB-18926F01966B}"/>
              </a:ext>
            </a:extLst>
          </p:cNvPr>
          <p:cNvCxnSpPr/>
          <p:nvPr/>
        </p:nvCxnSpPr>
        <p:spPr>
          <a:xfrm>
            <a:off x="4951531" y="4237838"/>
            <a:ext cx="26970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089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Classical Barrett's Modular Multiplier</a:t>
            </a:r>
            <a:endParaRPr lang="zh-CN" altLang="en-US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19A35E2-688E-4B7C-8E1B-A6F0CA975BE3}"/>
                  </a:ext>
                </a:extLst>
              </p:cNvPr>
              <p:cNvSpPr txBox="1"/>
              <p:nvPr/>
            </p:nvSpPr>
            <p:spPr>
              <a:xfrm>
                <a:off x="1776013" y="1519470"/>
                <a:ext cx="2824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19A35E2-688E-4B7C-8E1B-A6F0CA975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013" y="1519470"/>
                <a:ext cx="2824106" cy="276999"/>
              </a:xfrm>
              <a:prstGeom prst="rect">
                <a:avLst/>
              </a:prstGeom>
              <a:blipFill>
                <a:blip r:embed="rId2"/>
                <a:stretch>
                  <a:fillRect l="-1293" r="-107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0DFB6822-1C57-4BAD-B2E9-71E21D6C9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373" y="1140739"/>
            <a:ext cx="3643875" cy="550128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DF343E6-CA01-49F2-B5A9-C1A06615B861}"/>
              </a:ext>
            </a:extLst>
          </p:cNvPr>
          <p:cNvSpPr txBox="1"/>
          <p:nvPr/>
        </p:nvSpPr>
        <p:spPr>
          <a:xfrm>
            <a:off x="588217" y="148126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Target: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39E537E-7AA2-413D-AC27-3E4C9FC467EA}"/>
                  </a:ext>
                </a:extLst>
              </p:cNvPr>
              <p:cNvSpPr txBox="1"/>
              <p:nvPr/>
            </p:nvSpPr>
            <p:spPr>
              <a:xfrm>
                <a:off x="5084580" y="1519470"/>
                <a:ext cx="1578317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39E537E-7AA2-413D-AC27-3E4C9FC46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580" y="1519470"/>
                <a:ext cx="1578317" cy="281937"/>
              </a:xfrm>
              <a:prstGeom prst="rect">
                <a:avLst/>
              </a:prstGeom>
              <a:blipFill>
                <a:blip r:embed="rId4"/>
                <a:stretch>
                  <a:fillRect l="-2703" t="-4255" r="-772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F8E196BE-0007-4ED7-AFE6-18742AF20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253" y="2500268"/>
            <a:ext cx="3903168" cy="2675504"/>
          </a:xfrm>
          <a:prstGeom prst="rect">
            <a:avLst/>
          </a:prstGeom>
        </p:spPr>
      </p:pic>
      <p:pic>
        <p:nvPicPr>
          <p:cNvPr id="19" name="图片 18">
            <a:hlinkClick r:id="rId6" action="ppaction://hlinksldjump"/>
            <a:extLst>
              <a:ext uri="{FF2B5EF4-FFF2-40B4-BE49-F238E27FC236}">
                <a16:creationId xmlns:a16="http://schemas.microsoft.com/office/drawing/2014/main" id="{FC97B7D1-78A1-485A-8F88-BBABD59FD9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4628" y="2608470"/>
            <a:ext cx="3670572" cy="244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64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New Fine Reduction Circuit</a:t>
            </a:r>
            <a:endParaRPr lang="zh-CN" altLang="en-US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936B3F-7CBA-4A23-9EE1-003C0F7CC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53" y="1954524"/>
            <a:ext cx="6631841" cy="439786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881949D-DDF6-4093-9CBF-5E64C23DCA6F}"/>
              </a:ext>
            </a:extLst>
          </p:cNvPr>
          <p:cNvSpPr txBox="1"/>
          <p:nvPr/>
        </p:nvSpPr>
        <p:spPr>
          <a:xfrm>
            <a:off x="8060355" y="3137547"/>
            <a:ext cx="261642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      </a:t>
            </a:r>
            <a:r>
              <a:rPr lang="en-US" altLang="zh-CN" sz="1600" dirty="0">
                <a:solidFill>
                  <a:schemeClr val="accent5"/>
                </a:solidFill>
              </a:rPr>
              <a:t>k+1  k  k-1 …</a:t>
            </a:r>
          </a:p>
          <a:p>
            <a:r>
              <a:rPr lang="en-US" altLang="zh-CN" dirty="0"/>
              <a:t>0M=0   0   0   x   </a:t>
            </a:r>
            <a:r>
              <a:rPr lang="en-US" altLang="zh-CN" dirty="0" err="1"/>
              <a:t>x</a:t>
            </a:r>
            <a:r>
              <a:rPr lang="en-US" altLang="zh-CN" dirty="0"/>
              <a:t>   </a:t>
            </a:r>
            <a:r>
              <a:rPr lang="en-US" altLang="zh-CN" dirty="0" err="1"/>
              <a:t>x</a:t>
            </a:r>
            <a:r>
              <a:rPr lang="en-US" altLang="zh-CN" dirty="0"/>
              <a:t>   …</a:t>
            </a:r>
          </a:p>
          <a:p>
            <a:r>
              <a:rPr lang="en-US" altLang="zh-CN" dirty="0"/>
              <a:t>1M=0   0   1   x   </a:t>
            </a:r>
            <a:r>
              <a:rPr lang="en-US" altLang="zh-CN" dirty="0" err="1"/>
              <a:t>x</a:t>
            </a:r>
            <a:r>
              <a:rPr lang="en-US" altLang="zh-CN" dirty="0"/>
              <a:t>   </a:t>
            </a:r>
            <a:r>
              <a:rPr lang="en-US" altLang="zh-CN" dirty="0" err="1"/>
              <a:t>x</a:t>
            </a:r>
            <a:r>
              <a:rPr lang="en-US" altLang="zh-CN" dirty="0"/>
              <a:t>   …</a:t>
            </a:r>
          </a:p>
          <a:p>
            <a:r>
              <a:rPr lang="en-US" altLang="zh-CN" dirty="0"/>
              <a:t>2M=0   1   1   x   </a:t>
            </a:r>
            <a:r>
              <a:rPr lang="en-US" altLang="zh-CN" dirty="0" err="1"/>
              <a:t>x</a:t>
            </a:r>
            <a:r>
              <a:rPr lang="en-US" altLang="zh-CN" dirty="0"/>
              <a:t>   </a:t>
            </a:r>
            <a:r>
              <a:rPr lang="en-US" altLang="zh-CN" dirty="0" err="1"/>
              <a:t>x</a:t>
            </a:r>
            <a:r>
              <a:rPr lang="en-US" altLang="zh-CN" dirty="0"/>
              <a:t>   …</a:t>
            </a:r>
          </a:p>
          <a:p>
            <a:r>
              <a:rPr lang="en-US" altLang="zh-CN" dirty="0"/>
              <a:t>3M=1   0   1   x   </a:t>
            </a:r>
            <a:r>
              <a:rPr lang="en-US" altLang="zh-CN" dirty="0" err="1"/>
              <a:t>x</a:t>
            </a:r>
            <a:r>
              <a:rPr lang="en-US" altLang="zh-CN" dirty="0"/>
              <a:t>   </a:t>
            </a:r>
            <a:r>
              <a:rPr lang="en-US" altLang="zh-CN" dirty="0" err="1"/>
              <a:t>x</a:t>
            </a:r>
            <a:r>
              <a:rPr lang="en-US" altLang="zh-CN" dirty="0"/>
              <a:t>   …</a:t>
            </a:r>
          </a:p>
          <a:p>
            <a:r>
              <a:rPr lang="en-US" altLang="zh-CN" dirty="0"/>
              <a:t>4M=1   1   1   x   </a:t>
            </a:r>
            <a:r>
              <a:rPr lang="en-US" altLang="zh-CN" dirty="0" err="1"/>
              <a:t>x</a:t>
            </a:r>
            <a:r>
              <a:rPr lang="en-US" altLang="zh-CN" dirty="0"/>
              <a:t>   </a:t>
            </a:r>
            <a:r>
              <a:rPr lang="en-US" altLang="zh-CN" dirty="0" err="1"/>
              <a:t>x</a:t>
            </a:r>
            <a:r>
              <a:rPr lang="en-US" altLang="zh-CN" dirty="0"/>
              <a:t>   …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9183DD8-4BDB-4E79-A1B8-D0D8FDE56C22}"/>
              </a:ext>
            </a:extLst>
          </p:cNvPr>
          <p:cNvCxnSpPr>
            <a:cxnSpLocks/>
          </p:cNvCxnSpPr>
          <p:nvPr/>
        </p:nvCxnSpPr>
        <p:spPr>
          <a:xfrm>
            <a:off x="6627303" y="2382473"/>
            <a:ext cx="1425968" cy="85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EC1EDDE-1A5E-411C-82D9-6E7A443C367E}"/>
                  </a:ext>
                </a:extLst>
              </p:cNvPr>
              <p:cNvSpPr txBox="1"/>
              <p:nvPr/>
            </p:nvSpPr>
            <p:spPr>
              <a:xfrm>
                <a:off x="948695" y="1497326"/>
                <a:ext cx="2731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EC1EDDE-1A5E-411C-82D9-6E7A443C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95" y="1497326"/>
                <a:ext cx="2731325" cy="276999"/>
              </a:xfrm>
              <a:prstGeom prst="rect">
                <a:avLst/>
              </a:prstGeom>
              <a:blipFill>
                <a:blip r:embed="rId3"/>
                <a:stretch>
                  <a:fillRect l="-1563" r="-133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34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New Fine Reduction Circuit</a:t>
            </a:r>
            <a:endParaRPr lang="zh-CN" altLang="en-US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5106273-281B-4E45-9B73-4ED3CFBBA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531" y="658562"/>
            <a:ext cx="4345327" cy="573284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AAC525F-7A26-4A7F-BF64-9ACAD5E6C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59" y="1752944"/>
            <a:ext cx="5144218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11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Result</a:t>
            </a:r>
            <a:endParaRPr lang="zh-CN" altLang="en-US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DFB6822-1C57-4BAD-B2E9-71E21D6C9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373" y="1140739"/>
            <a:ext cx="3643875" cy="55012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4DFC2D-0D56-4EE2-8C42-47CF03D68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57" y="1541486"/>
            <a:ext cx="5657684" cy="1610701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ECC4EE8-E861-486D-9DCF-B4F3CD824056}"/>
              </a:ext>
            </a:extLst>
          </p:cNvPr>
          <p:cNvCxnSpPr>
            <a:cxnSpLocks/>
          </p:cNvCxnSpPr>
          <p:nvPr/>
        </p:nvCxnSpPr>
        <p:spPr>
          <a:xfrm flipV="1">
            <a:off x="6456874" y="1850599"/>
            <a:ext cx="2393511" cy="13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13FD60B-6C5C-401F-98CE-CA3CA64A70FD}"/>
              </a:ext>
            </a:extLst>
          </p:cNvPr>
          <p:cNvCxnSpPr>
            <a:cxnSpLocks/>
          </p:cNvCxnSpPr>
          <p:nvPr/>
        </p:nvCxnSpPr>
        <p:spPr>
          <a:xfrm>
            <a:off x="6456874" y="2222028"/>
            <a:ext cx="3631686" cy="353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E10F47D-2937-4051-9B8B-53BBC8E10F23}"/>
              </a:ext>
            </a:extLst>
          </p:cNvPr>
          <p:cNvCxnSpPr>
            <a:cxnSpLocks/>
          </p:cNvCxnSpPr>
          <p:nvPr/>
        </p:nvCxnSpPr>
        <p:spPr>
          <a:xfrm>
            <a:off x="6456874" y="2504493"/>
            <a:ext cx="3631686" cy="104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C40B195D-3761-425E-A414-C596CF462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34" y="3649888"/>
            <a:ext cx="3752818" cy="282326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4C278BB-4301-4FE5-B78A-B7C95304F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890" y="3616649"/>
            <a:ext cx="3966120" cy="2894335"/>
          </a:xfrm>
          <a:prstGeom prst="rect">
            <a:avLst/>
          </a:prstGeom>
        </p:spPr>
      </p:pic>
      <p:sp>
        <p:nvSpPr>
          <p:cNvPr id="32" name="文本框 31">
            <a:hlinkClick r:id="rId6" action="ppaction://hlinksldjump"/>
            <a:extLst>
              <a:ext uri="{FF2B5EF4-FFF2-40B4-BE49-F238E27FC236}">
                <a16:creationId xmlns:a16="http://schemas.microsoft.com/office/drawing/2014/main" id="{D46A6964-01F7-474E-A60A-C8D32010E1EF}"/>
              </a:ext>
            </a:extLst>
          </p:cNvPr>
          <p:cNvSpPr txBox="1"/>
          <p:nvPr/>
        </p:nvSpPr>
        <p:spPr>
          <a:xfrm>
            <a:off x="6751669" y="91296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/>
              <a:t>Karatsuba</a:t>
            </a:r>
            <a:endParaRPr lang="zh-CN" altLang="en-US" u="sng" dirty="0"/>
          </a:p>
        </p:txBody>
      </p:sp>
    </p:spTree>
    <p:extLst>
      <p:ext uri="{BB962C8B-B14F-4D97-AF65-F5344CB8AC3E}">
        <p14:creationId xmlns:p14="http://schemas.microsoft.com/office/powerpoint/2010/main" val="2107456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Result</a:t>
            </a:r>
            <a:endParaRPr lang="zh-CN" altLang="en-US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ACBD3B-43B6-44A0-A211-0968AEDFF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365" y="1495155"/>
            <a:ext cx="4439270" cy="386769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80C3424-62C1-432C-8ADF-A51A9E6EBAF7}"/>
              </a:ext>
            </a:extLst>
          </p:cNvPr>
          <p:cNvSpPr txBox="1"/>
          <p:nvPr/>
        </p:nvSpPr>
        <p:spPr>
          <a:xfrm>
            <a:off x="5097168" y="5331914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up to 3b LSB error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7303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336</Words>
  <Application>Microsoft Office PowerPoint</Application>
  <PresentationFormat>宽屏</PresentationFormat>
  <Paragraphs>53</Paragraphs>
  <Slides>13</Slides>
  <Notes>0</Notes>
  <HiddenSlides>4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LinBiolinumTB</vt:lpstr>
      <vt:lpstr>等线</vt:lpstr>
      <vt:lpstr>等线 Light</vt:lpstr>
      <vt:lpstr>Arial</vt:lpstr>
      <vt:lpstr>Cambria Math</vt:lpstr>
      <vt:lpstr>Office 主题​​</vt:lpstr>
      <vt:lpstr>Efficient FPGA Modular Multiplication Implementation</vt:lpstr>
      <vt:lpstr>Classical Barrett's Modular Multiplier</vt:lpstr>
      <vt:lpstr>Classical Barrett's Modular Multiplier</vt:lpstr>
      <vt:lpstr>Classical Barrett's Modular Multiplier</vt:lpstr>
      <vt:lpstr>Classical Barrett's Modular Multiplier</vt:lpstr>
      <vt:lpstr>New Fine Reduction Circuit</vt:lpstr>
      <vt:lpstr>New Fine Reduction Circuit</vt:lpstr>
      <vt:lpstr>Result</vt:lpstr>
      <vt:lpstr>Result</vt:lpstr>
      <vt:lpstr>Karatsuba Algorithm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FPGA Modular Multiplication Implementation</dc:title>
  <dc:creator>Red Ad</dc:creator>
  <cp:lastModifiedBy>Red Ad</cp:lastModifiedBy>
  <cp:revision>18</cp:revision>
  <dcterms:created xsi:type="dcterms:W3CDTF">2021-06-24T06:23:15Z</dcterms:created>
  <dcterms:modified xsi:type="dcterms:W3CDTF">2021-06-24T11:41:33Z</dcterms:modified>
</cp:coreProperties>
</file>