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68" r:id="rId2"/>
    <p:sldId id="269" r:id="rId3"/>
    <p:sldId id="270" r:id="rId4"/>
    <p:sldId id="271" r:id="rId5"/>
    <p:sldId id="276" r:id="rId6"/>
    <p:sldId id="272" r:id="rId7"/>
    <p:sldId id="277" r:id="rId8"/>
    <p:sldId id="278" r:id="rId9"/>
    <p:sldId id="273" r:id="rId10"/>
    <p:sldId id="274" r:id="rId11"/>
    <p:sldId id="279" r:id="rId12"/>
    <p:sldId id="280" r:id="rId13"/>
    <p:sldId id="290" r:id="rId14"/>
    <p:sldId id="294" r:id="rId15"/>
    <p:sldId id="291" r:id="rId16"/>
    <p:sldId id="284" r:id="rId17"/>
    <p:sldId id="285" r:id="rId18"/>
    <p:sldId id="283" r:id="rId19"/>
    <p:sldId id="292" r:id="rId20"/>
    <p:sldId id="26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58" d="100"/>
          <a:sy n="58" d="100"/>
        </p:scale>
        <p:origin x="4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8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B9A1281-AAC0-48C0-B2B5-D13C176D1F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D429B0-6454-4434-9258-518D28657D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058D4-A82A-4F4B-8D37-B57237F3AE8F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8F5323-1E39-4A79-AB8C-EE0A0F7C64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DC4F4D-02EE-4FD0-A41B-FA8B738DBE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EB796-4144-4491-8B56-76254D6284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198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84EAF-15B1-49DE-927B-70BD74DE3F29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CBDDF-33C8-44AA-AFD7-AE535C3C765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82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百万富翁：</a:t>
            </a:r>
            <a:r>
              <a:rPr lang="en-US" altLang="zh-CN" dirty="0"/>
              <a:t>AB</a:t>
            </a:r>
            <a:r>
              <a:rPr lang="zh-CN" altLang="en-US" dirty="0"/>
              <a:t>两人财产</a:t>
            </a:r>
            <a:r>
              <a:rPr lang="en-US" altLang="zh-CN" dirty="0"/>
              <a:t>1-10</a:t>
            </a:r>
            <a:r>
              <a:rPr lang="zh-CN" altLang="en-US" dirty="0"/>
              <a:t>，比较</a:t>
            </a:r>
            <a:r>
              <a:rPr lang="en-US" altLang="zh-CN" dirty="0"/>
              <a:t>ab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zh-CN" altLang="en-US" dirty="0"/>
              <a:t>平均工资：</a:t>
            </a:r>
            <a:r>
              <a:rPr lang="en-US" altLang="zh-CN" dirty="0"/>
              <a:t>3</a:t>
            </a:r>
            <a:r>
              <a:rPr lang="zh-CN" altLang="en-US" dirty="0"/>
              <a:t>个人需要算平均：先</a:t>
            </a:r>
            <a:r>
              <a:rPr lang="en-US" altLang="zh-CN" dirty="0"/>
              <a:t>r</a:t>
            </a:r>
            <a:r>
              <a:rPr lang="zh-CN" altLang="en-US" dirty="0"/>
              <a:t>加</a:t>
            </a:r>
            <a:r>
              <a:rPr lang="en-US" altLang="zh-CN" dirty="0"/>
              <a:t>x0</a:t>
            </a:r>
            <a:r>
              <a:rPr lang="zh-CN" altLang="en-US" dirty="0"/>
              <a:t>，发完一圈再减</a:t>
            </a:r>
            <a:r>
              <a:rPr lang="en-US" altLang="zh-CN" dirty="0"/>
              <a:t>r</a:t>
            </a:r>
          </a:p>
          <a:p>
            <a:r>
              <a:rPr lang="zh-CN" altLang="en-US" dirty="0"/>
              <a:t>如果有可信的第三方，我们把东西都告诉一个人就可以了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6721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核心想法：还是采取</a:t>
            </a:r>
            <a:r>
              <a:rPr lang="en-US" altLang="zh-CN" dirty="0"/>
              <a:t>beaver</a:t>
            </a:r>
            <a:r>
              <a:rPr lang="zh-CN" altLang="en-US" dirty="0"/>
              <a:t>三元组经典的计算乘法的方式，每个人都要在计算结束之后给其他人发送</a:t>
            </a:r>
            <a:r>
              <a:rPr lang="en-US" altLang="zh-CN" dirty="0"/>
              <a:t>d</a:t>
            </a:r>
            <a:r>
              <a:rPr lang="zh-CN" altLang="en-US" dirty="0"/>
              <a:t>和</a:t>
            </a:r>
            <a:r>
              <a:rPr lang="en-US" altLang="zh-CN" dirty="0"/>
              <a:t>e</a:t>
            </a:r>
            <a:r>
              <a:rPr lang="zh-CN" altLang="en-US" dirty="0"/>
              <a:t>的分片，聚合起来。</a:t>
            </a:r>
            <a:endParaRPr lang="en-US" altLang="zh-CN" dirty="0"/>
          </a:p>
          <a:p>
            <a:r>
              <a:rPr lang="zh-CN" altLang="en-US" dirty="0"/>
              <a:t>如果只有一个人发送其他人不用，就能做成单向传输。为此，需要让</a:t>
            </a:r>
            <a:r>
              <a:rPr lang="en-US" altLang="zh-CN" dirty="0"/>
              <a:t>bob</a:t>
            </a:r>
            <a:r>
              <a:rPr lang="zh-CN" altLang="en-US" dirty="0"/>
              <a:t>的</a:t>
            </a:r>
            <a:r>
              <a:rPr lang="en-US" altLang="zh-CN" dirty="0"/>
              <a:t>ab1=xy1</a:t>
            </a:r>
            <a:r>
              <a:rPr lang="zh-CN" altLang="en-US" dirty="0"/>
              <a:t>。额外的好处：芯片没办法知道明文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27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对于多人，需要做一些改动。让</a:t>
            </a:r>
            <a:r>
              <a:rPr lang="en-US" altLang="zh-CN" dirty="0"/>
              <a:t>A</a:t>
            </a:r>
            <a:r>
              <a:rPr lang="zh-CN" altLang="en-US" dirty="0"/>
              <a:t>来</a:t>
            </a:r>
            <a:r>
              <a:rPr lang="en-US" altLang="zh-CN" dirty="0"/>
              <a:t>de</a:t>
            </a:r>
            <a:r>
              <a:rPr lang="zh-CN" altLang="en-US" dirty="0"/>
              <a:t>，其他人</a:t>
            </a:r>
            <a:r>
              <a:rPr lang="en-US" altLang="zh-CN" dirty="0" err="1"/>
              <a:t>abxy</a:t>
            </a:r>
            <a:r>
              <a:rPr lang="zh-CN" altLang="en-US" dirty="0"/>
              <a:t>，发给</a:t>
            </a:r>
            <a:r>
              <a:rPr lang="en-US" altLang="zh-CN" dirty="0"/>
              <a:t>D</a:t>
            </a:r>
            <a:r>
              <a:rPr lang="zh-CN" altLang="en-US" dirty="0"/>
              <a:t>生成三元组的最后一项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2467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不需要安全芯片是我自己从论文里看出来的</a:t>
            </a:r>
            <a:endParaRPr lang="en-US" altLang="zh-CN" dirty="0"/>
          </a:p>
          <a:p>
            <a:r>
              <a:rPr lang="zh-CN" altLang="en-US" dirty="0"/>
              <a:t>没有直接出现明文，论文里只提到了两方的版本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程序编写的学习、迁移成本</a:t>
            </a:r>
            <a:endParaRPr lang="en-US" altLang="zh-CN" dirty="0"/>
          </a:p>
          <a:p>
            <a:pPr lvl="1"/>
            <a:r>
              <a:rPr lang="zh-CN" altLang="en-US" dirty="0"/>
              <a:t>未提及代码的具体编写方式，训练代码需要人工实现</a:t>
            </a:r>
            <a:endParaRPr lang="en-US" altLang="zh-CN" dirty="0"/>
          </a:p>
          <a:p>
            <a:r>
              <a:rPr lang="en-US" altLang="zh-CN" dirty="0"/>
              <a:t>USB key</a:t>
            </a:r>
            <a:r>
              <a:rPr lang="zh-CN" altLang="en-US" dirty="0"/>
              <a:t>，</a:t>
            </a:r>
            <a:r>
              <a:rPr lang="en-US" altLang="zh-CN" dirty="0"/>
              <a:t>to C</a:t>
            </a:r>
            <a:r>
              <a:rPr lang="zh-CN" altLang="en-US" dirty="0"/>
              <a:t>的人人可用的</a:t>
            </a:r>
            <a:r>
              <a:rPr lang="en-US" altLang="zh-CN" dirty="0"/>
              <a:t>MPC</a:t>
            </a:r>
            <a:r>
              <a:rPr lang="zh-CN" altLang="en-US" dirty="0"/>
              <a:t>，大模型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702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挖掘其他问题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965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规律：现在只有</a:t>
            </a:r>
            <a:r>
              <a:rPr lang="en-US" altLang="zh-CN" dirty="0"/>
              <a:t>a0b0</a:t>
            </a:r>
            <a:r>
              <a:rPr lang="zh-CN" altLang="en-US" dirty="0"/>
              <a:t>是随机数了</a:t>
            </a:r>
            <a:endParaRPr lang="en-US" altLang="zh-CN" dirty="0"/>
          </a:p>
          <a:p>
            <a:r>
              <a:rPr lang="zh-CN" altLang="en-US" dirty="0"/>
              <a:t>优化随机数生成，让芯片计算更快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/>
              <a:t>有没有什么建议：如何验证安全性等等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11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基于不同的密码学工具以及设计</a:t>
            </a:r>
            <a:endParaRPr lang="en-US" altLang="zh-CN" dirty="0"/>
          </a:p>
          <a:p>
            <a:r>
              <a:rPr lang="zh-CN" altLang="en-US" dirty="0"/>
              <a:t>秘密共享：先把输入共享成多份，每个参与者在自己的那一份上做计算</a:t>
            </a:r>
            <a:endParaRPr lang="en-US" altLang="zh-CN" dirty="0"/>
          </a:p>
          <a:p>
            <a:r>
              <a:rPr lang="zh-CN" altLang="en-US" dirty="0"/>
              <a:t>密文加密，直接在密文上做计算</a:t>
            </a:r>
            <a:endParaRPr lang="en-US" altLang="zh-CN" dirty="0"/>
          </a:p>
          <a:p>
            <a:r>
              <a:rPr lang="zh-CN" altLang="en-US" dirty="0"/>
              <a:t>证明我有计算某个函数的能力，但不向另一方揭露任何有用信息</a:t>
            </a:r>
            <a:endParaRPr lang="en-US" altLang="zh-CN" dirty="0"/>
          </a:p>
          <a:p>
            <a:r>
              <a:rPr lang="zh-CN" altLang="en-US" dirty="0"/>
              <a:t>我有四样东西，你选一样获得。我不知道你选了哪一样，你也不能拿多于一样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627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对于逻辑门计算，布尔电路的与或非，有了他们我们就可以计算任意的电路。加法共享就是异或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373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对于逻辑门计算，布尔电路的与或非，有了他们我们就可以计算任意的电路。加法共享就是异或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121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对于逻辑门计算，布尔电路的与或非，有了他们我们就可以计算任意的电路。加法共享就是异或</a:t>
            </a:r>
            <a:endParaRPr lang="en-US" altLang="zh-CN" dirty="0"/>
          </a:p>
          <a:p>
            <a:r>
              <a:rPr lang="zh-CN" altLang="en-US" dirty="0"/>
              <a:t>这个也是单向传输：</a:t>
            </a:r>
            <a:r>
              <a:rPr lang="en-US" altLang="zh-CN" dirty="0"/>
              <a:t>T</a:t>
            </a:r>
            <a:r>
              <a:rPr lang="zh-CN" altLang="en-US" dirty="0"/>
              <a:t>这个表格是根据</a:t>
            </a:r>
            <a:r>
              <a:rPr lang="en-US" altLang="zh-CN" dirty="0" err="1"/>
              <a:t>xy</a:t>
            </a:r>
            <a:r>
              <a:rPr lang="zh-CN" altLang="en-US" dirty="0"/>
              <a:t>的</a:t>
            </a:r>
            <a:r>
              <a:rPr lang="en-US" altLang="zh-CN" dirty="0"/>
              <a:t>bit</a:t>
            </a:r>
            <a:r>
              <a:rPr lang="zh-CN" altLang="en-US" dirty="0"/>
              <a:t>数决定，本质上是计算了所有结果让另一个人选，</a:t>
            </a:r>
            <a:r>
              <a:rPr lang="en-US" altLang="zh-CN" dirty="0"/>
              <a:t>2^n</a:t>
            </a:r>
            <a:r>
              <a:rPr lang="zh-CN" altLang="en-US" dirty="0"/>
              <a:t>个，</a:t>
            </a:r>
            <a:r>
              <a:rPr lang="en-US" altLang="zh-CN" dirty="0"/>
              <a:t>32</a:t>
            </a:r>
            <a:r>
              <a:rPr lang="zh-CN" altLang="en-US" dirty="0"/>
              <a:t>位的数这个表就要</a:t>
            </a:r>
            <a:r>
              <a:rPr lang="en-US" altLang="zh-CN" dirty="0"/>
              <a:t>2^64</a:t>
            </a:r>
            <a:r>
              <a:rPr lang="zh-CN" altLang="en-US" dirty="0"/>
              <a:t>这么大，所以是无法实际使用的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989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对于算数计算，加法也是平凡的，直接加就可以</a:t>
            </a:r>
            <a:endParaRPr lang="en-US" altLang="zh-CN" dirty="0"/>
          </a:p>
          <a:p>
            <a:r>
              <a:rPr lang="zh-CN" altLang="en-US" dirty="0"/>
              <a:t>问题：需要预先生成三元组（可信第三方或者其他密码学手段）；需要网络传输，一次乘法就需要一个网络延时的时间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264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介绍</a:t>
            </a:r>
            <a:r>
              <a:rPr lang="en-US" altLang="zh-CN" dirty="0"/>
              <a:t>PPMLAC</a:t>
            </a:r>
            <a:r>
              <a:rPr lang="zh-CN" altLang="en-US" dirty="0"/>
              <a:t>：用可信芯片来做可信第三方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540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单向传播的好处：流水线、批量化，大幅减轻延迟带来的影响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19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细看协议：就是</a:t>
            </a:r>
            <a:r>
              <a:rPr lang="en-US" altLang="zh-CN" dirty="0"/>
              <a:t>one time pad</a:t>
            </a:r>
            <a:r>
              <a:rPr lang="zh-CN" altLang="en-US" dirty="0"/>
              <a:t>加密，让安全芯片做计算</a:t>
            </a:r>
            <a:endParaRPr lang="en-US" altLang="zh-CN" dirty="0"/>
          </a:p>
          <a:p>
            <a:r>
              <a:rPr lang="zh-CN" altLang="en-US" dirty="0"/>
              <a:t>后面也提出了更详细的方法，让明文不在</a:t>
            </a:r>
            <a:r>
              <a:rPr lang="en-US" altLang="zh-CN" dirty="0"/>
              <a:t>bob</a:t>
            </a:r>
            <a:r>
              <a:rPr lang="zh-CN" altLang="en-US" dirty="0"/>
              <a:t>芯片里出现，但是</a:t>
            </a:r>
            <a:r>
              <a:rPr lang="en-US" altLang="zh-CN" dirty="0"/>
              <a:t>bob</a:t>
            </a:r>
            <a:r>
              <a:rPr lang="zh-CN" altLang="en-US" dirty="0"/>
              <a:t>仍有能力恢复出</a:t>
            </a:r>
            <a:endParaRPr lang="en-US" altLang="zh-CN" dirty="0"/>
          </a:p>
          <a:p>
            <a:r>
              <a:rPr lang="zh-CN" altLang="en-US" dirty="0"/>
              <a:t>我们的方法可以解决这个问题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CBDDF-33C8-44AA-AFD7-AE535C3C765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46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7D2BBDD-5A09-40B0-95BD-8115731A62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4878"/>
          <a:stretch/>
        </p:blipFill>
        <p:spPr>
          <a:xfrm>
            <a:off x="-2" y="1212469"/>
            <a:ext cx="12192000" cy="564553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92585FE-A66B-4336-940B-605E679C74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1866643"/>
          </a:xfrm>
        </p:spPr>
        <p:txBody>
          <a:bodyPr anchor="b">
            <a:normAutofit/>
          </a:bodyPr>
          <a:lstStyle>
            <a:lvl1pPr algn="ctr">
              <a:defRPr sz="3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1AB725-E585-48B1-B31D-38373A63C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34813"/>
            <a:ext cx="9144000" cy="2022987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89613-3083-4393-B953-F72B22A54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32E30-4F85-428C-BF20-0799890CB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DC5A-756B-4D39-9F1B-65ABE230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72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FA983-85E9-4B1C-B34D-9A79298C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4C5B83-206A-484D-96E1-051DC2974B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D589B6-EA0B-41EF-9CEF-8D2A6A12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5C069B-F14A-47AB-9051-0BB564FCB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F870CC-7837-4F09-85F1-63B6C676E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CDC071-0F2D-41EC-BFA9-735B3DA9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692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27753-B4FC-4612-B684-9AD575427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EBCAD8-4A04-40D6-A4F0-AD52F907D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FA7EC-AA69-4ACC-8AC7-FE07413F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11CD9-A6CE-41C2-BD64-45F777ECD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C213E-D97C-4545-8557-21A4B00A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5245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67A9B-0A83-4740-9EF6-6D9105734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A8F240-C13A-454D-87F1-044DFF69C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42D3B-AE3B-4205-9872-C87A36F9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97694-8070-4CBD-897F-A8A8F887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B58E66-1A9F-43E2-A6C9-BEB48208A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9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E62831EA-ED74-4E4D-AB78-70C8B2B368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8798"/>
          <a:stretch/>
        </p:blipFill>
        <p:spPr>
          <a:xfrm>
            <a:off x="0" y="6115050"/>
            <a:ext cx="12192000" cy="74295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E4BF53F-1261-440E-8A5E-ECAA1794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DE560-C6AF-4ED6-BB54-A5009D0E9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9267BF-7A04-4683-8713-ECD0D65A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50AF1E-AAB8-4BCA-B32D-6B3AC60D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62901E-D7C9-4B84-B559-F7287803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39DEDE6-0236-4D15-A52E-A51E0D269E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8798"/>
          <a:stretch/>
        </p:blipFill>
        <p:spPr>
          <a:xfrm>
            <a:off x="0" y="6115050"/>
            <a:ext cx="12192000" cy="742950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89C8F1-9312-48EE-A2A0-CA82D412B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21E4C6-C1D0-4942-8041-0CE8DF61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4A6E57-33EB-45A3-95CD-A22F8AA79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4C39EBA-484E-4438-9B63-EAA61586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0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3328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3AB64BA-0F2F-4698-823F-445F8536F7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88798"/>
          <a:stretch/>
        </p:blipFill>
        <p:spPr>
          <a:xfrm>
            <a:off x="0" y="6115050"/>
            <a:ext cx="12192000" cy="742950"/>
          </a:xfrm>
          <a:prstGeom prst="rect">
            <a:avLst/>
          </a:prstGeo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7E00DA-CF28-4EAD-A9A1-7B8750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15352-269C-4809-AE5F-B338EB4B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05BB2A-9604-4969-AEEC-9C16876F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26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2A7227-46D3-4FB5-BF44-02FA3B92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FE3C7-3E6C-455F-87A4-A569AFC8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65F150C-6ED7-41CA-BAA4-39505FA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BD0D2A1-AB9D-40A2-BC74-BEC96D38F6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59344" t="28824" b="28264"/>
          <a:stretch>
            <a:fillRect/>
          </a:stretch>
        </p:blipFill>
        <p:spPr>
          <a:xfrm>
            <a:off x="3617595" y="2005965"/>
            <a:ext cx="4956810" cy="284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7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B5295-1C3E-43A5-A1C4-975AE311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E4474-A979-49E9-9FB4-FF56985A1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D0BB48-55E9-4B3D-AF48-3A911A44B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D3E2E7-10A9-4A4D-B143-5875032CE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DED08A-BC74-4392-BD13-E7134522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39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79B84E-8998-4C79-9375-0C06727F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C792A1-4CAA-4548-B6BE-1BCF27FC3C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285FF-9CA8-4B19-9571-CD9E29A83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BD3FB-7B39-4D22-A675-A4247FD3C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A966B3-EEF1-4663-A15E-C5EF13A6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519F6-F946-4F8A-A14F-23886ED0C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744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0D3A46-3710-4E75-8976-F87472CC8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8E356B-1892-4D46-B24F-9C07B55C4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B6DB17-91CD-40C8-A8E1-9AA5E627D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0ADBBC4-5EF7-4054-A5C1-87976117D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1EC95-A4C7-49D1-B4FF-BAAC3C5F9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F4F56F-6F46-476F-8D91-F15C0E92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5E4145-51E1-467C-855E-63FFB68B9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B142BF-BBAF-466D-851C-33438E688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330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2F4515-6660-4558-899B-C20C7B61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EBF896-624A-43B3-ABAA-8E755B64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884219-0E0E-4E97-B0FE-967007FE8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9C7840-D5C7-4061-870E-CA5A9A55B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CDE816-54A7-4A42-A90E-C5EC27EB4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F0F6D9-3539-4819-A090-52E3171C5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73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2AF811-EF07-41BB-B3E2-536AEEA7A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83CAB9-5CBE-4461-B2C0-49247B1FA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5DAE8B-7781-4DC3-995E-A2F5AE462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B6C6C-3276-4328-B088-18F0FFB00634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E21F27-75CD-4031-9F70-8773AA4B7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F4EC4-60D1-448B-88EB-FF4F26998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F51EF-19D0-45F5-AC49-E86F74347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491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60" r:id="rId5"/>
    <p:sldLayoutId id="2147483651" r:id="rId6"/>
    <p:sldLayoutId id="2147483652" r:id="rId7"/>
    <p:sldLayoutId id="2147483653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0D5E7A-A8AF-4450-8E05-0EEF84769F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科研分享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16C64B-3E9B-47AD-9EEA-14B452C8C3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宋天泽</a:t>
            </a:r>
          </a:p>
        </p:txBody>
      </p:sp>
    </p:spTree>
    <p:extLst>
      <p:ext uri="{BB962C8B-B14F-4D97-AF65-F5344CB8AC3E}">
        <p14:creationId xmlns:p14="http://schemas.microsoft.com/office/powerpoint/2010/main" val="1266538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00F6-A74C-4B81-9F6B-FBEB1AFE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PPMLAC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CD3B44-9040-4A4C-A281-2E2F90DA4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0" y="1327150"/>
            <a:ext cx="1082758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0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00F6-A74C-4B81-9F6B-FBEB1AFE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PPMLAC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976420-5A4A-4D2A-88CE-D89D78E78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9085" y="1644558"/>
            <a:ext cx="6413830" cy="356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079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FC00F6-A74C-4B81-9F6B-FBEB1AFEA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PPMLAC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6E8BBE-88EA-4B3E-B6D6-27264C4A7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000" y="901700"/>
            <a:ext cx="52400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21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17CA-1E34-42E7-B39D-F7DD948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新设计的协议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6D4771-68B9-4E1B-97EA-E8F745D2E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348954"/>
            <a:ext cx="6915150" cy="49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4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BF17CA-1E34-42E7-B39D-F7DD948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新设计的协议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B584D1-BB01-4720-B138-8CCD56B1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921" y="1447923"/>
            <a:ext cx="10692158" cy="450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247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10A09A-FACB-443D-9FA8-FD8C807F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对比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F6CCFD65-2DC6-4A5A-A93E-27ACF98578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66652" y="2021081"/>
          <a:ext cx="10258696" cy="35111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348">
                  <a:extLst>
                    <a:ext uri="{9D8B030D-6E8A-4147-A177-3AD203B41FA5}">
                      <a16:colId xmlns:a16="http://schemas.microsoft.com/office/drawing/2014/main" val="2602020045"/>
                    </a:ext>
                  </a:extLst>
                </a:gridCol>
                <a:gridCol w="5129348">
                  <a:extLst>
                    <a:ext uri="{9D8B030D-6E8A-4147-A177-3AD203B41FA5}">
                      <a16:colId xmlns:a16="http://schemas.microsoft.com/office/drawing/2014/main" val="863517814"/>
                    </a:ext>
                  </a:extLst>
                </a:gridCol>
              </a:tblGrid>
              <a:tr h="53030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PPMLAC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我们提出的方案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680098"/>
                  </a:ext>
                </a:extLst>
              </a:tr>
              <a:tr h="181701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两方计算量和传统方法相近</a:t>
                      </a:r>
                      <a:br>
                        <a:rPr lang="zh-CN" altLang="en-US" b="1" dirty="0">
                          <a:effectLst/>
                        </a:rPr>
                      </a:br>
                      <a:r>
                        <a:rPr lang="zh-CN" altLang="en-US" b="0" dirty="0">
                          <a:effectLst/>
                        </a:rPr>
                        <a:t>多方下</a:t>
                      </a:r>
                      <a:r>
                        <a:rPr lang="en-US" altLang="zh-CN" b="1" dirty="0">
                          <a:effectLst/>
                        </a:rPr>
                        <a:t>Bob</a:t>
                      </a:r>
                      <a:r>
                        <a:rPr lang="zh-CN" altLang="en-US" b="1" dirty="0">
                          <a:effectLst/>
                        </a:rPr>
                        <a:t>的计算量按参与者数量线性增加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两方计算量和传统方法相近</a:t>
                      </a:r>
                      <a:br>
                        <a:rPr lang="zh-CN" altLang="en-US" dirty="0">
                          <a:effectLst/>
                        </a:rPr>
                      </a:br>
                      <a:r>
                        <a:rPr lang="zh-CN" altLang="en-US" dirty="0">
                          <a:effectLst/>
                        </a:rPr>
                        <a:t>多方下</a:t>
                      </a:r>
                      <a:r>
                        <a:rPr lang="zh-CN" altLang="en-US" b="1" dirty="0">
                          <a:effectLst/>
                        </a:rPr>
                        <a:t>安全芯片持有者计算量线性增加（更缓慢）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970203"/>
                  </a:ext>
                </a:extLst>
              </a:tr>
              <a:tr h="530301">
                <a:tc>
                  <a:txBody>
                    <a:bodyPr/>
                    <a:lstStyle/>
                    <a:p>
                      <a:r>
                        <a:rPr lang="zh-CN" altLang="en-US" b="1" dirty="0">
                          <a:effectLst/>
                        </a:rPr>
                        <a:t>所有人</a:t>
                      </a:r>
                      <a:r>
                        <a:rPr lang="zh-CN" altLang="en-US" dirty="0">
                          <a:effectLst/>
                        </a:rPr>
                        <a:t>都需要安全芯片</a:t>
                      </a:r>
                      <a:br>
                        <a:rPr lang="zh-CN" altLang="en-US" dirty="0">
                          <a:effectLst/>
                        </a:rPr>
                      </a:br>
                      <a:r>
                        <a:rPr lang="zh-CN" altLang="en-US" dirty="0">
                          <a:effectLst/>
                        </a:rPr>
                        <a:t>（</a:t>
                      </a:r>
                      <a:r>
                        <a:rPr lang="zh-CN" altLang="en-US" b="0" dirty="0">
                          <a:effectLst/>
                        </a:rPr>
                        <a:t>实际上并不必须，扮演</a:t>
                      </a:r>
                      <a:r>
                        <a:rPr lang="en-US" b="0" dirty="0">
                          <a:effectLst/>
                        </a:rPr>
                        <a:t>Alice</a:t>
                      </a:r>
                      <a:r>
                        <a:rPr lang="zh-CN" altLang="en-US" b="0" dirty="0">
                          <a:effectLst/>
                        </a:rPr>
                        <a:t>的参与者可以去除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effectLst/>
                        </a:rPr>
                        <a:t>1</a:t>
                      </a:r>
                      <a:r>
                        <a:rPr lang="zh-CN" altLang="en-US" b="1" dirty="0">
                          <a:effectLst/>
                        </a:rPr>
                        <a:t>个人</a:t>
                      </a:r>
                      <a:r>
                        <a:rPr lang="zh-CN" altLang="en-US" b="0" dirty="0">
                          <a:effectLst/>
                        </a:rPr>
                        <a:t>需要安全芯片</a:t>
                      </a:r>
                      <a:endParaRPr lang="en-US" altLang="zh-CN" b="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3561"/>
                  </a:ext>
                </a:extLst>
              </a:tr>
              <a:tr h="538752"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effectLst/>
                        </a:rPr>
                        <a:t>没有直接出现明文（两方时）</a:t>
                      </a:r>
                      <a:br>
                        <a:rPr lang="en-US" altLang="zh-CN" b="1" dirty="0">
                          <a:effectLst/>
                        </a:rPr>
                      </a:br>
                      <a:r>
                        <a:rPr lang="zh-CN" altLang="en-US" b="0" dirty="0">
                          <a:effectLst/>
                        </a:rPr>
                        <a:t>不诚实的安全芯片</a:t>
                      </a:r>
                      <a:r>
                        <a:rPr lang="zh-CN" altLang="en-US" b="1" dirty="0">
                          <a:effectLst/>
                        </a:rPr>
                        <a:t>可以恢复明文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b="0" dirty="0">
                          <a:effectLst/>
                        </a:rPr>
                        <a:t>没有直接出现明文</a:t>
                      </a:r>
                      <a:br>
                        <a:rPr lang="zh-CN" altLang="en-US" dirty="0">
                          <a:effectLst/>
                        </a:rPr>
                      </a:br>
                      <a:r>
                        <a:rPr lang="zh-CN" altLang="en-US" b="0" dirty="0">
                          <a:effectLst/>
                        </a:rPr>
                        <a:t>不诚实的安全芯片</a:t>
                      </a:r>
                      <a:r>
                        <a:rPr lang="zh-CN" altLang="en-US" b="1" dirty="0">
                          <a:effectLst/>
                        </a:rPr>
                        <a:t>无法恢复明文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4127481"/>
                  </a:ext>
                </a:extLst>
              </a:tr>
              <a:tr h="530301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单向传输以掩盖网络传输时间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单向传输以掩盖网络传输时间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5082527"/>
                  </a:ext>
                </a:extLst>
              </a:tr>
              <a:tr h="530301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Cache</a:t>
                      </a:r>
                      <a:r>
                        <a:rPr lang="zh-CN" altLang="en-US" dirty="0">
                          <a:effectLst/>
                        </a:rPr>
                        <a:t>机制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Cache</a:t>
                      </a:r>
                      <a:r>
                        <a:rPr lang="zh-CN" altLang="en-US" dirty="0">
                          <a:effectLst/>
                        </a:rPr>
                        <a:t>机制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7625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5882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E963F-8F32-43A4-9941-96CB9457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优化芯片计算速度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B9847-B2A6-4F88-A465-AC2EEEEF3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95950" cy="4351338"/>
          </a:xfrm>
        </p:spPr>
        <p:txBody>
          <a:bodyPr/>
          <a:lstStyle/>
          <a:p>
            <a:r>
              <a:rPr lang="zh-CN" altLang="en-US" dirty="0"/>
              <a:t>根据</a:t>
            </a:r>
            <a:r>
              <a:rPr lang="en-US" altLang="zh-CN" dirty="0"/>
              <a:t>PPMLAC</a:t>
            </a:r>
            <a:r>
              <a:rPr lang="zh-CN" altLang="en-US" dirty="0"/>
              <a:t>的实验数据，</a:t>
            </a:r>
            <a:r>
              <a:rPr lang="en-US" altLang="zh-CN" dirty="0"/>
              <a:t>3.86</a:t>
            </a:r>
            <a:r>
              <a:rPr lang="zh-CN" altLang="en-US" dirty="0"/>
              <a:t>秒的计算中，芯片占</a:t>
            </a:r>
            <a:r>
              <a:rPr lang="en-US" altLang="zh-CN" dirty="0"/>
              <a:t>3.733</a:t>
            </a:r>
            <a:r>
              <a:rPr lang="zh-CN" altLang="en-US" dirty="0"/>
              <a:t>秒（</a:t>
            </a:r>
            <a:r>
              <a:rPr lang="en-US" altLang="zh-CN" dirty="0"/>
              <a:t>96.7%</a:t>
            </a:r>
            <a:r>
              <a:rPr lang="zh-CN" altLang="en-US" dirty="0"/>
              <a:t>），其他占</a:t>
            </a:r>
            <a:r>
              <a:rPr lang="en-US" altLang="zh-CN" dirty="0"/>
              <a:t>0.127</a:t>
            </a:r>
            <a:r>
              <a:rPr lang="zh-CN" altLang="en-US" dirty="0"/>
              <a:t>秒（</a:t>
            </a:r>
            <a:r>
              <a:rPr lang="en-US" altLang="zh-CN" dirty="0"/>
              <a:t>3.3%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目前芯片的性能为</a:t>
            </a:r>
            <a:r>
              <a:rPr lang="en-US" altLang="zh-CN" dirty="0"/>
              <a:t>3.6 GOPS</a:t>
            </a:r>
          </a:p>
          <a:p>
            <a:r>
              <a:rPr lang="zh-CN" altLang="en-US" dirty="0"/>
              <a:t>即使用</a:t>
            </a:r>
            <a:r>
              <a:rPr lang="en-US" altLang="zh-CN" dirty="0"/>
              <a:t>ASIC</a:t>
            </a:r>
            <a:r>
              <a:rPr lang="zh-CN" altLang="en-US" dirty="0"/>
              <a:t>，芯片计算占比仍有</a:t>
            </a:r>
            <a:r>
              <a:rPr lang="en-US" altLang="zh-CN" dirty="0"/>
              <a:t>75%</a:t>
            </a:r>
            <a:r>
              <a:rPr lang="zh-CN" altLang="en-US" dirty="0"/>
              <a:t>，</a:t>
            </a:r>
            <a:r>
              <a:rPr lang="zh-CN" altLang="en-US" b="1" dirty="0"/>
              <a:t>依然能从优化中受益</a:t>
            </a:r>
            <a:endParaRPr lang="en-US" altLang="zh-CN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46B769-4DDC-4784-9957-BCB118335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489" y="1159811"/>
            <a:ext cx="5334251" cy="4538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0CE6F-00FB-46D8-9917-682A25DA2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优化芯片计算速度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1C61B1-9A6B-45FD-9D03-66FB2A726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2250" cy="4351338"/>
          </a:xfrm>
        </p:spPr>
        <p:txBody>
          <a:bodyPr/>
          <a:lstStyle/>
          <a:p>
            <a:r>
              <a:rPr lang="zh-CN" altLang="en-US" dirty="0"/>
              <a:t>计算快、乘法少的密码学安全的伪随机数生成器（</a:t>
            </a:r>
            <a:r>
              <a:rPr lang="en-US" altLang="zh-CN" dirty="0"/>
              <a:t>CSPRNG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CSPRNG</a:t>
            </a:r>
            <a:r>
              <a:rPr lang="zh-CN" altLang="en-US" dirty="0"/>
              <a:t>实现基于已有的流密码</a:t>
            </a:r>
            <a:r>
              <a:rPr lang="en-US" altLang="zh-CN" dirty="0"/>
              <a:t>/</a:t>
            </a:r>
            <a:r>
              <a:rPr lang="zh-CN" altLang="en-US" dirty="0"/>
              <a:t>哈希</a:t>
            </a:r>
            <a:r>
              <a:rPr lang="en-US" altLang="zh-CN" dirty="0"/>
              <a:t>/HMAC</a:t>
            </a:r>
          </a:p>
          <a:p>
            <a:pPr lvl="2"/>
            <a:r>
              <a:rPr lang="en-US" altLang="zh-CN" dirty="0"/>
              <a:t>AES-CTR</a:t>
            </a:r>
            <a:r>
              <a:rPr lang="zh-CN" altLang="en-US" dirty="0"/>
              <a:t>：有硬件指令（</a:t>
            </a:r>
            <a:r>
              <a:rPr lang="en-US" altLang="zh-CN" dirty="0"/>
              <a:t>AES-NI</a:t>
            </a:r>
            <a:r>
              <a:rPr lang="zh-CN" altLang="en-US" dirty="0"/>
              <a:t>）支持，硬件加速下较快</a:t>
            </a:r>
            <a:endParaRPr lang="en-US" altLang="zh-CN" dirty="0"/>
          </a:p>
          <a:p>
            <a:pPr lvl="2"/>
            <a:r>
              <a:rPr lang="en-US" altLang="zh-CN" dirty="0"/>
              <a:t>ChaCha20</a:t>
            </a:r>
            <a:r>
              <a:rPr lang="zh-CN" altLang="en-US" dirty="0"/>
              <a:t>：设计简单，计算量小</a:t>
            </a:r>
            <a:endParaRPr lang="en-US" altLang="zh-CN" dirty="0"/>
          </a:p>
          <a:p>
            <a:pPr lvl="1"/>
            <a:r>
              <a:rPr lang="zh-CN" altLang="en-US" dirty="0"/>
              <a:t>出于安全考虑，种子在使用一定次数后需要更换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DAC37B0-F967-4854-A26B-B8BFC5E57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50" y="1819928"/>
            <a:ext cx="4086294" cy="321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85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5CA2F-9BCB-47BC-9513-0E05582C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其他优势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35A500-86E8-4D63-9F27-C630B5D0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PPMLAC</a:t>
            </a:r>
            <a:r>
              <a:rPr lang="zh-CN" altLang="en-US" dirty="0"/>
              <a:t>非常依赖</a:t>
            </a:r>
            <a:r>
              <a:rPr lang="zh-CN" altLang="en-US" b="1" dirty="0"/>
              <a:t>可信第三方</a:t>
            </a:r>
            <a:r>
              <a:rPr lang="zh-CN" altLang="en-US" dirty="0"/>
              <a:t>（但我们也会！要仔细考虑）</a:t>
            </a:r>
            <a:endParaRPr lang="en-US" altLang="zh-CN" dirty="0"/>
          </a:p>
          <a:p>
            <a:pPr lvl="1"/>
            <a:r>
              <a:rPr lang="zh-CN" altLang="en-US" dirty="0"/>
              <a:t>削弱了</a:t>
            </a:r>
            <a:r>
              <a:rPr lang="en-US" altLang="zh-CN" dirty="0"/>
              <a:t>MPC</a:t>
            </a:r>
            <a:r>
              <a:rPr lang="zh-CN" altLang="en-US" dirty="0"/>
              <a:t>的作用。或许可以参考</a:t>
            </a:r>
            <a:r>
              <a:rPr lang="en-US" altLang="zh-CN" dirty="0"/>
              <a:t>TPM</a:t>
            </a:r>
            <a:r>
              <a:rPr lang="zh-CN" altLang="en-US" dirty="0"/>
              <a:t>的方式：直接匿名证明（</a:t>
            </a:r>
            <a:r>
              <a:rPr lang="en-US" altLang="zh-CN" dirty="0"/>
              <a:t>DAA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Cache</a:t>
            </a:r>
            <a:r>
              <a:rPr lang="zh-CN" altLang="en-US" dirty="0"/>
              <a:t>换出策略：程序静态分析</a:t>
            </a:r>
            <a:r>
              <a:rPr lang="en-US" altLang="zh-CN" dirty="0"/>
              <a:t>LRU</a:t>
            </a:r>
            <a:r>
              <a:rPr lang="zh-CN" altLang="en-US" dirty="0"/>
              <a:t>、程序员手动固定</a:t>
            </a:r>
            <a:endParaRPr lang="en-US" altLang="zh-CN" dirty="0"/>
          </a:p>
          <a:p>
            <a:pPr lvl="1"/>
            <a:r>
              <a:rPr lang="zh-CN" altLang="en-US" dirty="0"/>
              <a:t>可以利用其他</a:t>
            </a:r>
            <a:r>
              <a:rPr lang="en-US" altLang="zh-CN" dirty="0"/>
              <a:t>cache</a:t>
            </a:r>
            <a:r>
              <a:rPr lang="zh-CN" altLang="en-US" dirty="0"/>
              <a:t>优化技术</a:t>
            </a:r>
            <a:endParaRPr lang="en-US" altLang="zh-CN" dirty="0"/>
          </a:p>
          <a:p>
            <a:r>
              <a:rPr lang="zh-CN" altLang="en-US" dirty="0"/>
              <a:t>程序编写的学习、迁移成本</a:t>
            </a:r>
            <a:endParaRPr lang="en-US" altLang="zh-CN" dirty="0"/>
          </a:p>
          <a:p>
            <a:pPr lvl="1"/>
            <a:r>
              <a:rPr lang="zh-CN" altLang="en-US" dirty="0"/>
              <a:t>未提及代码的具体编写方式，训练代码需要人工实现</a:t>
            </a:r>
            <a:endParaRPr lang="en-US" altLang="zh-CN" dirty="0"/>
          </a:p>
          <a:p>
            <a:r>
              <a:rPr lang="zh-CN" altLang="en-US" dirty="0"/>
              <a:t>可能的中间人相关安全问题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1572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DD1B2-A38A-4376-B529-DAE60ECB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目前存在的问题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4FFDFB-86A6-4992-A842-EDC474C86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打破了三元组随机生成的规则</a:t>
            </a:r>
            <a:endParaRPr lang="en-US" altLang="zh-CN" dirty="0"/>
          </a:p>
          <a:p>
            <a:r>
              <a:rPr lang="zh-CN" altLang="en-US" dirty="0"/>
              <a:t>性能上有机会比</a:t>
            </a:r>
            <a:r>
              <a:rPr lang="en-US" altLang="zh-CN" dirty="0"/>
              <a:t>PPMLAC</a:t>
            </a:r>
            <a:r>
              <a:rPr lang="zh-CN" altLang="en-US" dirty="0"/>
              <a:t>做得更好，但更多是工程上的优化</a:t>
            </a:r>
            <a:endParaRPr lang="en-US" altLang="zh-CN" dirty="0"/>
          </a:p>
          <a:p>
            <a:r>
              <a:rPr lang="zh-CN" altLang="en-US" dirty="0"/>
              <a:t>除了芯片不能恢复明文，其他贡献点不够充足</a:t>
            </a:r>
            <a:endParaRPr lang="en-US" altLang="zh-CN" dirty="0"/>
          </a:p>
          <a:p>
            <a:r>
              <a:rPr lang="zh-CN" altLang="en-US" dirty="0"/>
              <a:t>其他可能没有注意到的协议上的安全问题</a:t>
            </a:r>
          </a:p>
        </p:txBody>
      </p:sp>
    </p:spTree>
    <p:extLst>
      <p:ext uri="{BB962C8B-B14F-4D97-AF65-F5344CB8AC3E}">
        <p14:creationId xmlns:p14="http://schemas.microsoft.com/office/powerpoint/2010/main" val="3642474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B9CC6-5E5D-442A-8C55-F031A203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466608-7528-4118-BBB6-4F07DB2BF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MPC</a:t>
            </a:r>
            <a:r>
              <a:rPr lang="zh-CN" altLang="en-US" dirty="0"/>
              <a:t>基础</a:t>
            </a:r>
            <a:endParaRPr lang="en-US" altLang="zh-CN" dirty="0"/>
          </a:p>
          <a:p>
            <a:r>
              <a:rPr lang="en-US" altLang="zh-CN" dirty="0"/>
              <a:t>PPMLAC</a:t>
            </a:r>
          </a:p>
          <a:p>
            <a:r>
              <a:rPr lang="zh-CN" altLang="en-US" dirty="0"/>
              <a:t>新设计的协议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596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5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55A5D-AC1F-4AD0-B14D-C5F598D3C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MPC</a:t>
            </a:r>
            <a:r>
              <a:rPr lang="zh-CN" altLang="en-US" dirty="0"/>
              <a:t>基础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66721-342D-415A-B070-59752EAA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多方安全计算（</a:t>
            </a:r>
            <a:r>
              <a:rPr lang="en-US" altLang="zh-CN" dirty="0"/>
              <a:t>multi-party computation, MPC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在没有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可信第三方的条件下，</a:t>
            </a:r>
            <a:r>
              <a:rPr lang="zh-CN" altLang="en-US" dirty="0"/>
              <a:t>各方能够共同计算关于某些输入的函数，同时保证输入的私密性</a:t>
            </a:r>
            <a:endParaRPr lang="en-US" altLang="zh-CN" dirty="0"/>
          </a:p>
          <a:p>
            <a:r>
              <a:rPr lang="zh-CN" altLang="en-US" dirty="0"/>
              <a:t>例子</a:t>
            </a:r>
            <a:endParaRPr lang="en-US" altLang="zh-CN" dirty="0"/>
          </a:p>
          <a:p>
            <a:pPr lvl="1"/>
            <a:r>
              <a:rPr lang="zh-CN" altLang="en-US" dirty="0"/>
              <a:t>百万富翁问题</a:t>
            </a:r>
            <a:endParaRPr lang="en-US" altLang="zh-CN" dirty="0"/>
          </a:p>
          <a:p>
            <a:pPr lvl="1"/>
            <a:r>
              <a:rPr lang="zh-CN" altLang="en-US" dirty="0"/>
              <a:t>平均工资问题</a:t>
            </a:r>
          </a:p>
        </p:txBody>
      </p:sp>
    </p:spTree>
    <p:extLst>
      <p:ext uri="{BB962C8B-B14F-4D97-AF65-F5344CB8AC3E}">
        <p14:creationId xmlns:p14="http://schemas.microsoft.com/office/powerpoint/2010/main" val="2988774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51D50-369A-4419-8D20-0BE46157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常见的</a:t>
            </a:r>
            <a:r>
              <a:rPr lang="en-US" altLang="zh-CN" dirty="0"/>
              <a:t>MPC	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003617-2840-4749-90FF-C3B5F5D84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秘密共享</a:t>
            </a:r>
            <a:endParaRPr lang="en-US" altLang="zh-CN" b="1" dirty="0"/>
          </a:p>
          <a:p>
            <a:r>
              <a:rPr lang="zh-CN" altLang="en-US" dirty="0"/>
              <a:t>同态加密</a:t>
            </a:r>
            <a:endParaRPr lang="en-US" altLang="zh-CN" dirty="0"/>
          </a:p>
          <a:p>
            <a:r>
              <a:rPr lang="zh-CN" altLang="en-US" dirty="0"/>
              <a:t>零知识证明</a:t>
            </a:r>
            <a:endParaRPr lang="en-US" altLang="zh-CN" dirty="0"/>
          </a:p>
          <a:p>
            <a:r>
              <a:rPr lang="zh-CN" altLang="en-US" dirty="0"/>
              <a:t>不经意传输</a:t>
            </a:r>
          </a:p>
        </p:txBody>
      </p:sp>
    </p:spTree>
    <p:extLst>
      <p:ext uri="{BB962C8B-B14F-4D97-AF65-F5344CB8AC3E}">
        <p14:creationId xmlns:p14="http://schemas.microsoft.com/office/powerpoint/2010/main" val="201997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2F253-DE03-430C-AA3B-4499ED427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秘密共享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B07EBA-FB98-4144-836C-6582FF7AD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加法秘密共享</a:t>
            </a:r>
            <a:endParaRPr lang="en-US" altLang="zh-CN" dirty="0"/>
          </a:p>
          <a:p>
            <a:pPr lvl="1"/>
            <a:r>
              <a:rPr lang="en-US" altLang="zh-CN" dirty="0"/>
              <a:t>x = [x]</a:t>
            </a:r>
            <a:r>
              <a:rPr lang="en-US" altLang="zh-CN" baseline="-25000" dirty="0"/>
              <a:t>0</a:t>
            </a:r>
            <a:r>
              <a:rPr lang="en-US" altLang="zh-CN" dirty="0"/>
              <a:t>+[x]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Alice</a:t>
            </a:r>
            <a:r>
              <a:rPr lang="zh-CN" altLang="en-US" dirty="0"/>
              <a:t>和</a:t>
            </a:r>
            <a:r>
              <a:rPr lang="en-US" altLang="zh-CN" dirty="0"/>
              <a:t>Bob</a:t>
            </a:r>
            <a:r>
              <a:rPr lang="zh-CN" altLang="en-US" dirty="0"/>
              <a:t>各自持有</a:t>
            </a:r>
            <a:r>
              <a:rPr lang="en-US" altLang="zh-CN" dirty="0"/>
              <a:t>[x]</a:t>
            </a:r>
            <a:r>
              <a:rPr lang="en-US" altLang="zh-CN" baseline="-25000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[x]</a:t>
            </a:r>
            <a:r>
              <a:rPr lang="en-US" altLang="zh-CN" baseline="-25000" dirty="0"/>
              <a:t>1</a:t>
            </a:r>
            <a:r>
              <a:rPr lang="zh-CN" altLang="en-US" dirty="0"/>
              <a:t>，因此并不知道</a:t>
            </a:r>
            <a:r>
              <a:rPr lang="en-US" altLang="zh-CN" dirty="0"/>
              <a:t>x</a:t>
            </a:r>
            <a:r>
              <a:rPr lang="zh-CN" altLang="en-US" dirty="0"/>
              <a:t>的真实值</a:t>
            </a:r>
            <a:endParaRPr lang="en-US" altLang="zh-CN" dirty="0"/>
          </a:p>
          <a:p>
            <a:r>
              <a:rPr lang="en-US" altLang="zh-CN" dirty="0"/>
              <a:t>Shamir</a:t>
            </a:r>
            <a:r>
              <a:rPr lang="zh-CN" altLang="en-US" dirty="0"/>
              <a:t>秘密共享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次函数上的</a:t>
            </a:r>
            <a:r>
              <a:rPr lang="en-US" altLang="zh-CN" dirty="0"/>
              <a:t>n+1</a:t>
            </a:r>
            <a:r>
              <a:rPr lang="zh-CN" altLang="en-US" dirty="0"/>
              <a:t>个点</a:t>
            </a:r>
          </a:p>
        </p:txBody>
      </p:sp>
    </p:spTree>
    <p:extLst>
      <p:ext uri="{BB962C8B-B14F-4D97-AF65-F5344CB8AC3E}">
        <p14:creationId xmlns:p14="http://schemas.microsoft.com/office/powerpoint/2010/main" val="278574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1D0DC-EECB-4B43-B0D0-FA7037A2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加法秘密共享</a:t>
            </a:r>
            <a:r>
              <a:rPr lang="en-US" altLang="zh-CN" dirty="0"/>
              <a:t>——</a:t>
            </a:r>
            <a:r>
              <a:rPr lang="zh-CN" altLang="en-US" dirty="0"/>
              <a:t>逻辑门计算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59BFF2-8BC4-4825-B7BD-A7AC79DA7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4899" y="1391410"/>
            <a:ext cx="4902202" cy="407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25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1D0DC-EECB-4B43-B0D0-FA7037A2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加法秘密共享</a:t>
            </a:r>
            <a:r>
              <a:rPr lang="en-US" altLang="zh-CN" dirty="0"/>
              <a:t>——</a:t>
            </a:r>
            <a:r>
              <a:rPr lang="zh-CN" altLang="en-US" dirty="0"/>
              <a:t>逻辑门计算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BADC66-8563-442F-84E5-389C330CA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0433" y="1368319"/>
            <a:ext cx="5531134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8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1D0DC-EECB-4B43-B0D0-FA7037A2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加法秘密共享</a:t>
            </a:r>
            <a:r>
              <a:rPr lang="en-US" altLang="zh-CN" dirty="0"/>
              <a:t>——</a:t>
            </a:r>
            <a:r>
              <a:rPr lang="zh-CN" altLang="en-US" dirty="0"/>
              <a:t>逻辑门计算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FE900C-AB57-4BB0-9F2B-FABE94025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67" y="1384300"/>
            <a:ext cx="4966466" cy="482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8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1D0DC-EECB-4B43-B0D0-FA7037A2B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加法秘密共享</a:t>
            </a:r>
            <a:r>
              <a:rPr lang="en-US" altLang="zh-CN" dirty="0"/>
              <a:t>—— </a:t>
            </a:r>
            <a:r>
              <a:rPr lang="zh-CN" altLang="en-US" dirty="0"/>
              <a:t>乘法计算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7DF81A7-4088-44AD-BD51-9C8ADFA8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400" y="1323710"/>
            <a:ext cx="5537200" cy="504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8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2585</TotalTime>
  <Words>1096</Words>
  <Application>Microsoft Office PowerPoint</Application>
  <PresentationFormat>宽屏</PresentationFormat>
  <Paragraphs>114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Office 主题​​</vt:lpstr>
      <vt:lpstr>科研分享</vt:lpstr>
      <vt:lpstr>目录</vt:lpstr>
      <vt:lpstr>MPC基础</vt:lpstr>
      <vt:lpstr>常见的MPC 方法</vt:lpstr>
      <vt:lpstr>秘密共享</vt:lpstr>
      <vt:lpstr>加法秘密共享——逻辑门计算</vt:lpstr>
      <vt:lpstr>加法秘密共享——逻辑门计算</vt:lpstr>
      <vt:lpstr>加法秘密共享——逻辑门计算</vt:lpstr>
      <vt:lpstr>加法秘密共享—— 乘法计算</vt:lpstr>
      <vt:lpstr>PPMLAC</vt:lpstr>
      <vt:lpstr>PPMLAC</vt:lpstr>
      <vt:lpstr>PPMLAC</vt:lpstr>
      <vt:lpstr>新设计的协议</vt:lpstr>
      <vt:lpstr>新设计的协议</vt:lpstr>
      <vt:lpstr>对比</vt:lpstr>
      <vt:lpstr>优化芯片计算速度</vt:lpstr>
      <vt:lpstr>优化芯片计算速度</vt:lpstr>
      <vt:lpstr>其他优势</vt:lpstr>
      <vt:lpstr>目前存在的问题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宋 天泽</dc:creator>
  <cp:lastModifiedBy>宋 天泽</cp:lastModifiedBy>
  <cp:revision>145</cp:revision>
  <dcterms:created xsi:type="dcterms:W3CDTF">2022-04-26T12:19:56Z</dcterms:created>
  <dcterms:modified xsi:type="dcterms:W3CDTF">2024-09-06T06:59:22Z</dcterms:modified>
</cp:coreProperties>
</file>