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9"/>
  </p:notesMasterIdLst>
  <p:sldIdLst>
    <p:sldId id="256" r:id="rId4"/>
    <p:sldId id="257" r:id="rId5"/>
    <p:sldId id="269" r:id="rId6"/>
    <p:sldId id="270" r:id="rId7"/>
    <p:sldId id="259" r:id="rId8"/>
    <p:sldId id="271" r:id="rId10"/>
    <p:sldId id="272" r:id="rId11"/>
    <p:sldId id="273" r:id="rId12"/>
    <p:sldId id="274" r:id="rId13"/>
    <p:sldId id="263" r:id="rId14"/>
    <p:sldId id="264" r:id="rId15"/>
    <p:sldId id="266" r:id="rId16"/>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74"/>
  </p:normalViewPr>
  <p:slideViewPr>
    <p:cSldViewPr snapToGrid="0" showGuides="1">
      <p:cViewPr varScale="1">
        <p:scale>
          <a:sx n="124" d="100"/>
          <a:sy n="124" d="100"/>
        </p:scale>
        <p:origin x="336" y="168"/>
      </p:cViewPr>
      <p:guideLst>
        <p:guide orient="horz" pos="2160"/>
        <p:guide pos="38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51EE4-F3AD-0B44-AFBB-6DF497AC735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3D25C-722D-6C40-A0F4-8E9B8488571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D25C-722D-6C40-A0F4-8E9B8488571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D25C-722D-6C40-A0F4-8E9B8488571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D25C-722D-6C40-A0F4-8E9B8488571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D25C-722D-6C40-A0F4-8E9B8488571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4FAC1C6-79A4-8B4F-9697-F49EF60964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4FAC1C6-79A4-8B4F-9697-F49EF60964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4FAC1C6-79A4-8B4F-9697-F49EF60964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4FAC1C6-79A4-8B4F-9697-F49EF60964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4FAC1C6-79A4-8B4F-9697-F49EF60964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4FAC1C6-79A4-8B4F-9697-F49EF60964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4FAC1C6-79A4-8B4F-9697-F49EF609643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4FAC1C6-79A4-8B4F-9697-F49EF609643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4FAC1C6-79A4-8B4F-9697-F49EF609643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AC1C6-79A4-8B4F-9697-F49EF609643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4FAC1C6-79A4-8B4F-9697-F49EF609643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4FAC1C6-79A4-8B4F-9697-F49EF60964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4FAC1C6-79A4-8B4F-9697-F49EF609643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4FAC1C6-79A4-8B4F-9697-F49EF60964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4FAC1C6-79A4-8B4F-9697-F49EF60964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4FAC1C6-79A4-8B4F-9697-F49EF609643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4FAC1C6-79A4-8B4F-9697-F49EF609643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4FAC1C6-79A4-8B4F-9697-F49EF609643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4FAC1C6-79A4-8B4F-9697-F49EF609643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AC1C6-79A4-8B4F-9697-F49EF609643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4FAC1C6-79A4-8B4F-9697-F49EF609643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4FAC1C6-79A4-8B4F-9697-F49EF609643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17334-4BE9-9445-A787-79F758B59BE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AC1C6-79A4-8B4F-9697-F49EF609643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17334-4BE9-9445-A787-79F758B59BE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AC1C6-79A4-8B4F-9697-F49EF609643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17334-4BE9-9445-A787-79F758B59BE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3.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58675" y="3013501"/>
            <a:ext cx="9074650" cy="829945"/>
          </a:xfrm>
          <a:prstGeom prst="rect">
            <a:avLst/>
          </a:prstGeom>
          <a:noFill/>
        </p:spPr>
        <p:txBody>
          <a:bodyPr wrap="square">
            <a:spAutoFit/>
          </a:bodyPr>
          <a:lstStyle/>
          <a:p>
            <a:pPr algn="just"/>
            <a:r>
              <a:rPr lang="en-US" sz="2400" b="1" dirty="0">
                <a:latin typeface="微软雅黑" panose="020B0503020204020204" pitchFamily="34" charset="-122"/>
                <a:ea typeface="微软雅黑" panose="020B0503020204020204" pitchFamily="34" charset="-122"/>
              </a:rPr>
              <a:t>LongAlign: A Recipe for Long Context Alignment of Large Language Models (arXiv2401)</a:t>
            </a:r>
            <a:endParaRPr lang="en-US" sz="2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175" y="328772"/>
            <a:ext cx="1779974" cy="461665"/>
          </a:xfrm>
          <a:prstGeom prst="rect">
            <a:avLst/>
          </a:prstGeom>
          <a:noFill/>
        </p:spPr>
        <p:txBody>
          <a:bodyPr wrap="none" rtlCol="0">
            <a:spAutoFit/>
          </a:bodyPr>
          <a:lstStyle/>
          <a:p>
            <a:r>
              <a:rPr lang="en-US" sz="2400" b="1" dirty="0"/>
              <a:t>Experiments</a:t>
            </a:r>
            <a:endParaRPr lang="en-US" sz="2400" b="1" dirty="0"/>
          </a:p>
        </p:txBody>
      </p:sp>
      <p:sp>
        <p:nvSpPr>
          <p:cNvPr id="7" name="TextBox 6"/>
          <p:cNvSpPr txBox="1"/>
          <p:nvPr/>
        </p:nvSpPr>
        <p:spPr>
          <a:xfrm>
            <a:off x="606425" y="896620"/>
            <a:ext cx="10911205" cy="5039995"/>
          </a:xfrm>
          <a:prstGeom prst="rect">
            <a:avLst/>
          </a:prstGeom>
          <a:noFill/>
        </p:spPr>
        <p:txBody>
          <a:bodyPr wrap="square" rtlCol="0">
            <a:noAutofit/>
          </a:bodyPr>
          <a:lstStyle/>
          <a:p>
            <a:pPr marL="285750"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内容</a:t>
            </a:r>
            <a:endParaRPr lang="en-US" altLang="zh-CN"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探究</a:t>
            </a:r>
            <a:r>
              <a:rPr lang="en-US" altLang="zh-CN" dirty="0">
                <a:latin typeface="微软雅黑" panose="020B0503020204020204" pitchFamily="34" charset="-122"/>
                <a:ea typeface="微软雅黑" panose="020B0503020204020204" pitchFamily="34" charset="-122"/>
              </a:rPr>
              <a:t>SFT</a:t>
            </a:r>
            <a:r>
              <a:rPr lang="zh-CN" altLang="en-US" dirty="0">
                <a:latin typeface="微软雅黑" panose="020B0503020204020204" pitchFamily="34" charset="-122"/>
                <a:ea typeface="微软雅黑" panose="020B0503020204020204" pitchFamily="34" charset="-122"/>
              </a:rPr>
              <a:t>阶段长文本数据的数量及多样性对模型在下游任务上的表现有无影响</a:t>
            </a:r>
            <a:endParaRPr lang="en-US" altLang="zh-CN"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在训练过程中并入长文本数据是否会对模型对短文本的理解能力产生影响</a:t>
            </a:r>
            <a:endParaRPr lang="zh-CN" altLang="en-US"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q"/>
            </a:pPr>
            <a:r>
              <a:rPr lang="en-US" altLang="zh-CN" dirty="0">
                <a:latin typeface="微软雅黑" panose="020B0503020204020204" pitchFamily="34" charset="-122"/>
                <a:ea typeface="微软雅黑" panose="020B0503020204020204" pitchFamily="34" charset="-122"/>
              </a:rPr>
              <a:t>packing </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 sorted batching</a:t>
            </a:r>
            <a:r>
              <a:rPr lang="zh-CN" altLang="en-US" dirty="0">
                <a:latin typeface="微软雅黑" panose="020B0503020204020204" pitchFamily="34" charset="-122"/>
                <a:ea typeface="微软雅黑" panose="020B0503020204020204" pitchFamily="34" charset="-122"/>
              </a:rPr>
              <a:t>的训练方法对训练效率的影响以及对模型最终表现的影响</a:t>
            </a:r>
            <a:endParaRPr lang="en-US" altLang="zh-CN"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q"/>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数据集</a:t>
            </a:r>
            <a:endParaRPr lang="en-US" altLang="zh-CN"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q"/>
            </a:pPr>
            <a:r>
              <a:rPr>
                <a:latin typeface="微软雅黑" panose="020B0503020204020204" pitchFamily="34" charset="-122"/>
                <a:ea typeface="微软雅黑" panose="020B0503020204020204" pitchFamily="34" charset="-122"/>
              </a:rPr>
              <a:t>LongAlign-0k</a:t>
            </a:r>
            <a:r>
              <a:rPr lang="zh-CN">
                <a:latin typeface="微软雅黑" panose="020B0503020204020204" pitchFamily="34" charset="-122"/>
                <a:ea typeface="微软雅黑" panose="020B0503020204020204" pitchFamily="34" charset="-122"/>
              </a:rPr>
              <a:t>、LongAlign-</a:t>
            </a:r>
            <a:r>
              <a:rPr>
                <a:latin typeface="微软雅黑" panose="020B0503020204020204" pitchFamily="34" charset="-122"/>
                <a:ea typeface="微软雅黑" panose="020B0503020204020204" pitchFamily="34" charset="-122"/>
              </a:rPr>
              <a:t>5k</a:t>
            </a:r>
            <a:r>
              <a:rPr lang="zh-CN">
                <a:latin typeface="微软雅黑" panose="020B0503020204020204" pitchFamily="34" charset="-122"/>
                <a:ea typeface="微软雅黑" panose="020B0503020204020204" pitchFamily="34" charset="-122"/>
              </a:rPr>
              <a:t>、LongAlign-10k：在普通短指令数据集中分别掺入</a:t>
            </a:r>
            <a:r>
              <a:rPr lang="en-US" altLang="zh-CN">
                <a:latin typeface="微软雅黑" panose="020B0503020204020204" pitchFamily="34" charset="-122"/>
                <a:ea typeface="微软雅黑" panose="020B0503020204020204" pitchFamily="34" charset="-122"/>
              </a:rPr>
              <a:t>0</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5k</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10k</a:t>
            </a:r>
            <a:r>
              <a:rPr lang="zh-CN" altLang="en-US">
                <a:latin typeface="微软雅黑" panose="020B0503020204020204" pitchFamily="34" charset="-122"/>
                <a:ea typeface="微软雅黑" panose="020B0503020204020204" pitchFamily="34" charset="-122"/>
              </a:rPr>
              <a:t>条上文提到的长文本数据。</a:t>
            </a:r>
            <a:endParaRPr lang="zh-CN">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q"/>
            </a:pPr>
            <a:r>
              <a:rPr lang="en-US" altLang="zh-CN" dirty="0">
                <a:latin typeface="微软雅黑" panose="020B0503020204020204" pitchFamily="34" charset="-122"/>
                <a:ea typeface="微软雅黑" panose="020B0503020204020204" pitchFamily="34" charset="-122"/>
              </a:rPr>
              <a:t>LongAlpaca-12k</a:t>
            </a:r>
            <a:r>
              <a:rPr lang="zh-CN" altLang="en-US" dirty="0">
                <a:latin typeface="微软雅黑" panose="020B0503020204020204" pitchFamily="34" charset="-122"/>
                <a:ea typeface="微软雅黑" panose="020B0503020204020204" pitchFamily="34" charset="-122"/>
              </a:rPr>
              <a:t>：</a:t>
            </a:r>
            <a:r>
              <a:rPr lang="zh-CN">
                <a:latin typeface="微软雅黑" panose="020B0503020204020204" pitchFamily="34" charset="-122"/>
                <a:ea typeface="微软雅黑" panose="020B0503020204020204" pitchFamily="34" charset="-122"/>
                <a:sym typeface="+mn-ea"/>
              </a:rPr>
              <a:t>在普通短指令数据集中掺入</a:t>
            </a:r>
            <a:r>
              <a:rPr lang="en-US" altLang="zh-CN">
                <a:latin typeface="微软雅黑" panose="020B0503020204020204" pitchFamily="34" charset="-122"/>
                <a:ea typeface="微软雅黑" panose="020B0503020204020204" pitchFamily="34" charset="-122"/>
                <a:sym typeface="+mn-ea"/>
              </a:rPr>
              <a:t>12k</a:t>
            </a:r>
            <a:r>
              <a:rPr lang="zh-CN" altLang="en-US">
                <a:latin typeface="微软雅黑" panose="020B0503020204020204" pitchFamily="34" charset="-122"/>
                <a:ea typeface="微软雅黑" panose="020B0503020204020204" pitchFamily="34" charset="-122"/>
                <a:sym typeface="+mn-ea"/>
              </a:rPr>
              <a:t>的LongAlpaca数据（包括</a:t>
            </a:r>
            <a:r>
              <a:rPr lang="en-US" altLang="zh-CN">
                <a:latin typeface="微软雅黑" panose="020B0503020204020204" pitchFamily="34" charset="-122"/>
                <a:ea typeface="微软雅黑" panose="020B0503020204020204" pitchFamily="34" charset="-122"/>
                <a:sym typeface="+mn-ea"/>
              </a:rPr>
              <a:t>9k</a:t>
            </a:r>
            <a:r>
              <a:rPr lang="zh-CN" altLang="en-US">
                <a:latin typeface="微软雅黑" panose="020B0503020204020204" pitchFamily="34" charset="-122"/>
                <a:ea typeface="微软雅黑" panose="020B0503020204020204" pitchFamily="34" charset="-122"/>
                <a:sym typeface="+mn-ea"/>
              </a:rPr>
              <a:t>的长问答数据和</a:t>
            </a:r>
            <a:r>
              <a:rPr lang="en-US" altLang="zh-CN">
                <a:latin typeface="微软雅黑" panose="020B0503020204020204" pitchFamily="34" charset="-122"/>
                <a:ea typeface="微软雅黑" panose="020B0503020204020204" pitchFamily="34" charset="-122"/>
                <a:sym typeface="+mn-ea"/>
              </a:rPr>
              <a:t>3k</a:t>
            </a:r>
            <a:r>
              <a:rPr lang="zh-CN" altLang="en-US">
                <a:latin typeface="微软雅黑" panose="020B0503020204020204" pitchFamily="34" charset="-122"/>
                <a:ea typeface="微软雅黑" panose="020B0503020204020204" pitchFamily="34" charset="-122"/>
                <a:sym typeface="+mn-ea"/>
              </a:rPr>
              <a:t>的短问答数据，但长问答数据的来源更为单一，仅来源于学术文章和书籍）。</a:t>
            </a:r>
            <a:endParaRPr lang="zh-CN" altLang="en-US">
              <a:latin typeface="微软雅黑" panose="020B0503020204020204" pitchFamily="34" charset="-122"/>
              <a:ea typeface="微软雅黑" panose="020B0503020204020204" pitchFamily="34" charset="-122"/>
              <a:sym typeface="+mn-ea"/>
            </a:endParaRPr>
          </a:p>
          <a:p>
            <a:pPr marL="742950" lvl="1" indent="-285750">
              <a:buFont typeface="Wingdings" panose="05000000000000000000" pitchFamily="2" charset="2"/>
              <a:buChar char="q"/>
            </a:pPr>
            <a:endParaRPr lang="zh-CN" altLang="en-US">
              <a:latin typeface="微软雅黑" panose="020B0503020204020204" pitchFamily="34" charset="-122"/>
              <a:ea typeface="微软雅黑" panose="020B0503020204020204" pitchFamily="34" charset="-122"/>
              <a:sym typeface="+mn-ea"/>
            </a:endParaRPr>
          </a:p>
          <a:p>
            <a:pPr marL="285750" lvl="0" indent="-285750">
              <a:buFont typeface="Wingdings" panose="05000000000000000000" charset="0"/>
              <a:buChar char="q"/>
            </a:pPr>
            <a:r>
              <a:rPr lang="zh-CN" altLang="en-US">
                <a:solidFill>
                  <a:schemeClr val="tx1"/>
                </a:solidFill>
                <a:latin typeface="微软雅黑" panose="020B0503020204020204" pitchFamily="34" charset="-122"/>
                <a:ea typeface="微软雅黑" panose="020B0503020204020204" pitchFamily="34" charset="-122"/>
                <a:sym typeface="+mn-ea"/>
              </a:rPr>
              <a:t>评估</a:t>
            </a:r>
            <a:r>
              <a:rPr lang="en-US" altLang="zh-CN">
                <a:solidFill>
                  <a:schemeClr val="tx1"/>
                </a:solidFill>
                <a:latin typeface="微软雅黑" panose="020B0503020204020204" pitchFamily="34" charset="-122"/>
                <a:ea typeface="微软雅黑" panose="020B0503020204020204" pitchFamily="34" charset="-122"/>
                <a:sym typeface="+mn-ea"/>
              </a:rPr>
              <a:t>Benchmark</a:t>
            </a:r>
            <a:endParaRPr lang="en-US" altLang="zh-CN">
              <a:solidFill>
                <a:schemeClr val="tx1"/>
              </a:solidFill>
              <a:latin typeface="微软雅黑" panose="020B0503020204020204" pitchFamily="34" charset="-122"/>
              <a:ea typeface="微软雅黑" panose="020B0503020204020204" pitchFamily="34" charset="-122"/>
              <a:sym typeface="+mn-ea"/>
            </a:endParaRPr>
          </a:p>
          <a:p>
            <a:pPr marL="742950" lvl="1" indent="-285750">
              <a:buFont typeface="Wingdings" panose="05000000000000000000" charset="0"/>
              <a:buChar char="q"/>
            </a:pPr>
            <a:r>
              <a:rPr lang="zh-CN" altLang="en-US">
                <a:solidFill>
                  <a:schemeClr val="tx1"/>
                </a:solidFill>
                <a:latin typeface="微软雅黑" panose="020B0503020204020204" pitchFamily="34" charset="-122"/>
                <a:ea typeface="微软雅黑" panose="020B0503020204020204" pitchFamily="34" charset="-122"/>
                <a:sym typeface="+mn-ea"/>
              </a:rPr>
              <a:t>LongBench-Chat（本文构建的），LongBench（对模型处理长文本能力的综合测评，其中又进行了不同任务间的测评，分别为Single-Doc QA，Multi-Doc QA，and Summarization）</a:t>
            </a:r>
            <a:endParaRPr lang="zh-CN" altLang="en-US">
              <a:solidFill>
                <a:schemeClr val="tx1"/>
              </a:solidFill>
              <a:latin typeface="微软雅黑" panose="020B0503020204020204" pitchFamily="34" charset="-122"/>
              <a:ea typeface="微软雅黑" panose="020B0503020204020204" pitchFamily="34" charset="-122"/>
              <a:sym typeface="+mn-ea"/>
            </a:endParaRPr>
          </a:p>
          <a:p>
            <a:pPr marL="742950" lvl="1" indent="-285750">
              <a:buFont typeface="Wingdings" panose="05000000000000000000" charset="0"/>
              <a:buChar char="q"/>
            </a:pPr>
            <a:r>
              <a:rPr lang="zh-CN" altLang="en-US">
                <a:solidFill>
                  <a:schemeClr val="tx1"/>
                </a:solidFill>
                <a:latin typeface="微软雅黑" panose="020B0503020204020204" pitchFamily="34" charset="-122"/>
                <a:ea typeface="微软雅黑" panose="020B0503020204020204" pitchFamily="34" charset="-122"/>
                <a:sym typeface="+mn-ea"/>
              </a:rPr>
              <a:t>MT-Bench（测评模型对短指令的理解能力），同样也基于不同任务进行了测评（ARC，HellaSwag，TruthfulQA，MMLU）</a:t>
            </a:r>
            <a:endParaRPr lang="zh-CN" altLang="en-US">
              <a:solidFill>
                <a:schemeClr val="tx1"/>
              </a:solidFill>
              <a:latin typeface="微软雅黑" panose="020B0503020204020204" pitchFamily="34" charset="-122"/>
              <a:ea typeface="微软雅黑" panose="020B0503020204020204" pitchFamily="34" charset="-122"/>
              <a:sym typeface="+mn-ea"/>
            </a:endParaRPr>
          </a:p>
          <a:p>
            <a:pPr marL="742950" lvl="1" indent="-285750">
              <a:buFont typeface="Wingdings" panose="05000000000000000000" pitchFamily="2" charset="2"/>
              <a:buChar char="q"/>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模型</a:t>
            </a:r>
            <a:endParaRPr lang="en-US" altLang="zh-CN"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q"/>
            </a:pPr>
            <a:r>
              <a:rPr lang="en-US" altLang="zh-CN" dirty="0">
                <a:latin typeface="微软雅黑" panose="020B0503020204020204" pitchFamily="34" charset="-122"/>
                <a:ea typeface="微软雅黑" panose="020B0503020204020204" pitchFamily="34" charset="-122"/>
              </a:rPr>
              <a:t>Base Model</a:t>
            </a:r>
            <a:r>
              <a:rPr lang="zh-CN" altLang="en-US" dirty="0">
                <a:latin typeface="微软雅黑" panose="020B0503020204020204" pitchFamily="34" charset="-122"/>
                <a:ea typeface="微软雅黑" panose="020B0503020204020204" pitchFamily="34" charset="-122"/>
              </a:rPr>
              <a:t>：ChatGLM3-6B，Llama-2-7B，Llama-2-13B</a:t>
            </a:r>
            <a:endParaRPr lang="zh-CN" altLang="en-US"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q"/>
            </a:pPr>
            <a:r>
              <a:rPr lang="zh-CN" dirty="0">
                <a:latin typeface="微软雅黑" panose="020B0503020204020204" pitchFamily="34" charset="-122"/>
                <a:ea typeface="微软雅黑" panose="020B0503020204020204" pitchFamily="34" charset="-122"/>
              </a:rPr>
              <a:t>进行上下文窗口扩展，得到ChatGLM3-6B-64k，Llama-2-7B-64k，Llama-2-13B-64k</a:t>
            </a:r>
            <a:endParaRPr 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6175" y="328772"/>
            <a:ext cx="2820035" cy="460375"/>
          </a:xfrm>
          <a:prstGeom prst="rect">
            <a:avLst/>
          </a:prstGeom>
          <a:noFill/>
        </p:spPr>
        <p:txBody>
          <a:bodyPr wrap="none" rtlCol="0">
            <a:spAutoFit/>
          </a:bodyPr>
          <a:lstStyle/>
          <a:p>
            <a:r>
              <a:rPr lang="en-US" sz="2400" b="1" dirty="0"/>
              <a:t>Experiments on Data</a:t>
            </a:r>
            <a:endParaRPr lang="zh-CN" altLang="en-US" sz="2400" b="1" dirty="0"/>
          </a:p>
        </p:txBody>
      </p:sp>
      <p:sp>
        <p:nvSpPr>
          <p:cNvPr id="9" name="TextBox 8"/>
          <p:cNvSpPr txBox="1"/>
          <p:nvPr/>
        </p:nvSpPr>
        <p:spPr>
          <a:xfrm>
            <a:off x="606176" y="882905"/>
            <a:ext cx="2270588" cy="368300"/>
          </a:xfrm>
          <a:prstGeom prst="rect">
            <a:avLst/>
          </a:prstGeom>
          <a:noFill/>
        </p:spPr>
        <p:txBody>
          <a:bodyPr wrap="square" rtlCol="0">
            <a:spAutoFit/>
          </a:bodyPr>
          <a:lstStyle/>
          <a:p>
            <a:pPr marL="285750"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数据的影响</a:t>
            </a:r>
            <a:endParaRPr lang="en-US" alt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386330" y="708025"/>
            <a:ext cx="9467850" cy="2305050"/>
          </a:xfrm>
          <a:prstGeom prst="rect">
            <a:avLst/>
          </a:prstGeom>
        </p:spPr>
      </p:pic>
      <p:sp>
        <p:nvSpPr>
          <p:cNvPr id="3" name="文本框 2"/>
          <p:cNvSpPr txBox="1"/>
          <p:nvPr/>
        </p:nvSpPr>
        <p:spPr>
          <a:xfrm>
            <a:off x="606425" y="3656965"/>
            <a:ext cx="10896600" cy="1476375"/>
          </a:xfrm>
          <a:prstGeom prst="rect">
            <a:avLst/>
          </a:prstGeom>
          <a:noFill/>
        </p:spPr>
        <p:txBody>
          <a:bodyPr wrap="square" rtlCol="0" anchor="t">
            <a:spAutoFit/>
          </a:bodyPr>
          <a:p>
            <a:pPr marL="285750"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sym typeface="+mn-ea"/>
              </a:rPr>
              <a:t>结论</a:t>
            </a:r>
            <a:endParaRPr lang="zh-CN" altLang="en-US" dirty="0">
              <a:latin typeface="微软雅黑" panose="020B0503020204020204" pitchFamily="34" charset="-122"/>
              <a:ea typeface="微软雅黑" panose="020B0503020204020204" pitchFamily="34" charset="-122"/>
              <a:sym typeface="+mn-ea"/>
            </a:endParaRPr>
          </a:p>
          <a:p>
            <a:pPr marL="285750" indent="-285750">
              <a:buFont typeface="Wingdings" panose="05000000000000000000" pitchFamily="2" charset="2"/>
              <a:buChar char="q"/>
            </a:pPr>
            <a:endParaRPr lang="en-US" altLang="zh-CN"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q"/>
            </a:pPr>
            <a:r>
              <a:rPr lang="zh-CN" dirty="0">
                <a:latin typeface="微软雅黑" panose="020B0503020204020204" pitchFamily="34" charset="-122"/>
                <a:ea typeface="微软雅黑" panose="020B0503020204020204" pitchFamily="34" charset="-122"/>
                <a:sym typeface="+mn-ea"/>
              </a:rPr>
              <a:t>更多</a:t>
            </a:r>
            <a:r>
              <a:rPr dirty="0">
                <a:latin typeface="微软雅黑" panose="020B0503020204020204" pitchFamily="34" charset="-122"/>
                <a:ea typeface="微软雅黑" panose="020B0503020204020204" pitchFamily="34" charset="-122"/>
                <a:sym typeface="+mn-ea"/>
              </a:rPr>
              <a:t>长指令数据可以提高长任务中的性能，而不影响短任务中的性能。</a:t>
            </a:r>
            <a:endParaRPr dirty="0">
              <a:latin typeface="微软雅黑" panose="020B0503020204020204" pitchFamily="34" charset="-122"/>
              <a:ea typeface="微软雅黑" panose="020B0503020204020204" pitchFamily="34" charset="-122"/>
              <a:sym typeface="+mn-ea"/>
            </a:endParaRPr>
          </a:p>
          <a:p>
            <a:pPr marL="742950" lvl="1" indent="-285750">
              <a:buFont typeface="Wingdings" panose="05000000000000000000" pitchFamily="2" charset="2"/>
              <a:buChar char="q"/>
            </a:pPr>
            <a:endParaRPr dirty="0">
              <a:latin typeface="微软雅黑" panose="020B0503020204020204" pitchFamily="34" charset="-122"/>
              <a:ea typeface="微软雅黑" panose="020B0503020204020204" pitchFamily="34" charset="-122"/>
              <a:sym typeface="+mn-ea"/>
            </a:endParaRPr>
          </a:p>
          <a:p>
            <a:pPr marL="742950" lvl="1" indent="-285750">
              <a:buFont typeface="Wingdings" panose="05000000000000000000" pitchFamily="2" charset="2"/>
              <a:buChar char="q"/>
            </a:pPr>
            <a:r>
              <a:rPr dirty="0">
                <a:latin typeface="微软雅黑" panose="020B0503020204020204" pitchFamily="34" charset="-122"/>
                <a:ea typeface="微软雅黑" panose="020B0503020204020204" pitchFamily="34" charset="-122"/>
                <a:sym typeface="+mn-ea"/>
              </a:rPr>
              <a:t>长指令数据的多样性有利于</a:t>
            </a:r>
            <a:r>
              <a:rPr lang="zh-CN" dirty="0">
                <a:latin typeface="微软雅黑" panose="020B0503020204020204" pitchFamily="34" charset="-122"/>
                <a:ea typeface="微软雅黑" panose="020B0503020204020204" pitchFamily="34" charset="-122"/>
                <a:sym typeface="+mn-ea"/>
              </a:rPr>
              <a:t>提升</a:t>
            </a:r>
            <a:r>
              <a:rPr dirty="0">
                <a:latin typeface="微软雅黑" panose="020B0503020204020204" pitchFamily="34" charset="-122"/>
                <a:ea typeface="微软雅黑" panose="020B0503020204020204" pitchFamily="34" charset="-122"/>
                <a:sym typeface="+mn-ea"/>
              </a:rPr>
              <a:t>模型的指令遵循能力</a:t>
            </a:r>
            <a:r>
              <a:rPr lang="zh-CN" dirty="0">
                <a:latin typeface="微软雅黑" panose="020B0503020204020204" pitchFamily="34" charset="-122"/>
                <a:ea typeface="微软雅黑" panose="020B0503020204020204" pitchFamily="34" charset="-122"/>
                <a:sym typeface="+mn-ea"/>
              </a:rPr>
              <a:t>。</a:t>
            </a:r>
            <a:endParaRPr lang="zh-CN"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6175" y="328772"/>
            <a:ext cx="4442460" cy="460375"/>
          </a:xfrm>
          <a:prstGeom prst="rect">
            <a:avLst/>
          </a:prstGeom>
          <a:noFill/>
        </p:spPr>
        <p:txBody>
          <a:bodyPr wrap="none" rtlCol="0">
            <a:spAutoFit/>
          </a:bodyPr>
          <a:lstStyle/>
          <a:p>
            <a:r>
              <a:rPr lang="en-US" sz="2400" b="1" dirty="0"/>
              <a:t>Experiments on Training Methods</a:t>
            </a:r>
            <a:endParaRPr lang="en-US" sz="2400" b="1" dirty="0"/>
          </a:p>
        </p:txBody>
      </p:sp>
      <p:sp>
        <p:nvSpPr>
          <p:cNvPr id="9" name="TextBox 8"/>
          <p:cNvSpPr txBox="1"/>
          <p:nvPr/>
        </p:nvSpPr>
        <p:spPr>
          <a:xfrm>
            <a:off x="606425" y="882650"/>
            <a:ext cx="6957695" cy="2030095"/>
          </a:xfrm>
          <a:prstGeom prst="rect">
            <a:avLst/>
          </a:prstGeom>
          <a:noFill/>
        </p:spPr>
        <p:txBody>
          <a:bodyPr wrap="square" rtlCol="0">
            <a:spAutoFit/>
          </a:bodyPr>
          <a:lstStyle/>
          <a:p>
            <a:pPr marL="285750"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训练策略的影响（所有模型均在LongAlign-10k数据集上训练）</a:t>
            </a: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a:p>
            <a:pPr marL="742950" lvl="1" indent="-285750">
              <a:buFont typeface="Wingdings" panose="05000000000000000000" charset="0"/>
              <a:buChar char="q"/>
            </a:pPr>
            <a:r>
              <a:rPr lang="en-US" altLang="zh-CN" dirty="0">
                <a:solidFill>
                  <a:schemeClr val="tx1"/>
                </a:solidFill>
                <a:latin typeface="微软雅黑" panose="020B0503020204020204" pitchFamily="34" charset="-122"/>
                <a:ea typeface="微软雅黑" panose="020B0503020204020204" pitchFamily="34" charset="-122"/>
              </a:rPr>
              <a:t>packing</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sorted batching</a:t>
            </a:r>
            <a:r>
              <a:rPr lang="zh-CN" altLang="en-US" dirty="0">
                <a:solidFill>
                  <a:schemeClr val="tx1"/>
                </a:solidFill>
                <a:latin typeface="微软雅黑" panose="020B0503020204020204" pitchFamily="34" charset="-122"/>
                <a:ea typeface="微软雅黑" panose="020B0503020204020204" pitchFamily="34" charset="-122"/>
              </a:rPr>
              <a:t>使</a:t>
            </a:r>
            <a:r>
              <a:rPr lang="zh-CN" altLang="en-US" dirty="0">
                <a:solidFill>
                  <a:schemeClr val="tx1"/>
                </a:solidFill>
                <a:latin typeface="微软雅黑" panose="020B0503020204020204" pitchFamily="34" charset="-122"/>
                <a:ea typeface="微软雅黑" panose="020B0503020204020204" pitchFamily="34" charset="-122"/>
              </a:rPr>
              <a:t>训练效率翻倍，同时表现出良好的性能。</a:t>
            </a:r>
            <a:endParaRPr lang="zh-CN" altLang="en-US" dirty="0">
              <a:solidFill>
                <a:schemeClr val="tx1"/>
              </a:solidFill>
              <a:latin typeface="微软雅黑" panose="020B0503020204020204" pitchFamily="34" charset="-122"/>
              <a:ea typeface="微软雅黑" panose="020B0503020204020204" pitchFamily="34" charset="-122"/>
            </a:endParaRPr>
          </a:p>
          <a:p>
            <a:pPr marL="742950" lvl="1" indent="-285750">
              <a:buFont typeface="Wingdings" panose="05000000000000000000" charset="0"/>
              <a:buChar char="q"/>
            </a:pPr>
            <a:endParaRPr lang="zh-CN" altLang="en-US" dirty="0">
              <a:solidFill>
                <a:schemeClr val="tx1"/>
              </a:solidFill>
              <a:latin typeface="微软雅黑" panose="020B0503020204020204" pitchFamily="34" charset="-122"/>
              <a:ea typeface="微软雅黑" panose="020B0503020204020204" pitchFamily="34" charset="-122"/>
            </a:endParaRPr>
          </a:p>
          <a:p>
            <a:pPr marL="742950" lvl="1" indent="-285750">
              <a:buFont typeface="Wingdings" panose="05000000000000000000" charset="0"/>
              <a:buChar char="q"/>
            </a:pPr>
            <a:r>
              <a:rPr lang="zh-CN" altLang="en-US" dirty="0">
                <a:solidFill>
                  <a:schemeClr val="tx1"/>
                </a:solidFill>
                <a:latin typeface="微软雅黑" panose="020B0503020204020204" pitchFamily="34" charset="-122"/>
                <a:ea typeface="微软雅黑" panose="020B0503020204020204" pitchFamily="34" charset="-122"/>
              </a:rPr>
              <a:t>对于</a:t>
            </a:r>
            <a:r>
              <a:rPr lang="en-US" altLang="zh-CN" dirty="0">
                <a:solidFill>
                  <a:schemeClr val="tx1"/>
                </a:solidFill>
                <a:latin typeface="微软雅黑" panose="020B0503020204020204" pitchFamily="34" charset="-122"/>
                <a:ea typeface="微软雅黑" panose="020B0503020204020204" pitchFamily="34" charset="-122"/>
              </a:rPr>
              <a:t>packing</a:t>
            </a:r>
            <a:r>
              <a:rPr lang="zh-CN" altLang="en-US" dirty="0">
                <a:solidFill>
                  <a:schemeClr val="tx1"/>
                </a:solidFill>
                <a:latin typeface="微软雅黑" panose="020B0503020204020204" pitchFamily="34" charset="-122"/>
                <a:ea typeface="微软雅黑" panose="020B0503020204020204" pitchFamily="34" charset="-122"/>
              </a:rPr>
              <a:t>方法，</a:t>
            </a:r>
            <a:r>
              <a:rPr lang="en-US" altLang="zh-CN" dirty="0">
                <a:solidFill>
                  <a:schemeClr val="tx1"/>
                </a:solidFill>
                <a:latin typeface="微软雅黑" panose="020B0503020204020204" pitchFamily="34" charset="-122"/>
                <a:ea typeface="微软雅黑" panose="020B0503020204020204" pitchFamily="34" charset="-122"/>
              </a:rPr>
              <a:t>loss weighting</a:t>
            </a:r>
            <a:r>
              <a:rPr lang="zh-CN" altLang="en-US" dirty="0">
                <a:solidFill>
                  <a:schemeClr val="tx1"/>
                </a:solidFill>
                <a:latin typeface="微软雅黑" panose="020B0503020204020204" pitchFamily="34" charset="-122"/>
                <a:ea typeface="微软雅黑" panose="020B0503020204020204" pitchFamily="34" charset="-122"/>
              </a:rPr>
              <a:t>（修正损失函数）显著提升了模型在处理长文本任务中的表现。</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7496175" y="0"/>
            <a:ext cx="4695825" cy="3162300"/>
          </a:xfrm>
          <a:prstGeom prst="rect">
            <a:avLst/>
          </a:prstGeom>
        </p:spPr>
      </p:pic>
      <p:pic>
        <p:nvPicPr>
          <p:cNvPr id="5" name="图片 4"/>
          <p:cNvPicPr>
            <a:picLocks noChangeAspect="1"/>
          </p:cNvPicPr>
          <p:nvPr/>
        </p:nvPicPr>
        <p:blipFill>
          <a:blip r:embed="rId2"/>
          <a:stretch>
            <a:fillRect/>
          </a:stretch>
        </p:blipFill>
        <p:spPr>
          <a:xfrm>
            <a:off x="1362075" y="3429000"/>
            <a:ext cx="9448800" cy="3333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175" y="328772"/>
            <a:ext cx="1893147" cy="461665"/>
          </a:xfrm>
          <a:prstGeom prst="rect">
            <a:avLst/>
          </a:prstGeom>
          <a:noFill/>
        </p:spPr>
        <p:txBody>
          <a:bodyPr wrap="none" rtlCol="0">
            <a:spAutoFit/>
          </a:bodyPr>
          <a:lstStyle/>
          <a:p>
            <a:r>
              <a:rPr lang="en-US" sz="2400" b="1" dirty="0">
                <a:latin typeface="微软雅黑" panose="020B0503020204020204" pitchFamily="34" charset="-122"/>
                <a:ea typeface="微软雅黑" panose="020B0503020204020204" pitchFamily="34" charset="-122"/>
              </a:rPr>
              <a:t>Motivation</a:t>
            </a:r>
            <a:endParaRPr lang="en-US" sz="24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606425" y="3230880"/>
            <a:ext cx="10911205" cy="3232785"/>
          </a:xfrm>
          <a:prstGeom prst="rect">
            <a:avLst/>
          </a:prstGeom>
          <a:noFill/>
        </p:spPr>
        <p:txBody>
          <a:bodyPr wrap="square" rtlCol="0">
            <a:noAutofit/>
          </a:bodyPr>
          <a:lstStyle/>
          <a:p>
            <a:pPr marL="285750" indent="-285750">
              <a:buFont typeface="Wingdings" panose="05000000000000000000" pitchFamily="2" charset="2"/>
              <a:buChar char="q"/>
            </a:pPr>
            <a:r>
              <a:rPr lang="en-US" b="1" dirty="0">
                <a:latin typeface="微软雅黑" panose="020B0503020204020204" pitchFamily="34" charset="-122"/>
                <a:ea typeface="微软雅黑" panose="020B0503020204020204" pitchFamily="34" charset="-122"/>
              </a:rPr>
              <a:t>Dataset</a:t>
            </a:r>
            <a:r>
              <a:rPr 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建立了一个指令微调数据集，包含</a:t>
            </a:r>
            <a:r>
              <a:rPr lang="en-US" altLang="zh-CN" dirty="0">
                <a:latin typeface="微软雅黑" panose="020B0503020204020204" pitchFamily="34" charset="-122"/>
                <a:ea typeface="微软雅黑" panose="020B0503020204020204" pitchFamily="34" charset="-122"/>
              </a:rPr>
              <a:t>10k</a:t>
            </a:r>
            <a:r>
              <a:rPr lang="zh-CN" altLang="en-US" dirty="0">
                <a:latin typeface="微软雅黑" panose="020B0503020204020204" pitchFamily="34" charset="-122"/>
                <a:ea typeface="微软雅黑" panose="020B0503020204020204" pitchFamily="34" charset="-122"/>
              </a:rPr>
              <a:t>条指令数据，每条长度在</a:t>
            </a:r>
            <a:r>
              <a:rPr lang="en-US" altLang="zh-CN" dirty="0">
                <a:latin typeface="微软雅黑" panose="020B0503020204020204" pitchFamily="34" charset="-122"/>
                <a:ea typeface="微软雅黑" panose="020B0503020204020204" pitchFamily="34" charset="-122"/>
              </a:rPr>
              <a:t>8k-64k</a:t>
            </a:r>
            <a:r>
              <a:rPr lang="zh-CN" altLang="en-US" dirty="0">
                <a:latin typeface="微软雅黑" panose="020B0503020204020204" pitchFamily="34" charset="-122"/>
                <a:ea typeface="微软雅黑" panose="020B0503020204020204" pitchFamily="34" charset="-122"/>
              </a:rPr>
              <a:t>范围内。</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r>
              <a:rPr lang="en-US" altLang="zh-CN" b="1" dirty="0">
                <a:latin typeface="微软雅黑" panose="020B0503020204020204" pitchFamily="34" charset="-122"/>
                <a:ea typeface="微软雅黑" panose="020B0503020204020204" pitchFamily="34" charset="-122"/>
              </a:rPr>
              <a:t>Training</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由于数据的长短不一，若采用传统的</a:t>
            </a:r>
            <a:r>
              <a:rPr lang="en-US" altLang="zh-CN" dirty="0">
                <a:latin typeface="微软雅黑" panose="020B0503020204020204" pitchFamily="34" charset="-122"/>
                <a:ea typeface="微软雅黑" panose="020B0503020204020204" pitchFamily="34" charset="-122"/>
              </a:rPr>
              <a:t>batching</a:t>
            </a:r>
            <a:r>
              <a:rPr lang="zh-CN" altLang="en-US" dirty="0">
                <a:latin typeface="微软雅黑" panose="020B0503020204020204" pitchFamily="34" charset="-122"/>
                <a:ea typeface="微软雅黑" panose="020B0503020204020204" pitchFamily="34" charset="-122"/>
              </a:rPr>
              <a:t>方法，会导致不能充分利用</a:t>
            </a:r>
            <a:r>
              <a:rPr lang="en-US" altLang="zh-CN" dirty="0">
                <a:latin typeface="微软雅黑" panose="020B0503020204020204" pitchFamily="34" charset="-122"/>
                <a:ea typeface="微软雅黑" panose="020B0503020204020204" pitchFamily="34" charset="-122"/>
              </a:rPr>
              <a:t>GPU</a:t>
            </a:r>
            <a:r>
              <a:rPr lang="zh-CN" altLang="en-US" dirty="0">
                <a:latin typeface="微软雅黑" panose="020B0503020204020204" pitchFamily="34" charset="-122"/>
                <a:ea typeface="微软雅黑" panose="020B0503020204020204" pitchFamily="34" charset="-122"/>
              </a:rPr>
              <a:t>，进而造成训练效率降低。本工作提出了两种解决方案，</a:t>
            </a:r>
            <a:r>
              <a:rPr lang="en-US" altLang="zh-CN" b="1" dirty="0">
                <a:latin typeface="微软雅黑" panose="020B0503020204020204" pitchFamily="34" charset="-122"/>
                <a:ea typeface="微软雅黑" panose="020B0503020204020204" pitchFamily="34" charset="-122"/>
              </a:rPr>
              <a:t>packing strategy</a:t>
            </a:r>
            <a:r>
              <a:rPr lang="zh-CN" altLang="en-US" dirty="0">
                <a:latin typeface="微软雅黑" panose="020B0503020204020204" pitchFamily="34" charset="-122"/>
                <a:ea typeface="微软雅黑" panose="020B0503020204020204" pitchFamily="34" charset="-122"/>
              </a:rPr>
              <a:t>以及</a:t>
            </a:r>
            <a:r>
              <a:rPr lang="zh-CN" altLang="en-US" b="1" dirty="0">
                <a:latin typeface="微软雅黑" panose="020B0503020204020204" pitchFamily="34" charset="-122"/>
                <a:ea typeface="微软雅黑" panose="020B0503020204020204" pitchFamily="34" charset="-122"/>
              </a:rPr>
              <a:t>sorted batching method</a:t>
            </a:r>
            <a:r>
              <a:rPr lang="zh-CN" altLang="en-US" dirty="0">
                <a:latin typeface="微软雅黑" panose="020B0503020204020204" pitchFamily="34" charset="-122"/>
                <a:ea typeface="微软雅黑" panose="020B0503020204020204" pitchFamily="34" charset="-122"/>
              </a:rPr>
              <a:t>，大大加快了训练速度。</a:t>
            </a:r>
            <a:endParaRPr lang="zh-CN" altLang="en-US"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r>
              <a:rPr lang="en-US" b="1" dirty="0">
                <a:latin typeface="微软雅黑" panose="020B0503020204020204" pitchFamily="34" charset="-122"/>
                <a:ea typeface="微软雅黑" panose="020B0503020204020204" pitchFamily="34" charset="-122"/>
              </a:rPr>
              <a:t>Evaluation</a:t>
            </a:r>
            <a:r>
              <a:rPr 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目前对长文本指令微调效果的评估指标较少，针对这一问题，本工作还构建了一个</a:t>
            </a:r>
            <a:r>
              <a:rPr lang="en-US" altLang="zh-CN" dirty="0">
                <a:latin typeface="微软雅黑" panose="020B0503020204020204" pitchFamily="34" charset="-122"/>
                <a:ea typeface="微软雅黑" panose="020B0503020204020204" pitchFamily="34" charset="-122"/>
              </a:rPr>
              <a:t>benchmark</a:t>
            </a:r>
            <a:r>
              <a:rPr lang="zh-CN" altLang="en-US" dirty="0">
                <a:latin typeface="微软雅黑" panose="020B0503020204020204" pitchFamily="34" charset="-122"/>
                <a:ea typeface="微软雅黑" panose="020B0503020204020204" pitchFamily="34" charset="-122"/>
              </a:rPr>
              <a:t>，专门用来评估</a:t>
            </a:r>
            <a:r>
              <a:rPr lang="en-US" altLang="zh-CN"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对长文本的理解效果，并利用裁判模型</a:t>
            </a:r>
            <a:r>
              <a:rPr lang="en-US" altLang="zh-CN" dirty="0">
                <a:latin typeface="微软雅黑" panose="020B0503020204020204" pitchFamily="34" charset="-122"/>
                <a:ea typeface="微软雅黑" panose="020B0503020204020204" pitchFamily="34" charset="-122"/>
              </a:rPr>
              <a:t>GPT4</a:t>
            </a:r>
            <a:r>
              <a:rPr lang="zh-CN" altLang="en-US" dirty="0">
                <a:latin typeface="微软雅黑" panose="020B0503020204020204" pitchFamily="34" charset="-122"/>
                <a:ea typeface="微软雅黑" panose="020B0503020204020204" pitchFamily="34" charset="-122"/>
              </a:rPr>
              <a:t>对市面上各种模型以及本文训练得到的模型进行打分评估，最终得到了较为直观的结果。</a:t>
            </a:r>
            <a:endParaRPr lang="en-US" altLang="zh-CN"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q"/>
            </a:pPr>
            <a:endParaRPr lang="en-US" altLang="zh-CN" dirty="0">
              <a:latin typeface="微软雅黑" panose="020B0503020204020204" pitchFamily="34" charset="-122"/>
              <a:ea typeface="微软雅黑" panose="020B0503020204020204" pitchFamily="34" charset="-122"/>
            </a:endParaRPr>
          </a:p>
        </p:txBody>
      </p:sp>
      <p:sp>
        <p:nvSpPr>
          <p:cNvPr id="9" name="TextBox 8"/>
          <p:cNvSpPr txBox="1"/>
          <p:nvPr/>
        </p:nvSpPr>
        <p:spPr>
          <a:xfrm>
            <a:off x="606173" y="790437"/>
            <a:ext cx="10911155" cy="2030095"/>
          </a:xfrm>
          <a:prstGeom prst="rect">
            <a:avLst/>
          </a:prstGeom>
          <a:noFill/>
        </p:spPr>
        <p:txBody>
          <a:bodyPr wrap="square">
            <a:spAutoFit/>
          </a:bodyPr>
          <a:lstStyle/>
          <a:p>
            <a:pPr marL="285750" indent="-285750">
              <a:buFont typeface="Wingdings" panose="05000000000000000000" pitchFamily="2" charset="2"/>
              <a:buChar char="q"/>
            </a:pPr>
            <a:r>
              <a:rPr lang="zh-CN" dirty="0">
                <a:latin typeface="微软雅黑" panose="020B0503020204020204" pitchFamily="34" charset="-122"/>
                <a:ea typeface="微软雅黑" panose="020B0503020204020204" pitchFamily="34" charset="-122"/>
              </a:rPr>
              <a:t>针对长文本输入，拥有更大上下文窗口的大模型能够为长文本总结、问答等任务提供便利。现有工作大部分探索的是上下文扩展，而本文则从长文本对齐的角度，利用指令微调</a:t>
            </a:r>
            <a:r>
              <a:rPr lang="en-US" altLang="zh-CN" dirty="0">
                <a:latin typeface="微软雅黑" panose="020B0503020204020204" pitchFamily="34" charset="-122"/>
                <a:ea typeface="微软雅黑" panose="020B0503020204020204" pitchFamily="34" charset="-122"/>
              </a:rPr>
              <a:t>(SFT)</a:t>
            </a:r>
            <a:r>
              <a:rPr lang="zh-CN" altLang="en-US" dirty="0">
                <a:latin typeface="微软雅黑" panose="020B0503020204020204" pitchFamily="34" charset="-122"/>
                <a:ea typeface="微软雅黑" panose="020B0503020204020204" pitchFamily="34" charset="-122"/>
              </a:rPr>
              <a:t>，来构建能高效处理长文本的模型。</a:t>
            </a:r>
            <a:endParaRPr lang="en-US" altLang="zh-CN"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q"/>
            </a:pPr>
            <a:endParaRPr 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但在进行长文本的</a:t>
            </a:r>
            <a:r>
              <a:rPr lang="en-US" altLang="zh-CN" dirty="0">
                <a:latin typeface="微软雅黑" panose="020B0503020204020204" pitchFamily="34" charset="-122"/>
                <a:ea typeface="微软雅黑" panose="020B0503020204020204" pitchFamily="34" charset="-122"/>
              </a:rPr>
              <a:t>sft</a:t>
            </a:r>
            <a:r>
              <a:rPr lang="zh-CN" altLang="en-US" dirty="0">
                <a:latin typeface="微软雅黑" panose="020B0503020204020204" pitchFamily="34" charset="-122"/>
                <a:ea typeface="微软雅黑" panose="020B0503020204020204" pitchFamily="34" charset="-122"/>
              </a:rPr>
              <a:t>时会存在三大困难，本文提出了一个名为</a:t>
            </a:r>
            <a:r>
              <a:rPr lang="zh-CN" altLang="en-US" b="1" dirty="0">
                <a:latin typeface="微软雅黑" panose="020B0503020204020204" pitchFamily="34" charset="-122"/>
                <a:ea typeface="微软雅黑" panose="020B0503020204020204" pitchFamily="34" charset="-122"/>
              </a:rPr>
              <a:t>LongAlign</a:t>
            </a:r>
            <a:r>
              <a:rPr lang="zh-CN" altLang="en-US" dirty="0">
                <a:latin typeface="微软雅黑" panose="020B0503020204020204" pitchFamily="34" charset="-122"/>
                <a:ea typeface="微软雅黑" panose="020B0503020204020204" pitchFamily="34" charset="-122"/>
              </a:rPr>
              <a:t>的解决方案，涵盖了针对三个主要困难（数据集、高效训练、有效评估）的解决方案。</a:t>
            </a:r>
            <a:endParaRPr lang="zh-CN" altLang="en-US"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
        <p:nvSpPr>
          <p:cNvPr id="10" name="TextBox 9"/>
          <p:cNvSpPr txBox="1"/>
          <p:nvPr/>
        </p:nvSpPr>
        <p:spPr>
          <a:xfrm>
            <a:off x="606174" y="2769220"/>
            <a:ext cx="3902075" cy="460375"/>
          </a:xfrm>
          <a:prstGeom prst="rect">
            <a:avLst/>
          </a:prstGeom>
          <a:noFill/>
        </p:spPr>
        <p:txBody>
          <a:bodyPr wrap="none" rtlCol="0">
            <a:spAutoFit/>
          </a:bodyPr>
          <a:lstStyle/>
          <a:p>
            <a:r>
              <a:rPr lang="en-US" sz="2400" b="1" dirty="0">
                <a:latin typeface="微软雅黑" panose="020B0503020204020204" pitchFamily="34" charset="-122"/>
                <a:ea typeface="微软雅黑" panose="020B0503020204020204" pitchFamily="34" charset="-122"/>
              </a:rPr>
              <a:t>Problem &amp; Contribution</a:t>
            </a:r>
            <a:endParaRPr lang="en-US" sz="2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175" y="328772"/>
            <a:ext cx="1946910" cy="460375"/>
          </a:xfrm>
          <a:prstGeom prst="rect">
            <a:avLst/>
          </a:prstGeom>
          <a:noFill/>
        </p:spPr>
        <p:txBody>
          <a:bodyPr wrap="none" rtlCol="0">
            <a:spAutoFit/>
          </a:bodyPr>
          <a:lstStyle/>
          <a:p>
            <a:pPr algn="l"/>
            <a:r>
              <a:rPr lang="en-US" sz="2400" b="1" dirty="0">
                <a:latin typeface="微软雅黑" panose="020B0503020204020204" pitchFamily="34" charset="-122"/>
                <a:ea typeface="微软雅黑" panose="020B0503020204020204" pitchFamily="34" charset="-122"/>
              </a:rPr>
              <a:t>Preliminary</a:t>
            </a:r>
            <a:endParaRPr lang="en-US" sz="2400" b="1" dirty="0">
              <a:latin typeface="微软雅黑" panose="020B0503020204020204" pitchFamily="34" charset="-122"/>
              <a:ea typeface="微软雅黑" panose="020B0503020204020204" pitchFamily="34" charset="-122"/>
            </a:endParaRPr>
          </a:p>
        </p:txBody>
      </p:sp>
      <p:sp>
        <p:nvSpPr>
          <p:cNvPr id="9" name="TextBox 8"/>
          <p:cNvSpPr txBox="1"/>
          <p:nvPr/>
        </p:nvSpPr>
        <p:spPr>
          <a:xfrm>
            <a:off x="606173" y="790437"/>
            <a:ext cx="10911155" cy="2030095"/>
          </a:xfrm>
          <a:prstGeom prst="rect">
            <a:avLst/>
          </a:prstGeom>
          <a:noFill/>
        </p:spPr>
        <p:txBody>
          <a:bodyPr wrap="square">
            <a:spAutoFit/>
          </a:bodyPr>
          <a:lstStyle/>
          <a:p>
            <a:pPr marL="285750" indent="-285750">
              <a:buFont typeface="Wingdings" panose="05000000000000000000" pitchFamily="2" charset="2"/>
              <a:buChar char="q"/>
            </a:pPr>
            <a:r>
              <a:rPr lang="en-US"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的对齐工作已经有很多探索，最常见的两种方法是基于强化学习的</a:t>
            </a:r>
            <a:r>
              <a:rPr lang="en-US" altLang="zh-CN" dirty="0">
                <a:latin typeface="微软雅黑" panose="020B0503020204020204" pitchFamily="34" charset="-122"/>
                <a:ea typeface="微软雅黑" panose="020B0503020204020204" pitchFamily="34" charset="-122"/>
              </a:rPr>
              <a:t>RLHF</a:t>
            </a:r>
            <a:r>
              <a:rPr lang="zh-CN" altLang="en-US" dirty="0">
                <a:latin typeface="微软雅黑" panose="020B0503020204020204" pitchFamily="34" charset="-122"/>
                <a:ea typeface="微软雅黑" panose="020B0503020204020204" pitchFamily="34" charset="-122"/>
              </a:rPr>
              <a:t>和直接优化</a:t>
            </a:r>
            <a:r>
              <a:rPr lang="en-US" altLang="zh-CN" dirty="0">
                <a:latin typeface="微软雅黑" panose="020B0503020204020204" pitchFamily="34" charset="-122"/>
                <a:ea typeface="微软雅黑" panose="020B0503020204020204" pitchFamily="34" charset="-122"/>
              </a:rPr>
              <a:t>DPO</a:t>
            </a:r>
            <a:r>
              <a:rPr lang="zh-CN" altLang="en-US" dirty="0">
                <a:latin typeface="微软雅黑" panose="020B0503020204020204" pitchFamily="34" charset="-122"/>
                <a:ea typeface="微软雅黑" panose="020B0503020204020204" pitchFamily="34" charset="-122"/>
              </a:rPr>
              <a:t>。而本文则直接采用对齐的第一步，也就是</a:t>
            </a:r>
            <a:r>
              <a:rPr lang="en-US" altLang="zh-CN" dirty="0">
                <a:latin typeface="微软雅黑" panose="020B0503020204020204" pitchFamily="34" charset="-122"/>
                <a:ea typeface="微软雅黑" panose="020B0503020204020204" pitchFamily="34" charset="-122"/>
              </a:rPr>
              <a:t>sft</a:t>
            </a:r>
            <a:r>
              <a:rPr lang="zh-CN" altLang="en-US" dirty="0">
                <a:latin typeface="微软雅黑" panose="020B0503020204020204" pitchFamily="34" charset="-122"/>
                <a:ea typeface="微软雅黑" panose="020B0503020204020204" pitchFamily="34" charset="-122"/>
              </a:rPr>
              <a:t>来进行长文本对齐工作，亦能达到很好的效果。</a:t>
            </a: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在指令微调（</a:t>
            </a:r>
            <a:r>
              <a:rPr lang="en-US" altLang="zh-CN" dirty="0">
                <a:latin typeface="微软雅黑" panose="020B0503020204020204" pitchFamily="34" charset="-122"/>
                <a:ea typeface="微软雅黑" panose="020B0503020204020204" pitchFamily="34" charset="-122"/>
              </a:rPr>
              <a:t>sft</a:t>
            </a:r>
            <a:r>
              <a:rPr lang="zh-CN" altLang="en-US" dirty="0">
                <a:latin typeface="微软雅黑" panose="020B0503020204020204" pitchFamily="34" charset="-122"/>
                <a:ea typeface="微软雅黑" panose="020B0503020204020204" pitchFamily="34" charset="-122"/>
              </a:rPr>
              <a:t>）阶段，一般需要将</a:t>
            </a:r>
            <a:r>
              <a:rPr lang="en-US" altLang="zh-CN"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置于高质量的问答对上进行训练。在训练过程中，指令</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和回答</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构成一个二元组</a:t>
            </a:r>
            <a:r>
              <a:rPr lang="en-US" altLang="zh-CN" dirty="0">
                <a:latin typeface="微软雅黑" panose="020B0503020204020204" pitchFamily="34" charset="-122"/>
                <a:ea typeface="微软雅黑" panose="020B0503020204020204" pitchFamily="34" charset="-122"/>
              </a:rPr>
              <a:t>[x,y]</a:t>
            </a:r>
            <a:r>
              <a:rPr lang="zh-CN" altLang="en-US" dirty="0">
                <a:latin typeface="微软雅黑" panose="020B0503020204020204" pitchFamily="34" charset="-122"/>
                <a:ea typeface="微软雅黑" panose="020B0503020204020204" pitchFamily="34" charset="-122"/>
              </a:rPr>
              <a:t>，这个二元组随后送给模型</a:t>
            </a:r>
            <a:r>
              <a:rPr lang="en-US" altLang="zh-CN" dirty="0">
                <a:latin typeface="微软雅黑" panose="020B0503020204020204" pitchFamily="34" charset="-122"/>
                <a:ea typeface="微软雅黑" panose="020B0503020204020204" pitchFamily="34" charset="-122"/>
              </a:rPr>
              <a:t>π</a:t>
            </a:r>
            <a:r>
              <a:rPr lang="zh-CN" altLang="en-US" dirty="0">
                <a:latin typeface="微软雅黑" panose="020B0503020204020204" pitchFamily="34" charset="-122"/>
                <a:ea typeface="微软雅黑" panose="020B0503020204020204" pitchFamily="34" charset="-122"/>
              </a:rPr>
              <a:t>进行自回归，目标是最大化概率</a:t>
            </a:r>
            <a:endParaRPr lang="en-US" altLang="zh-CN"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q"/>
            </a:pPr>
            <a:endParaRPr lang="en-US"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graphicFrame>
        <p:nvGraphicFramePr>
          <p:cNvPr id="2" name="对象 1">
            <a:hlinkClick r:id="" action="ppaction://ole?verb="/>
          </p:cNvPr>
          <p:cNvGraphicFramePr>
            <a:graphicFrameLocks noChangeAspect="1"/>
          </p:cNvGraphicFramePr>
          <p:nvPr/>
        </p:nvGraphicFramePr>
        <p:xfrm>
          <a:off x="9524365" y="1916430"/>
          <a:ext cx="875030" cy="358140"/>
        </p:xfrm>
        <a:graphic>
          <a:graphicData uri="http://schemas.openxmlformats.org/presentationml/2006/ole">
            <mc:AlternateContent xmlns:mc="http://schemas.openxmlformats.org/markup-compatibility/2006">
              <mc:Choice xmlns:v="urn:schemas-microsoft-com:vml" Requires="v">
                <p:oleObj spid="_x0000_s1025" name="" r:id="rId1" imgW="558800" imgH="228600" progId="Equation.KSEE3">
                  <p:embed/>
                </p:oleObj>
              </mc:Choice>
              <mc:Fallback>
                <p:oleObj name="" r:id="rId1" imgW="558800" imgH="228600" progId="Equation.KSEE3">
                  <p:embed/>
                  <p:pic>
                    <p:nvPicPr>
                      <p:cNvPr id="0" name="图片 1024"/>
                      <p:cNvPicPr/>
                      <p:nvPr/>
                    </p:nvPicPr>
                    <p:blipFill>
                      <a:blip r:embed="rId2"/>
                      <a:stretch>
                        <a:fillRect/>
                      </a:stretch>
                    </p:blipFill>
                    <p:spPr>
                      <a:xfrm>
                        <a:off x="9524365" y="1916430"/>
                        <a:ext cx="875030" cy="358140"/>
                      </a:xfrm>
                      <a:prstGeom prst="rect">
                        <a:avLst/>
                      </a:prstGeom>
                    </p:spPr>
                  </p:pic>
                </p:oleObj>
              </mc:Fallback>
            </mc:AlternateContent>
          </a:graphicData>
        </a:graphic>
      </p:graphicFrame>
      <p:pic>
        <p:nvPicPr>
          <p:cNvPr id="3" name="图片 2"/>
          <p:cNvPicPr>
            <a:picLocks noChangeAspect="1"/>
          </p:cNvPicPr>
          <p:nvPr/>
        </p:nvPicPr>
        <p:blipFill>
          <a:blip r:embed="rId3"/>
          <a:stretch>
            <a:fillRect/>
          </a:stretch>
        </p:blipFill>
        <p:spPr>
          <a:xfrm>
            <a:off x="1216660" y="2820670"/>
            <a:ext cx="4248785" cy="3484880"/>
          </a:xfrm>
          <a:prstGeom prst="rect">
            <a:avLst/>
          </a:prstGeom>
        </p:spPr>
      </p:pic>
      <p:pic>
        <p:nvPicPr>
          <p:cNvPr id="5" name="图片 4"/>
          <p:cNvPicPr>
            <a:picLocks noChangeAspect="1"/>
          </p:cNvPicPr>
          <p:nvPr/>
        </p:nvPicPr>
        <p:blipFill>
          <a:blip r:embed="rId4"/>
          <a:stretch>
            <a:fillRect/>
          </a:stretch>
        </p:blipFill>
        <p:spPr>
          <a:xfrm>
            <a:off x="6586855" y="2821940"/>
            <a:ext cx="4357370" cy="35134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175" y="328772"/>
            <a:ext cx="3425190" cy="460375"/>
          </a:xfrm>
          <a:prstGeom prst="rect">
            <a:avLst/>
          </a:prstGeom>
          <a:noFill/>
        </p:spPr>
        <p:txBody>
          <a:bodyPr wrap="none" rtlCol="0">
            <a:spAutoFit/>
          </a:bodyPr>
          <a:lstStyle/>
          <a:p>
            <a:pPr algn="l"/>
            <a:r>
              <a:rPr lang="en-US" sz="2400" b="1" dirty="0">
                <a:latin typeface="微软雅黑" panose="020B0503020204020204" pitchFamily="34" charset="-122"/>
                <a:ea typeface="微软雅黑" panose="020B0503020204020204" pitchFamily="34" charset="-122"/>
              </a:rPr>
              <a:t>Dataset Construction</a:t>
            </a:r>
            <a:endParaRPr lang="en-US" sz="2400" b="1" dirty="0">
              <a:latin typeface="微软雅黑" panose="020B0503020204020204" pitchFamily="34" charset="-122"/>
              <a:ea typeface="微软雅黑" panose="020B0503020204020204" pitchFamily="34" charset="-122"/>
            </a:endParaRPr>
          </a:p>
        </p:txBody>
      </p:sp>
      <p:sp>
        <p:nvSpPr>
          <p:cNvPr id="9" name="TextBox 8"/>
          <p:cNvSpPr txBox="1"/>
          <p:nvPr/>
        </p:nvSpPr>
        <p:spPr>
          <a:xfrm>
            <a:off x="606173" y="790437"/>
            <a:ext cx="10911155" cy="1753235"/>
          </a:xfrm>
          <a:prstGeom prst="rect">
            <a:avLst/>
          </a:prstGeom>
          <a:noFill/>
        </p:spPr>
        <p:txBody>
          <a:bodyPr wrap="square">
            <a:spAutoFit/>
          </a:bodyPr>
          <a:lstStyle/>
          <a:p>
            <a:pPr marL="285750" indent="-285750">
              <a:buFont typeface="Wingdings" panose="05000000000000000000" pitchFamily="2" charset="2"/>
              <a:buChar char="q"/>
            </a:pPr>
            <a:r>
              <a:rPr lang="zh-CN" dirty="0">
                <a:latin typeface="微软雅黑" panose="020B0503020204020204" pitchFamily="34" charset="-122"/>
                <a:ea typeface="微软雅黑" panose="020B0503020204020204" pitchFamily="34" charset="-122"/>
              </a:rPr>
              <a:t>送给</a:t>
            </a:r>
            <a:r>
              <a:rPr lang="en-US" altLang="zh-CN"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的</a:t>
            </a:r>
            <a:r>
              <a:rPr lang="zh-CN" dirty="0">
                <a:latin typeface="微软雅黑" panose="020B0503020204020204" pitchFamily="34" charset="-122"/>
                <a:ea typeface="微软雅黑" panose="020B0503020204020204" pitchFamily="34" charset="-122"/>
              </a:rPr>
              <a:t>长文本指令通常由两部分构成：</a:t>
            </a:r>
            <a:endParaRPr lang="zh-CN" dirty="0">
              <a:latin typeface="微软雅黑" panose="020B0503020204020204" pitchFamily="34" charset="-122"/>
              <a:ea typeface="微软雅黑" panose="020B0503020204020204" pitchFamily="34" charset="-122"/>
            </a:endParaRPr>
          </a:p>
          <a:p>
            <a:pPr indent="0" algn="ctr">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长文本上下文材料</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基于此材料的任务指令（如</a:t>
            </a:r>
            <a:r>
              <a:rPr lang="en-US" altLang="zh-CN" dirty="0">
                <a:latin typeface="微软雅黑" panose="020B0503020204020204" pitchFamily="34" charset="-122"/>
                <a:ea typeface="微软雅黑" panose="020B0503020204020204" pitchFamily="34" charset="-122"/>
              </a:rPr>
              <a:t>summarize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reason</a:t>
            </a:r>
            <a:r>
              <a:rPr lang="zh-CN" altLang="en-US" dirty="0">
                <a:latin typeface="微软雅黑" panose="020B0503020204020204" pitchFamily="34" charset="-122"/>
                <a:ea typeface="微软雅黑" panose="020B0503020204020204" pitchFamily="34" charset="-122"/>
              </a:rPr>
              <a:t>等）</a:t>
            </a: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构建过程：从多个来源获取长文本，之后送给Claude 2.1模型，让其生成基于这些长文本的任务描述以及回答。最终构建的数据集包括</a:t>
            </a:r>
            <a:r>
              <a:rPr lang="en-US" altLang="zh-CN" dirty="0">
                <a:latin typeface="微软雅黑" panose="020B0503020204020204" pitchFamily="34" charset="-122"/>
                <a:ea typeface="微软雅黑" panose="020B0503020204020204" pitchFamily="34" charset="-122"/>
              </a:rPr>
              <a:t>10k</a:t>
            </a:r>
            <a:r>
              <a:rPr lang="zh-CN" altLang="en-US" dirty="0">
                <a:latin typeface="微软雅黑" panose="020B0503020204020204" pitchFamily="34" charset="-122"/>
                <a:ea typeface="微软雅黑" panose="020B0503020204020204" pitchFamily="34" charset="-122"/>
              </a:rPr>
              <a:t>个问答对，其中</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为中文，每个问答对中的长文本长度在</a:t>
            </a:r>
            <a:r>
              <a:rPr lang="en-US" altLang="zh-CN" dirty="0">
                <a:latin typeface="微软雅黑" panose="020B0503020204020204" pitchFamily="34" charset="-122"/>
                <a:ea typeface="微软雅黑" panose="020B0503020204020204" pitchFamily="34" charset="-122"/>
              </a:rPr>
              <a:t>8k-64k</a:t>
            </a:r>
            <a:r>
              <a:rPr lang="zh-CN" altLang="en-US" dirty="0">
                <a:latin typeface="微软雅黑" panose="020B0503020204020204" pitchFamily="34" charset="-122"/>
                <a:ea typeface="微软雅黑" panose="020B0503020204020204" pitchFamily="34" charset="-122"/>
              </a:rPr>
              <a:t>不等。</a:t>
            </a:r>
            <a:endParaRPr lang="zh-CN"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976245" y="2543810"/>
            <a:ext cx="6238875" cy="3724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175" y="328772"/>
            <a:ext cx="4037965" cy="460375"/>
          </a:xfrm>
          <a:prstGeom prst="rect">
            <a:avLst/>
          </a:prstGeom>
          <a:noFill/>
        </p:spPr>
        <p:txBody>
          <a:bodyPr wrap="none" rtlCol="0">
            <a:spAutoFit/>
          </a:bodyPr>
          <a:lstStyle/>
          <a:p>
            <a:pPr algn="l"/>
            <a:r>
              <a:rPr lang="en-US" sz="2400" b="1" dirty="0"/>
              <a:t>Efficient Long-Context Training</a:t>
            </a:r>
            <a:endParaRPr lang="en-US" sz="2400" b="1" dirty="0"/>
          </a:p>
        </p:txBody>
      </p:sp>
      <p:sp>
        <p:nvSpPr>
          <p:cNvPr id="7" name="TextBox 6"/>
          <p:cNvSpPr txBox="1"/>
          <p:nvPr/>
        </p:nvSpPr>
        <p:spPr>
          <a:xfrm>
            <a:off x="606175" y="882905"/>
            <a:ext cx="10911155" cy="2584450"/>
          </a:xfrm>
          <a:prstGeom prst="rect">
            <a:avLst/>
          </a:prstGeom>
          <a:noFill/>
        </p:spPr>
        <p:txBody>
          <a:bodyPr wrap="square" rtlCol="0">
            <a:spAutoFit/>
          </a:bodyPr>
          <a:lstStyle/>
          <a:p>
            <a:pPr marL="285750" indent="-285750">
              <a:buFont typeface="Wingdings" panose="05000000000000000000" pitchFamily="2" charset="2"/>
              <a:buChar char="q"/>
            </a:pPr>
            <a:r>
              <a:rPr lang="zh-CN" dirty="0">
                <a:latin typeface="微软雅黑" panose="020B0503020204020204" pitchFamily="34" charset="-122"/>
                <a:ea typeface="微软雅黑" panose="020B0503020204020204" pitchFamily="34" charset="-122"/>
              </a:rPr>
              <a:t>为了保证</a:t>
            </a:r>
            <a:r>
              <a:rPr lang="en-US" altLang="zh-CN"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经过</a:t>
            </a:r>
            <a:r>
              <a:rPr lang="en-US" altLang="zh-CN" dirty="0">
                <a:latin typeface="微软雅黑" panose="020B0503020204020204" pitchFamily="34" charset="-122"/>
                <a:ea typeface="微软雅黑" panose="020B0503020204020204" pitchFamily="34" charset="-122"/>
              </a:rPr>
              <a:t>sft</a:t>
            </a:r>
            <a:r>
              <a:rPr lang="zh-CN" altLang="en-US" dirty="0">
                <a:latin typeface="微软雅黑" panose="020B0503020204020204" pitchFamily="34" charset="-122"/>
                <a:ea typeface="微软雅黑" panose="020B0503020204020204" pitchFamily="34" charset="-122"/>
              </a:rPr>
              <a:t>后既能处理长文本，同时也不失去对短文本的理解能力，真正用来训练的数据集是前文描述的长文本指令数据和一般的更多的短文本数据混合而成的，这样就导致数据集的数据长度不一致。</a:t>
            </a: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由此会导致一个新问题，在训练过程中，若采用传统的</a:t>
            </a:r>
            <a:r>
              <a:rPr lang="en-US" altLang="zh-CN" dirty="0">
                <a:latin typeface="微软雅黑" panose="020B0503020204020204" pitchFamily="34" charset="-122"/>
                <a:ea typeface="微软雅黑" panose="020B0503020204020204" pitchFamily="34" charset="-122"/>
              </a:rPr>
              <a:t>batch</a:t>
            </a:r>
            <a:r>
              <a:rPr lang="zh-CN" altLang="en-US" dirty="0">
                <a:latin typeface="微软雅黑" panose="020B0503020204020204" pitchFamily="34" charset="-122"/>
                <a:ea typeface="微软雅黑" panose="020B0503020204020204" pitchFamily="34" charset="-122"/>
              </a:rPr>
              <a:t>方法，由于长数据计算更为耗时，那么那些只含有短数据的设备就会迅速计算完并等待着含有长数据的设备</a:t>
            </a:r>
            <a:r>
              <a:rPr lang="zh-CN" altLang="en-US" dirty="0">
                <a:latin typeface="微软雅黑" panose="020B0503020204020204" pitchFamily="34" charset="-122"/>
                <a:ea typeface="微软雅黑" panose="020B0503020204020204" pitchFamily="34" charset="-122"/>
              </a:rPr>
              <a:t>计算完毕，进而导致设备出现较长的</a:t>
            </a:r>
            <a:r>
              <a:rPr lang="en-US" altLang="zh-CN" dirty="0">
                <a:latin typeface="微软雅黑" panose="020B0503020204020204" pitchFamily="34" charset="-122"/>
                <a:ea typeface="微软雅黑" panose="020B0503020204020204" pitchFamily="34" charset="-122"/>
              </a:rPr>
              <a:t>idle</a:t>
            </a:r>
            <a:r>
              <a:rPr lang="zh-CN" altLang="en-US" dirty="0">
                <a:latin typeface="微软雅黑" panose="020B0503020204020204" pitchFamily="34" charset="-122"/>
                <a:ea typeface="微软雅黑" panose="020B0503020204020204" pitchFamily="34" charset="-122"/>
              </a:rPr>
              <a:t>空窗期。</a:t>
            </a: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为此，本文提出两种解决方案：</a:t>
            </a:r>
            <a:r>
              <a:rPr lang="en-US" altLang="zh-CN" b="1" dirty="0">
                <a:latin typeface="微软雅黑" panose="020B0503020204020204" pitchFamily="34" charset="-122"/>
                <a:ea typeface="微软雅黑" panose="020B0503020204020204" pitchFamily="34" charset="-122"/>
                <a:sym typeface="+mn-ea"/>
              </a:rPr>
              <a:t>packing strategy</a:t>
            </a:r>
            <a:r>
              <a:rPr lang="zh-CN" altLang="en-US" dirty="0">
                <a:latin typeface="微软雅黑" panose="020B0503020204020204" pitchFamily="34" charset="-122"/>
                <a:ea typeface="微软雅黑" panose="020B0503020204020204" pitchFamily="34" charset="-122"/>
                <a:sym typeface="+mn-ea"/>
              </a:rPr>
              <a:t>以及</a:t>
            </a:r>
            <a:r>
              <a:rPr lang="zh-CN" altLang="en-US" b="1" dirty="0">
                <a:latin typeface="微软雅黑" panose="020B0503020204020204" pitchFamily="34" charset="-122"/>
                <a:ea typeface="微软雅黑" panose="020B0503020204020204" pitchFamily="34" charset="-122"/>
                <a:sym typeface="+mn-ea"/>
              </a:rPr>
              <a:t>sorted batching method。</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776855" y="3721735"/>
            <a:ext cx="6638925" cy="2819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175" y="328772"/>
            <a:ext cx="6354445" cy="460375"/>
          </a:xfrm>
          <a:prstGeom prst="rect">
            <a:avLst/>
          </a:prstGeom>
          <a:noFill/>
        </p:spPr>
        <p:txBody>
          <a:bodyPr wrap="none" rtlCol="0">
            <a:spAutoFit/>
          </a:bodyPr>
          <a:lstStyle/>
          <a:p>
            <a:pPr algn="l"/>
            <a:r>
              <a:rPr lang="en-US" sz="2400" b="1" dirty="0"/>
              <a:t>Efficient Long-Context Training (packing strategy)</a:t>
            </a:r>
            <a:endParaRPr lang="en-US" sz="2400" b="1" dirty="0"/>
          </a:p>
        </p:txBody>
      </p:sp>
      <p:sp>
        <p:nvSpPr>
          <p:cNvPr id="7" name="TextBox 6"/>
          <p:cNvSpPr txBox="1"/>
          <p:nvPr/>
        </p:nvSpPr>
        <p:spPr>
          <a:xfrm>
            <a:off x="606175" y="882905"/>
            <a:ext cx="10911155" cy="4799965"/>
          </a:xfrm>
          <a:prstGeom prst="rect">
            <a:avLst/>
          </a:prstGeom>
          <a:noFill/>
        </p:spPr>
        <p:txBody>
          <a:bodyPr wrap="square" rtlCol="0">
            <a:spAutoFit/>
          </a:bodyPr>
          <a:lstStyle/>
          <a:p>
            <a:pPr marL="285750"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基本思路很简单，将长度不同的数据拼起来放在同一个</a:t>
            </a:r>
            <a:r>
              <a:rPr lang="en-US" altLang="zh-CN" dirty="0">
                <a:latin typeface="微软雅黑" panose="020B0503020204020204" pitchFamily="34" charset="-122"/>
                <a:ea typeface="微软雅黑" panose="020B0503020204020204" pitchFamily="34" charset="-122"/>
              </a:rPr>
              <a:t>pack</a:t>
            </a:r>
            <a:r>
              <a:rPr lang="zh-CN" altLang="en-US" dirty="0">
                <a:latin typeface="微软雅黑" panose="020B0503020204020204" pitchFamily="34" charset="-122"/>
                <a:ea typeface="微软雅黑" panose="020B0503020204020204" pitchFamily="34" charset="-122"/>
              </a:rPr>
              <a:t>当中，直至达到接近</a:t>
            </a:r>
            <a:r>
              <a:rPr lang="en-US" altLang="zh-CN" dirty="0">
                <a:latin typeface="微软雅黑" panose="020B0503020204020204" pitchFamily="34" charset="-122"/>
                <a:ea typeface="微软雅黑" panose="020B0503020204020204" pitchFamily="34" charset="-122"/>
              </a:rPr>
              <a:t>maximum length</a:t>
            </a:r>
            <a:r>
              <a:rPr lang="zh-CN" altLang="en-US" dirty="0">
                <a:latin typeface="微软雅黑" panose="020B0503020204020204" pitchFamily="34" charset="-122"/>
                <a:ea typeface="微软雅黑" panose="020B0503020204020204" pitchFamily="34" charset="-122"/>
              </a:rPr>
              <a:t>，这样每个</a:t>
            </a:r>
            <a:r>
              <a:rPr lang="en-US" altLang="zh-CN" dirty="0">
                <a:latin typeface="微软雅黑" panose="020B0503020204020204" pitchFamily="34" charset="-122"/>
                <a:ea typeface="微软雅黑" panose="020B0503020204020204" pitchFamily="34" charset="-122"/>
              </a:rPr>
              <a:t>batch</a:t>
            </a:r>
            <a:r>
              <a:rPr lang="zh-CN" altLang="en-US" dirty="0">
                <a:latin typeface="微软雅黑" panose="020B0503020204020204" pitchFamily="34" charset="-122"/>
                <a:ea typeface="微软雅黑" panose="020B0503020204020204" pitchFamily="34" charset="-122"/>
              </a:rPr>
              <a:t>的训练时间基本能够保持一致。</a:t>
            </a: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但这种策略会导致一个新问题，即不同的序列对最终的</a:t>
            </a:r>
            <a:r>
              <a:rPr lang="en-US" altLang="zh-CN" dirty="0">
                <a:latin typeface="微软雅黑" panose="020B0503020204020204" pitchFamily="34" charset="-122"/>
                <a:ea typeface="微软雅黑" panose="020B0503020204020204" pitchFamily="34" charset="-122"/>
              </a:rPr>
              <a:t>Loss</a:t>
            </a:r>
            <a:r>
              <a:rPr lang="zh-CN" altLang="en-US" dirty="0">
                <a:latin typeface="微软雅黑" panose="020B0503020204020204" pitchFamily="34" charset="-122"/>
                <a:ea typeface="微软雅黑" panose="020B0503020204020204" pitchFamily="34" charset="-122"/>
              </a:rPr>
              <a:t>贡献会出现不一致的问题。结论：在一个</a:t>
            </a:r>
            <a:r>
              <a:rPr lang="en-US" altLang="zh-CN" dirty="0">
                <a:latin typeface="微软雅黑" panose="020B0503020204020204" pitchFamily="34" charset="-122"/>
                <a:ea typeface="微软雅黑" panose="020B0503020204020204" pitchFamily="34" charset="-122"/>
              </a:rPr>
              <a:t>pack</a:t>
            </a:r>
            <a:r>
              <a:rPr lang="zh-CN" altLang="en-US" dirty="0">
                <a:latin typeface="微软雅黑" panose="020B0503020204020204" pitchFamily="34" charset="-122"/>
                <a:ea typeface="微软雅黑" panose="020B0503020204020204" pitchFamily="34" charset="-122"/>
              </a:rPr>
              <a:t>中，更长的序列以及含有更多目标</a:t>
            </a:r>
            <a:r>
              <a:rPr lang="en-US" altLang="zh-CN" dirty="0">
                <a:latin typeface="微软雅黑" panose="020B0503020204020204" pitchFamily="34" charset="-122"/>
                <a:ea typeface="微软雅黑" panose="020B0503020204020204" pitchFamily="34" charset="-122"/>
              </a:rPr>
              <a:t>token</a:t>
            </a:r>
            <a:r>
              <a:rPr lang="zh-CN" altLang="en-US" dirty="0">
                <a:latin typeface="微软雅黑" panose="020B0503020204020204" pitchFamily="34" charset="-122"/>
                <a:ea typeface="微软雅黑" panose="020B0503020204020204" pitchFamily="34" charset="-122"/>
              </a:rPr>
              <a:t>的序列对最终</a:t>
            </a:r>
            <a:r>
              <a:rPr lang="en-US" altLang="zh-CN" dirty="0">
                <a:latin typeface="微软雅黑" panose="020B0503020204020204" pitchFamily="34" charset="-122"/>
                <a:ea typeface="微软雅黑" panose="020B0503020204020204" pitchFamily="34" charset="-122"/>
              </a:rPr>
              <a:t>loss</a:t>
            </a:r>
            <a:r>
              <a:rPr lang="zh-CN" altLang="en-US" dirty="0">
                <a:latin typeface="微软雅黑" panose="020B0503020204020204" pitchFamily="34" charset="-122"/>
                <a:ea typeface="微软雅黑" panose="020B0503020204020204" pitchFamily="34" charset="-122"/>
              </a:rPr>
              <a:t>的影响更大。解释如下：</a:t>
            </a: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假设有</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个序列被打包为</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pack</a:t>
            </a:r>
            <a:r>
              <a:rPr lang="zh-CN" altLang="en-US" dirty="0">
                <a:latin typeface="微软雅黑" panose="020B0503020204020204" pitchFamily="34" charset="-122"/>
                <a:ea typeface="微软雅黑" panose="020B0503020204020204" pitchFamily="34" charset="-122"/>
              </a:rPr>
              <a:t>，放在</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batch</a:t>
            </a:r>
            <a:r>
              <a:rPr lang="zh-CN" altLang="en-US" dirty="0">
                <a:latin typeface="微软雅黑" panose="020B0503020204020204" pitchFamily="34" charset="-122"/>
                <a:ea typeface="微软雅黑" panose="020B0503020204020204" pitchFamily="34" charset="-122"/>
              </a:rPr>
              <a:t>当中进行训练。</a:t>
            </a:r>
            <a:r>
              <a:rPr lang="en-US" altLang="zh-CN" dirty="0">
                <a:latin typeface="微软雅黑" panose="020B0503020204020204" pitchFamily="34" charset="-122"/>
                <a:ea typeface="微软雅黑" panose="020B0503020204020204" pitchFamily="34" charset="-122"/>
              </a:rPr>
              <a:t>L_i</a:t>
            </a:r>
            <a:r>
              <a:rPr lang="zh-CN" altLang="en-US" dirty="0">
                <a:latin typeface="微软雅黑" panose="020B0503020204020204" pitchFamily="34" charset="-122"/>
                <a:ea typeface="微软雅黑" panose="020B0503020204020204" pitchFamily="34" charset="-122"/>
              </a:rPr>
              <a:t>表示第</a:t>
            </a:r>
            <a:r>
              <a:rPr lang="en-US" altLang="zh-CN"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个序列中针对</a:t>
            </a:r>
            <a:r>
              <a:rPr lang="en-US" altLang="zh-CN" dirty="0">
                <a:latin typeface="微软雅黑" panose="020B0503020204020204" pitchFamily="34" charset="-122"/>
                <a:ea typeface="微软雅黑" panose="020B0503020204020204" pitchFamily="34" charset="-122"/>
              </a:rPr>
              <a:t>N_i</a:t>
            </a:r>
            <a:r>
              <a:rPr lang="zh-CN" altLang="en-US" dirty="0">
                <a:latin typeface="微软雅黑" panose="020B0503020204020204" pitchFamily="34" charset="-122"/>
                <a:ea typeface="微软雅黑" panose="020B0503020204020204" pitchFamily="34" charset="-122"/>
              </a:rPr>
              <a:t>个目标</a:t>
            </a: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token</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loss</a:t>
            </a:r>
            <a:r>
              <a:rPr lang="zh-CN" altLang="en-US" dirty="0">
                <a:latin typeface="微软雅黑" panose="020B0503020204020204" pitchFamily="34" charset="-122"/>
                <a:ea typeface="微软雅黑" panose="020B0503020204020204" pitchFamily="34" charset="-122"/>
              </a:rPr>
              <a:t>值总和。在平等对待每一个序列的情况下，</a:t>
            </a:r>
            <a:r>
              <a:rPr lang="en-US" altLang="zh-CN" dirty="0">
                <a:latin typeface="微软雅黑" panose="020B0503020204020204" pitchFamily="34" charset="-122"/>
                <a:ea typeface="微软雅黑" panose="020B0503020204020204" pitchFamily="34" charset="-122"/>
              </a:rPr>
              <a:t>loss</a:t>
            </a:r>
            <a:r>
              <a:rPr lang="zh-CN" altLang="en-US" dirty="0">
                <a:latin typeface="微软雅黑" panose="020B0503020204020204" pitchFamily="34" charset="-122"/>
                <a:ea typeface="微软雅黑" panose="020B0503020204020204" pitchFamily="34" charset="-122"/>
              </a:rPr>
              <a:t>应为：</a:t>
            </a: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但采用</a:t>
            </a:r>
            <a:r>
              <a:rPr lang="en-US" altLang="zh-CN" dirty="0">
                <a:latin typeface="微软雅黑" panose="020B0503020204020204" pitchFamily="34" charset="-122"/>
                <a:ea typeface="微软雅黑" panose="020B0503020204020204" pitchFamily="34" charset="-122"/>
              </a:rPr>
              <a:t>packing</a:t>
            </a:r>
            <a:r>
              <a:rPr lang="zh-CN" altLang="en-US" dirty="0">
                <a:latin typeface="微软雅黑" panose="020B0503020204020204" pitchFamily="34" charset="-122"/>
                <a:ea typeface="微软雅黑" panose="020B0503020204020204" pitchFamily="34" charset="-122"/>
              </a:rPr>
              <a:t>方法后，实际计算的</a:t>
            </a:r>
            <a:r>
              <a:rPr lang="en-US" altLang="zh-CN" dirty="0">
                <a:latin typeface="微软雅黑" panose="020B0503020204020204" pitchFamily="34" charset="-122"/>
                <a:ea typeface="微软雅黑" panose="020B0503020204020204" pitchFamily="34" charset="-122"/>
              </a:rPr>
              <a:t>loss</a:t>
            </a:r>
            <a:r>
              <a:rPr lang="zh-CN" altLang="en-US" dirty="0">
                <a:latin typeface="微软雅黑" panose="020B0503020204020204" pitchFamily="34" charset="-122"/>
                <a:ea typeface="微软雅黑" panose="020B0503020204020204" pitchFamily="34" charset="-122"/>
              </a:rPr>
              <a:t>为：</a:t>
            </a:r>
            <a:endParaRPr lang="zh-CN" altLang="en-US"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）式相比，其实（</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）式就是在每一个序列的</a:t>
            </a:r>
            <a:r>
              <a:rPr lang="en-US" altLang="zh-CN" dirty="0">
                <a:latin typeface="微软雅黑" panose="020B0503020204020204" pitchFamily="34" charset="-122"/>
                <a:ea typeface="微软雅黑" panose="020B0503020204020204" pitchFamily="34" charset="-122"/>
              </a:rPr>
              <a:t>L/N</a:t>
            </a:r>
            <a:r>
              <a:rPr lang="zh-CN" altLang="en-US" dirty="0">
                <a:latin typeface="微软雅黑" panose="020B0503020204020204" pitchFamily="34" charset="-122"/>
                <a:ea typeface="微软雅黑" panose="020B0503020204020204" pitchFamily="34" charset="-122"/>
              </a:rPr>
              <a:t>的基础上乘了一个因子，</a:t>
            </a:r>
            <a:endParaRPr lang="zh-CN" altLang="en-US" dirty="0">
              <a:latin typeface="微软雅黑" panose="020B0503020204020204" pitchFamily="34" charset="-122"/>
              <a:ea typeface="微软雅黑" panose="020B0503020204020204" pitchFamily="34" charset="-122"/>
            </a:endParaRPr>
          </a:p>
          <a:p>
            <a:pPr marL="285750" indent="-285750" algn="ctr">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a:p>
            <a:pPr marL="285750" indent="-285750" algn="ctr">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509510" y="2912110"/>
            <a:ext cx="4008120" cy="822325"/>
          </a:xfrm>
          <a:prstGeom prst="rect">
            <a:avLst/>
          </a:prstGeom>
        </p:spPr>
      </p:pic>
      <p:pic>
        <p:nvPicPr>
          <p:cNvPr id="5" name="图片 4"/>
          <p:cNvPicPr>
            <a:picLocks noChangeAspect="1"/>
          </p:cNvPicPr>
          <p:nvPr/>
        </p:nvPicPr>
        <p:blipFill>
          <a:blip r:embed="rId2"/>
          <a:stretch>
            <a:fillRect/>
          </a:stretch>
        </p:blipFill>
        <p:spPr>
          <a:xfrm>
            <a:off x="5522595" y="3734435"/>
            <a:ext cx="4464685" cy="888365"/>
          </a:xfrm>
          <a:prstGeom prst="rect">
            <a:avLst/>
          </a:prstGeom>
        </p:spPr>
      </p:pic>
      <p:pic>
        <p:nvPicPr>
          <p:cNvPr id="6" name="图片 5" descr="微信图片_20240903170656"/>
          <p:cNvPicPr>
            <a:picLocks noChangeAspect="1"/>
          </p:cNvPicPr>
          <p:nvPr/>
        </p:nvPicPr>
        <p:blipFill>
          <a:blip r:embed="rId3"/>
          <a:stretch>
            <a:fillRect/>
          </a:stretch>
        </p:blipFill>
        <p:spPr>
          <a:xfrm>
            <a:off x="6359525" y="5240020"/>
            <a:ext cx="5832475" cy="1556385"/>
          </a:xfrm>
          <a:prstGeom prst="rect">
            <a:avLst/>
          </a:prstGeom>
        </p:spPr>
      </p:pic>
      <p:pic>
        <p:nvPicPr>
          <p:cNvPr id="8" name="图片 7"/>
          <p:cNvPicPr>
            <a:picLocks noChangeAspect="1"/>
          </p:cNvPicPr>
          <p:nvPr/>
        </p:nvPicPr>
        <p:blipFill>
          <a:blip r:embed="rId4"/>
          <a:stretch>
            <a:fillRect/>
          </a:stretch>
        </p:blipFill>
        <p:spPr>
          <a:xfrm>
            <a:off x="0" y="5438775"/>
            <a:ext cx="5114925" cy="14192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175" y="328772"/>
            <a:ext cx="6354445" cy="460375"/>
          </a:xfrm>
          <a:prstGeom prst="rect">
            <a:avLst/>
          </a:prstGeom>
          <a:noFill/>
        </p:spPr>
        <p:txBody>
          <a:bodyPr wrap="none" rtlCol="0">
            <a:spAutoFit/>
          </a:bodyPr>
          <a:lstStyle/>
          <a:p>
            <a:pPr algn="l"/>
            <a:r>
              <a:rPr lang="en-US" sz="2400" b="1" dirty="0"/>
              <a:t>Efficient Long-Context Training (packing strategy)</a:t>
            </a:r>
            <a:endParaRPr lang="en-US" sz="2400" b="1" dirty="0"/>
          </a:p>
        </p:txBody>
      </p:sp>
      <p:sp>
        <p:nvSpPr>
          <p:cNvPr id="7" name="TextBox 6"/>
          <p:cNvSpPr txBox="1"/>
          <p:nvPr/>
        </p:nvSpPr>
        <p:spPr>
          <a:xfrm>
            <a:off x="606425" y="882650"/>
            <a:ext cx="10911205" cy="5191125"/>
          </a:xfrm>
          <a:prstGeom prst="rect">
            <a:avLst/>
          </a:prstGeom>
          <a:noFill/>
        </p:spPr>
        <p:txBody>
          <a:bodyPr wrap="square" rtlCol="0">
            <a:noAutofit/>
          </a:bodyPr>
          <a:lstStyle/>
          <a:p>
            <a:pPr marL="285750"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基本思路很简单，将长度不同的数据拼起来放在同一个</a:t>
            </a:r>
            <a:r>
              <a:rPr lang="en-US" altLang="zh-CN" dirty="0">
                <a:latin typeface="微软雅黑" panose="020B0503020204020204" pitchFamily="34" charset="-122"/>
                <a:ea typeface="微软雅黑" panose="020B0503020204020204" pitchFamily="34" charset="-122"/>
              </a:rPr>
              <a:t>pack</a:t>
            </a:r>
            <a:r>
              <a:rPr lang="zh-CN" altLang="en-US" dirty="0">
                <a:latin typeface="微软雅黑" panose="020B0503020204020204" pitchFamily="34" charset="-122"/>
                <a:ea typeface="微软雅黑" panose="020B0503020204020204" pitchFamily="34" charset="-122"/>
              </a:rPr>
              <a:t>当中，直至达到接近</a:t>
            </a:r>
            <a:r>
              <a:rPr lang="en-US" altLang="zh-CN" dirty="0">
                <a:latin typeface="微软雅黑" panose="020B0503020204020204" pitchFamily="34" charset="-122"/>
                <a:ea typeface="微软雅黑" panose="020B0503020204020204" pitchFamily="34" charset="-122"/>
              </a:rPr>
              <a:t>maximum length</a:t>
            </a:r>
            <a:r>
              <a:rPr lang="zh-CN" altLang="en-US" dirty="0">
                <a:latin typeface="微软雅黑" panose="020B0503020204020204" pitchFamily="34" charset="-122"/>
                <a:ea typeface="微软雅黑" panose="020B0503020204020204" pitchFamily="34" charset="-122"/>
              </a:rPr>
              <a:t>，这样每个</a:t>
            </a:r>
            <a:r>
              <a:rPr lang="en-US" altLang="zh-CN" dirty="0">
                <a:latin typeface="微软雅黑" panose="020B0503020204020204" pitchFamily="34" charset="-122"/>
                <a:ea typeface="微软雅黑" panose="020B0503020204020204" pitchFamily="34" charset="-122"/>
              </a:rPr>
              <a:t>batch</a:t>
            </a:r>
            <a:r>
              <a:rPr lang="zh-CN" altLang="en-US" dirty="0">
                <a:latin typeface="微软雅黑" panose="020B0503020204020204" pitchFamily="34" charset="-122"/>
                <a:ea typeface="微软雅黑" panose="020B0503020204020204" pitchFamily="34" charset="-122"/>
              </a:rPr>
              <a:t>的训练时间基本能够保持一致。</a:t>
            </a: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但这种策略会导致一个新问题，即不同的序列对最终的</a:t>
            </a:r>
            <a:r>
              <a:rPr lang="en-US" altLang="zh-CN" dirty="0">
                <a:latin typeface="微软雅黑" panose="020B0503020204020204" pitchFamily="34" charset="-122"/>
                <a:ea typeface="微软雅黑" panose="020B0503020204020204" pitchFamily="34" charset="-122"/>
              </a:rPr>
              <a:t>Loss</a:t>
            </a:r>
            <a:r>
              <a:rPr lang="zh-CN" altLang="en-US" dirty="0">
                <a:latin typeface="微软雅黑" panose="020B0503020204020204" pitchFamily="34" charset="-122"/>
                <a:ea typeface="微软雅黑" panose="020B0503020204020204" pitchFamily="34" charset="-122"/>
              </a:rPr>
              <a:t>贡献会出现不一致的问题。结论：在一个</a:t>
            </a:r>
            <a:r>
              <a:rPr lang="en-US" altLang="zh-CN" dirty="0">
                <a:latin typeface="微软雅黑" panose="020B0503020204020204" pitchFamily="34" charset="-122"/>
                <a:ea typeface="微软雅黑" panose="020B0503020204020204" pitchFamily="34" charset="-122"/>
              </a:rPr>
              <a:t>pack</a:t>
            </a:r>
            <a:r>
              <a:rPr lang="zh-CN" altLang="en-US" dirty="0">
                <a:latin typeface="微软雅黑" panose="020B0503020204020204" pitchFamily="34" charset="-122"/>
                <a:ea typeface="微软雅黑" panose="020B0503020204020204" pitchFamily="34" charset="-122"/>
              </a:rPr>
              <a:t>中，更长的序列以及含有更多目标</a:t>
            </a:r>
            <a:r>
              <a:rPr lang="en-US" altLang="zh-CN" dirty="0">
                <a:latin typeface="微软雅黑" panose="020B0503020204020204" pitchFamily="34" charset="-122"/>
                <a:ea typeface="微软雅黑" panose="020B0503020204020204" pitchFamily="34" charset="-122"/>
              </a:rPr>
              <a:t>token</a:t>
            </a:r>
            <a:r>
              <a:rPr lang="zh-CN" altLang="en-US" dirty="0">
                <a:latin typeface="微软雅黑" panose="020B0503020204020204" pitchFamily="34" charset="-122"/>
                <a:ea typeface="微软雅黑" panose="020B0503020204020204" pitchFamily="34" charset="-122"/>
              </a:rPr>
              <a:t>的序列对最终</a:t>
            </a:r>
            <a:r>
              <a:rPr lang="en-US" altLang="zh-CN" dirty="0">
                <a:latin typeface="微软雅黑" panose="020B0503020204020204" pitchFamily="34" charset="-122"/>
                <a:ea typeface="微软雅黑" panose="020B0503020204020204" pitchFamily="34" charset="-122"/>
              </a:rPr>
              <a:t>loss</a:t>
            </a:r>
            <a:r>
              <a:rPr lang="zh-CN" altLang="en-US" dirty="0">
                <a:latin typeface="微软雅黑" panose="020B0503020204020204" pitchFamily="34" charset="-122"/>
                <a:ea typeface="微软雅黑" panose="020B0503020204020204" pitchFamily="34" charset="-122"/>
              </a:rPr>
              <a:t>的影响更大。解释如下：</a:t>
            </a: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假设有</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个序列被打包为</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pack</a:t>
            </a:r>
            <a:r>
              <a:rPr lang="zh-CN" altLang="en-US" dirty="0">
                <a:latin typeface="微软雅黑" panose="020B0503020204020204" pitchFamily="34" charset="-122"/>
                <a:ea typeface="微软雅黑" panose="020B0503020204020204" pitchFamily="34" charset="-122"/>
              </a:rPr>
              <a:t>，放在</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batch</a:t>
            </a:r>
            <a:r>
              <a:rPr lang="zh-CN" altLang="en-US" dirty="0">
                <a:latin typeface="微软雅黑" panose="020B0503020204020204" pitchFamily="34" charset="-122"/>
                <a:ea typeface="微软雅黑" panose="020B0503020204020204" pitchFamily="34" charset="-122"/>
              </a:rPr>
              <a:t>当中进行训练。</a:t>
            </a:r>
            <a:r>
              <a:rPr lang="en-US" altLang="zh-CN" dirty="0">
                <a:latin typeface="微软雅黑" panose="020B0503020204020204" pitchFamily="34" charset="-122"/>
                <a:ea typeface="微软雅黑" panose="020B0503020204020204" pitchFamily="34" charset="-122"/>
              </a:rPr>
              <a:t>L_i</a:t>
            </a:r>
            <a:r>
              <a:rPr lang="zh-CN" altLang="en-US" dirty="0">
                <a:latin typeface="微软雅黑" panose="020B0503020204020204" pitchFamily="34" charset="-122"/>
                <a:ea typeface="微软雅黑" panose="020B0503020204020204" pitchFamily="34" charset="-122"/>
              </a:rPr>
              <a:t>表示第</a:t>
            </a:r>
            <a:r>
              <a:rPr lang="en-US" altLang="zh-CN"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个序列中针对</a:t>
            </a:r>
            <a:r>
              <a:rPr lang="en-US" altLang="zh-CN" dirty="0">
                <a:latin typeface="微软雅黑" panose="020B0503020204020204" pitchFamily="34" charset="-122"/>
                <a:ea typeface="微软雅黑" panose="020B0503020204020204" pitchFamily="34" charset="-122"/>
              </a:rPr>
              <a:t>N_i</a:t>
            </a:r>
            <a:r>
              <a:rPr lang="zh-CN" altLang="en-US" dirty="0">
                <a:latin typeface="微软雅黑" panose="020B0503020204020204" pitchFamily="34" charset="-122"/>
                <a:ea typeface="微软雅黑" panose="020B0503020204020204" pitchFamily="34" charset="-122"/>
              </a:rPr>
              <a:t>个目标</a:t>
            </a: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token</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loss</a:t>
            </a:r>
            <a:r>
              <a:rPr lang="zh-CN" altLang="en-US" dirty="0">
                <a:latin typeface="微软雅黑" panose="020B0503020204020204" pitchFamily="34" charset="-122"/>
                <a:ea typeface="微软雅黑" panose="020B0503020204020204" pitchFamily="34" charset="-122"/>
              </a:rPr>
              <a:t>值总和。在平等对待每一个序列的情况下，</a:t>
            </a:r>
            <a:r>
              <a:rPr lang="en-US" altLang="zh-CN" dirty="0">
                <a:latin typeface="微软雅黑" panose="020B0503020204020204" pitchFamily="34" charset="-122"/>
                <a:ea typeface="微软雅黑" panose="020B0503020204020204" pitchFamily="34" charset="-122"/>
              </a:rPr>
              <a:t>loss</a:t>
            </a:r>
            <a:r>
              <a:rPr lang="zh-CN" altLang="en-US" dirty="0">
                <a:latin typeface="微软雅黑" panose="020B0503020204020204" pitchFamily="34" charset="-122"/>
                <a:ea typeface="微软雅黑" panose="020B0503020204020204" pitchFamily="34" charset="-122"/>
              </a:rPr>
              <a:t>应为：</a:t>
            </a: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但采用</a:t>
            </a:r>
            <a:r>
              <a:rPr lang="en-US" altLang="zh-CN" dirty="0">
                <a:latin typeface="微软雅黑" panose="020B0503020204020204" pitchFamily="34" charset="-122"/>
                <a:ea typeface="微软雅黑" panose="020B0503020204020204" pitchFamily="34" charset="-122"/>
              </a:rPr>
              <a:t>packing</a:t>
            </a:r>
            <a:r>
              <a:rPr lang="zh-CN" altLang="en-US" dirty="0">
                <a:latin typeface="微软雅黑" panose="020B0503020204020204" pitchFamily="34" charset="-122"/>
                <a:ea typeface="微软雅黑" panose="020B0503020204020204" pitchFamily="34" charset="-122"/>
              </a:rPr>
              <a:t>方法后，实际计算的</a:t>
            </a:r>
            <a:r>
              <a:rPr lang="en-US" altLang="zh-CN" dirty="0">
                <a:latin typeface="微软雅黑" panose="020B0503020204020204" pitchFamily="34" charset="-122"/>
                <a:ea typeface="微软雅黑" panose="020B0503020204020204" pitchFamily="34" charset="-122"/>
              </a:rPr>
              <a:t>loss</a:t>
            </a:r>
            <a:r>
              <a:rPr lang="zh-CN" altLang="en-US" dirty="0">
                <a:latin typeface="微软雅黑" panose="020B0503020204020204" pitchFamily="34" charset="-122"/>
                <a:ea typeface="微软雅黑" panose="020B0503020204020204" pitchFamily="34" charset="-122"/>
              </a:rPr>
              <a:t>为：</a:t>
            </a:r>
            <a:endParaRPr lang="zh-CN" altLang="en-US"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于是本文对这个损失函数进行了修正：</a:t>
            </a:r>
            <a:endParaRPr lang="zh-CN" altLang="en-US"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endParaRPr lang="zh-CN" altLang="en-US" dirty="0">
              <a:latin typeface="微软雅黑" panose="020B0503020204020204" pitchFamily="34" charset="-122"/>
              <a:ea typeface="微软雅黑" panose="020B0503020204020204" pitchFamily="34" charset="-122"/>
            </a:endParaRPr>
          </a:p>
          <a:p>
            <a:pPr indent="0">
              <a:buFont typeface="Wingdings" panose="05000000000000000000" pitchFamily="2" charset="2"/>
              <a:buNone/>
            </a:pPr>
            <a:r>
              <a:rPr lang="zh-CN" altLang="en-US" sz="1600" b="1" dirty="0">
                <a:latin typeface="微软雅黑" panose="020B0503020204020204" pitchFamily="34" charset="-122"/>
                <a:ea typeface="微软雅黑" panose="020B0503020204020204" pitchFamily="34" charset="-122"/>
              </a:rPr>
              <a:t>最终发现，采取这种修正后的损失函数进行训练，在下游任务上实现了</a:t>
            </a:r>
            <a:r>
              <a:rPr lang="en-US" altLang="zh-CN" sz="1600" b="1" dirty="0">
                <a:latin typeface="微软雅黑" panose="020B0503020204020204" pitchFamily="34" charset="-122"/>
                <a:ea typeface="微软雅黑" panose="020B0503020204020204" pitchFamily="34" charset="-122"/>
              </a:rPr>
              <a:t>10%</a:t>
            </a:r>
            <a:r>
              <a:rPr lang="zh-CN" altLang="en-US" sz="1600" b="1" dirty="0">
                <a:latin typeface="微软雅黑" panose="020B0503020204020204" pitchFamily="34" charset="-122"/>
                <a:ea typeface="微软雅黑" panose="020B0503020204020204" pitchFamily="34" charset="-122"/>
              </a:rPr>
              <a:t>的性能提升。</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509510" y="2912110"/>
            <a:ext cx="4008120" cy="822325"/>
          </a:xfrm>
          <a:prstGeom prst="rect">
            <a:avLst/>
          </a:prstGeom>
        </p:spPr>
      </p:pic>
      <p:pic>
        <p:nvPicPr>
          <p:cNvPr id="5" name="图片 4"/>
          <p:cNvPicPr>
            <a:picLocks noChangeAspect="1"/>
          </p:cNvPicPr>
          <p:nvPr/>
        </p:nvPicPr>
        <p:blipFill>
          <a:blip r:embed="rId2"/>
          <a:stretch>
            <a:fillRect/>
          </a:stretch>
        </p:blipFill>
        <p:spPr>
          <a:xfrm>
            <a:off x="5522595" y="3734435"/>
            <a:ext cx="4464685" cy="888365"/>
          </a:xfrm>
          <a:prstGeom prst="rect">
            <a:avLst/>
          </a:prstGeom>
        </p:spPr>
      </p:pic>
      <p:pic>
        <p:nvPicPr>
          <p:cNvPr id="2" name="图片 1"/>
          <p:cNvPicPr>
            <a:picLocks noChangeAspect="1"/>
          </p:cNvPicPr>
          <p:nvPr/>
        </p:nvPicPr>
        <p:blipFill>
          <a:blip r:embed="rId3"/>
          <a:stretch>
            <a:fillRect/>
          </a:stretch>
        </p:blipFill>
        <p:spPr>
          <a:xfrm>
            <a:off x="4644390" y="5090795"/>
            <a:ext cx="5505450" cy="13049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175" y="328772"/>
            <a:ext cx="6289675" cy="460375"/>
          </a:xfrm>
          <a:prstGeom prst="rect">
            <a:avLst/>
          </a:prstGeom>
          <a:noFill/>
        </p:spPr>
        <p:txBody>
          <a:bodyPr wrap="none" rtlCol="0">
            <a:spAutoFit/>
          </a:bodyPr>
          <a:lstStyle/>
          <a:p>
            <a:pPr algn="l"/>
            <a:r>
              <a:rPr lang="en-US" sz="2400" b="1" dirty="0"/>
              <a:t>Efficient Long-Context Training (Sorted batching)</a:t>
            </a:r>
            <a:endParaRPr lang="en-US" sz="2400" b="1" dirty="0"/>
          </a:p>
        </p:txBody>
      </p:sp>
      <p:sp>
        <p:nvSpPr>
          <p:cNvPr id="7" name="TextBox 6"/>
          <p:cNvSpPr txBox="1"/>
          <p:nvPr/>
        </p:nvSpPr>
        <p:spPr>
          <a:xfrm>
            <a:off x="606175" y="882905"/>
            <a:ext cx="10911155" cy="2861310"/>
          </a:xfrm>
          <a:prstGeom prst="rect">
            <a:avLst/>
          </a:prstGeom>
          <a:noFill/>
        </p:spPr>
        <p:txBody>
          <a:bodyPr wrap="square" rtlCol="0">
            <a:spAutoFit/>
          </a:bodyPr>
          <a:lstStyle/>
          <a:p>
            <a:pPr marL="285750" indent="-285750">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a:p>
            <a:pPr marL="285750" indent="-285750" fontAlgn="auto">
              <a:lnSpc>
                <a:spcPct val="200000"/>
              </a:lnSpc>
              <a:buFont typeface="Wingdings" panose="05000000000000000000" pitchFamily="2" charset="2"/>
              <a:buChar char="q"/>
            </a:pPr>
            <a:r>
              <a:rPr lang="zh-CN" altLang="en-US" dirty="0">
                <a:latin typeface="微软雅黑" panose="020B0503020204020204" pitchFamily="34" charset="-122"/>
                <a:ea typeface="微软雅黑" panose="020B0503020204020204" pitchFamily="34" charset="-122"/>
              </a:rPr>
              <a:t>基本思路同样很简单，将长度不同的数据</a:t>
            </a:r>
            <a:r>
              <a:rPr lang="zh-CN" dirty="0">
                <a:latin typeface="微软雅黑" panose="020B0503020204020204" pitchFamily="34" charset="-122"/>
                <a:ea typeface="微软雅黑" panose="020B0503020204020204" pitchFamily="34" charset="-122"/>
              </a:rPr>
              <a:t>进行排序，每次把长度相近的数据放在同一个</a:t>
            </a:r>
            <a:r>
              <a:rPr lang="en-US" altLang="zh-CN" dirty="0">
                <a:latin typeface="微软雅黑" panose="020B0503020204020204" pitchFamily="34" charset="-122"/>
                <a:ea typeface="微软雅黑" panose="020B0503020204020204" pitchFamily="34" charset="-122"/>
              </a:rPr>
              <a:t>batch</a:t>
            </a:r>
            <a:r>
              <a:rPr lang="zh-CN" altLang="en-US" dirty="0">
                <a:latin typeface="微软雅黑" panose="020B0503020204020204" pitchFamily="34" charset="-122"/>
                <a:ea typeface="微软雅黑" panose="020B0503020204020204" pitchFamily="34" charset="-122"/>
              </a:rPr>
              <a:t>当中。这样就能使不同设备处理长度接近的数据，进而使整体训练效率达到最高。</a:t>
            </a:r>
            <a:endParaRPr lang="zh-CN" altLang="en-US"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a:p>
            <a:pPr marL="285750" indent="-285750" algn="ctr">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a:p>
            <a:pPr marL="285750" indent="-285750" algn="ctr">
              <a:buFont typeface="Wingdings" panose="05000000000000000000" pitchFamily="2" charset="2"/>
              <a:buChar char="q"/>
            </a:pP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590925" y="4128770"/>
            <a:ext cx="5010150" cy="1485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175" y="328772"/>
            <a:ext cx="2724785" cy="460375"/>
          </a:xfrm>
          <a:prstGeom prst="rect">
            <a:avLst/>
          </a:prstGeom>
          <a:noFill/>
        </p:spPr>
        <p:txBody>
          <a:bodyPr wrap="none" rtlCol="0">
            <a:spAutoFit/>
          </a:bodyPr>
          <a:lstStyle/>
          <a:p>
            <a:pPr algn="l"/>
            <a:r>
              <a:rPr lang="en-US" sz="2400" b="1" dirty="0">
                <a:latin typeface="微软雅黑" panose="020B0503020204020204" pitchFamily="34" charset="-122"/>
                <a:ea typeface="微软雅黑" panose="020B0503020204020204" pitchFamily="34" charset="-122"/>
              </a:rPr>
              <a:t>LongBench-Chat</a:t>
            </a:r>
            <a:endParaRPr lang="en-US" sz="2400" b="1" dirty="0">
              <a:latin typeface="微软雅黑" panose="020B0503020204020204" pitchFamily="34" charset="-122"/>
              <a:ea typeface="微软雅黑" panose="020B0503020204020204" pitchFamily="34" charset="-122"/>
            </a:endParaRPr>
          </a:p>
        </p:txBody>
      </p:sp>
      <p:sp>
        <p:nvSpPr>
          <p:cNvPr id="9" name="TextBox 8"/>
          <p:cNvSpPr txBox="1"/>
          <p:nvPr/>
        </p:nvSpPr>
        <p:spPr>
          <a:xfrm>
            <a:off x="606173" y="790437"/>
            <a:ext cx="10911155" cy="1476375"/>
          </a:xfrm>
          <a:prstGeom prst="rect">
            <a:avLst/>
          </a:prstGeom>
          <a:noFill/>
        </p:spPr>
        <p:txBody>
          <a:bodyPr wrap="square">
            <a:spAutoFit/>
          </a:bodyPr>
          <a:lstStyle/>
          <a:p>
            <a:pPr marL="285750" indent="-285750">
              <a:buFont typeface="Wingdings" panose="05000000000000000000" pitchFamily="2" charset="2"/>
              <a:buChar char="q"/>
            </a:pPr>
            <a:r>
              <a:rPr lang="zh-CN" dirty="0">
                <a:latin typeface="微软雅黑" panose="020B0503020204020204" pitchFamily="34" charset="-122"/>
                <a:ea typeface="微软雅黑" panose="020B0503020204020204" pitchFamily="34" charset="-122"/>
              </a:rPr>
              <a:t>本文构建的</a:t>
            </a:r>
            <a:r>
              <a:rPr lang="en-US" altLang="zh-CN" dirty="0">
                <a:latin typeface="微软雅黑" panose="020B0503020204020204" pitchFamily="34" charset="-122"/>
                <a:ea typeface="微软雅黑" panose="020B0503020204020204" pitchFamily="34" charset="-122"/>
              </a:rPr>
              <a:t>benchmark</a:t>
            </a:r>
            <a:r>
              <a:rPr lang="zh-CN" altLang="en-US" dirty="0">
                <a:latin typeface="微软雅黑" panose="020B0503020204020204" pitchFamily="34" charset="-122"/>
                <a:ea typeface="微软雅黑" panose="020B0503020204020204" pitchFamily="34" charset="-122"/>
              </a:rPr>
              <a:t>包括</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个真实世界中的长文本询问，并且涵盖了多种任务，包括</a:t>
            </a:r>
            <a:r>
              <a:rPr lang="en-US" altLang="zh-CN" dirty="0">
                <a:latin typeface="微软雅黑" panose="020B0503020204020204" pitchFamily="34" charset="-122"/>
                <a:ea typeface="微软雅黑" panose="020B0503020204020204" pitchFamily="34" charset="-122"/>
              </a:rPr>
              <a:t>summarize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QA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coding</a:t>
            </a:r>
            <a:r>
              <a:rPr lang="zh-CN" altLang="en-US" dirty="0">
                <a:latin typeface="微软雅黑" panose="020B0503020204020204" pitchFamily="34" charset="-122"/>
                <a:ea typeface="微软雅黑" panose="020B0503020204020204" pitchFamily="34" charset="-122"/>
              </a:rPr>
              <a:t>等等。</a:t>
            </a:r>
            <a:endParaRPr 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q"/>
            </a:pPr>
            <a:r>
              <a:rPr lang="zh-CN" dirty="0">
                <a:latin typeface="微软雅黑" panose="020B0503020204020204" pitchFamily="34" charset="-122"/>
                <a:ea typeface="微软雅黑" panose="020B0503020204020204" pitchFamily="34" charset="-122"/>
              </a:rPr>
              <a:t>在此</a:t>
            </a:r>
            <a:r>
              <a:rPr lang="en-US" altLang="zh-CN" dirty="0">
                <a:latin typeface="微软雅黑" panose="020B0503020204020204" pitchFamily="34" charset="-122"/>
                <a:ea typeface="微软雅黑" panose="020B0503020204020204" pitchFamily="34" charset="-122"/>
              </a:rPr>
              <a:t>benchmark</a:t>
            </a:r>
            <a:r>
              <a:rPr lang="zh-CN" altLang="en-US" dirty="0">
                <a:latin typeface="微软雅黑" panose="020B0503020204020204" pitchFamily="34" charset="-122"/>
                <a:ea typeface="微软雅黑" panose="020B0503020204020204" pitchFamily="34" charset="-122"/>
              </a:rPr>
              <a:t>上进行评估时，基于每个问题会有一个人工标注的参考答案，本文采用</a:t>
            </a:r>
            <a:r>
              <a:rPr lang="en-US" altLang="zh-CN" dirty="0">
                <a:latin typeface="微软雅黑" panose="020B0503020204020204" pitchFamily="34" charset="-122"/>
                <a:ea typeface="微软雅黑" panose="020B0503020204020204" pitchFamily="34" charset="-122"/>
              </a:rPr>
              <a:t>GPT4</a:t>
            </a:r>
            <a:r>
              <a:rPr lang="zh-CN" altLang="en-US" dirty="0">
                <a:latin typeface="微软雅黑" panose="020B0503020204020204" pitchFamily="34" charset="-122"/>
                <a:ea typeface="微软雅黑" panose="020B0503020204020204" pitchFamily="34" charset="-122"/>
              </a:rPr>
              <a:t>作为评估者，将模型生成的答案与参考答案进行比较，并给出评分（</a:t>
            </a:r>
            <a:r>
              <a:rPr lang="en-US" altLang="zh-CN" dirty="0">
                <a:latin typeface="微软雅黑" panose="020B0503020204020204" pitchFamily="34" charset="-122"/>
                <a:ea typeface="微软雅黑" panose="020B0503020204020204" pitchFamily="34" charset="-122"/>
              </a:rPr>
              <a:t>1-10</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551305" y="2641600"/>
            <a:ext cx="4544695" cy="3755390"/>
          </a:xfrm>
          <a:prstGeom prst="rect">
            <a:avLst/>
          </a:prstGeom>
        </p:spPr>
      </p:pic>
      <p:pic>
        <p:nvPicPr>
          <p:cNvPr id="3" name="图片 2"/>
          <p:cNvPicPr>
            <a:picLocks noChangeAspect="1"/>
          </p:cNvPicPr>
          <p:nvPr/>
        </p:nvPicPr>
        <p:blipFill>
          <a:blip r:embed="rId2"/>
          <a:stretch>
            <a:fillRect/>
          </a:stretch>
        </p:blipFill>
        <p:spPr>
          <a:xfrm>
            <a:off x="6526530" y="5549265"/>
            <a:ext cx="4619625" cy="847725"/>
          </a:xfrm>
          <a:prstGeom prst="rect">
            <a:avLst/>
          </a:prstGeom>
        </p:spPr>
      </p:pic>
    </p:spTree>
  </p:cSld>
  <p:clrMapOvr>
    <a:masterClrMapping/>
  </p:clrMapOvr>
</p:sld>
</file>

<file path=ppt/tags/tag1.xml><?xml version="1.0" encoding="utf-8"?>
<p:tagLst xmlns:p="http://schemas.openxmlformats.org/presentationml/2006/main">
  <p:tag name="commondata" val="eyJoZGlkIjoiMWI4YTNjZDVkMGU5NmZiNzllM2NlMzJjYzcxZjQzMDA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3119</Words>
  <Application>WPS 演示</Application>
  <PresentationFormat>Widescreen</PresentationFormat>
  <Paragraphs>133</Paragraphs>
  <Slides>12</Slides>
  <Notes>1</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12</vt:i4>
      </vt:variant>
    </vt:vector>
  </HeadingPairs>
  <TitlesOfParts>
    <vt:vector size="24" baseType="lpstr">
      <vt:lpstr>Arial</vt:lpstr>
      <vt:lpstr>宋体</vt:lpstr>
      <vt:lpstr>Wingdings</vt:lpstr>
      <vt:lpstr>微软雅黑</vt:lpstr>
      <vt:lpstr>Wingdings</vt:lpstr>
      <vt:lpstr>Arial Unicode MS</vt:lpstr>
      <vt:lpstr>Calibri Light</vt:lpstr>
      <vt:lpstr>Calibri</vt:lpstr>
      <vt:lpstr>等线</vt:lpstr>
      <vt:lpstr>Office Theme</vt:lpstr>
      <vt:lpstr>1_Office Theme</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镇远 郭</dc:creator>
  <cp:lastModifiedBy>shiyi</cp:lastModifiedBy>
  <cp:revision>59</cp:revision>
  <dcterms:created xsi:type="dcterms:W3CDTF">2024-08-29T11:34:00Z</dcterms:created>
  <dcterms:modified xsi:type="dcterms:W3CDTF">2024-09-03T13:05:46Z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974629508F224EE985CAFDE2D6AB960D_12</vt:lpwstr>
  </property>
  <property fmtid="{D5CDD505-2E9C-101B-9397-08002B2CF9AE}" pid="3" name="KSOProductBuildVer">
    <vt:lpwstr>2052-12.1.0.17827</vt:lpwstr>
  </property>
</Properties>
</file>