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9" r:id="rId13"/>
    <p:sldId id="272" r:id="rId14"/>
    <p:sldId id="270" r:id="rId15"/>
    <p:sldId id="271" r:id="rId16"/>
    <p:sldId id="273" r:id="rId17"/>
    <p:sldId id="274" r:id="rId18"/>
    <p:sldId id="265" r:id="rId19"/>
    <p:sldId id="266" r:id="rId20"/>
    <p:sldId id="267" r:id="rId21"/>
    <p:sldId id="268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665" b="1" dirty="0">
                <a:effectLst/>
              </a:rPr>
              <a:t>TensorTEE: Unifying Heterogeneous TEE Granularity  for Efficient Secure Collaborative Tensor Computing</a:t>
            </a:r>
            <a:endParaRPr lang="zh-CN" altLang="en-US" sz="2665" b="1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84587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Husheng Han, Xinyao Zheng, Yuanbo Wen, Yifan Hao, Erhu Feng, Ling Liang, Jianan Mu, Xiaqing Li, Tianyun Ma, Pengwei Jin, Xinkai Song, Zidong Du, Qi Guo, Xing Hu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Tensor-wise memory protection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942840"/>
          </a:xfrm>
        </p:spPr>
        <p:txBody>
          <a:bodyPr>
            <a:normAutofit/>
          </a:bodyPr>
          <a:p>
            <a:pPr lvl="0"/>
            <a:r>
              <a:rPr lang="en-US">
                <a:sym typeface="+mn-ea"/>
              </a:rPr>
              <a:t>Tensor Management structure Location:</a:t>
            </a:r>
            <a:endParaRPr lang="en-US">
              <a:sym typeface="+mn-ea"/>
            </a:endParaRPr>
          </a:p>
          <a:p>
            <a:pPr marL="2286000" lvl="5" indent="457200">
              <a:buNone/>
            </a:pPr>
            <a:r>
              <a:rPr lang="en-US" sz="2400">
                <a:sym typeface="+mn-ea"/>
              </a:rPr>
              <a:t> CPU core or Memory Controller</a:t>
            </a:r>
            <a:endParaRPr lang="en-US" sz="3265"/>
          </a:p>
          <a:p>
            <a:pPr lvl="1"/>
            <a:endParaRPr lang="en-US" sz="2500">
              <a:sym typeface="+mn-ea"/>
            </a:endParaRPr>
          </a:p>
          <a:p>
            <a:pPr lvl="1"/>
            <a:r>
              <a:rPr lang="en-US" sz="2500">
                <a:sym typeface="+mn-ea"/>
              </a:rPr>
              <a:t>CPU core (SoftVN):</a:t>
            </a:r>
            <a:endParaRPr lang="en-US" sz="2500"/>
          </a:p>
          <a:p>
            <a:pPr lvl="2"/>
            <a:r>
              <a:rPr lang="en-US" sz="2200">
                <a:sym typeface="+mn-ea"/>
              </a:rPr>
              <a:t>acquisition of VNs occurs on critical paths (cache access) </a:t>
            </a:r>
            <a:endParaRPr lang="en-US" sz="2200">
              <a:sym typeface="+mn-ea"/>
            </a:endParaRPr>
          </a:p>
          <a:p>
            <a:pPr marL="1371600" lvl="3" indent="0">
              <a:buNone/>
            </a:pPr>
            <a:r>
              <a:rPr lang="en-US" sz="2200">
                <a:sym typeface="+mn-ea"/>
              </a:rPr>
              <a:t>-&gt; performance down</a:t>
            </a:r>
            <a:endParaRPr lang="en-US" sz="2200"/>
          </a:p>
          <a:p>
            <a:pPr lvl="2"/>
            <a:r>
              <a:rPr lang="en-US" sz="2200">
                <a:sym typeface="+mn-ea"/>
              </a:rPr>
              <a:t>waste of entries across multiple cores</a:t>
            </a:r>
            <a:endParaRPr lang="en-US" sz="2200"/>
          </a:p>
          <a:p>
            <a:pPr lvl="1"/>
            <a:r>
              <a:rPr lang="en-US" sz="2500">
                <a:sym typeface="+mn-ea"/>
              </a:rPr>
              <a:t>Memory Controller</a:t>
            </a:r>
            <a:endParaRPr lang="en-US" sz="2500"/>
          </a:p>
          <a:p>
            <a:pPr marL="1371600" lvl="2" indent="-457200">
              <a:buAutoNum type="arabicPeriod"/>
            </a:pPr>
            <a:r>
              <a:rPr lang="en-US" sz="2200">
                <a:sym typeface="+mn-ea"/>
              </a:rPr>
              <a:t>Cache interference</a:t>
            </a:r>
            <a:endParaRPr lang="en-US" sz="2200">
              <a:sym typeface="+mn-ea"/>
            </a:endParaRPr>
          </a:p>
          <a:p>
            <a:pPr marL="1371600" lvl="2" indent="-457200">
              <a:buAutoNum type="arabicPeriod"/>
            </a:pPr>
            <a:r>
              <a:rPr lang="en-US" sz="2200">
                <a:sym typeface="+mn-ea"/>
              </a:rPr>
              <a:t>MC receives physical addresses, and their contiguity is limited by the page size</a:t>
            </a:r>
            <a:endParaRPr lang="en-US" sz="2200"/>
          </a:p>
          <a:p>
            <a:pPr marL="1371600" lvl="2" indent="-457200">
              <a:buAutoNum type="arabicPeriod"/>
            </a:pPr>
            <a:r>
              <a:rPr lang="en-US" sz="2200">
                <a:sym typeface="+mn-ea"/>
              </a:rPr>
              <a:t>Long latency for accessing tensor data structures</a:t>
            </a:r>
            <a:endParaRPr lang="en-US" sz="2200"/>
          </a:p>
          <a:p>
            <a:pPr lvl="0"/>
            <a:endParaRPr lang="en-US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Tensor-wise memory protection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942840"/>
          </a:xfrm>
        </p:spPr>
        <p:txBody>
          <a:bodyPr>
            <a:normAutofit/>
          </a:bodyPr>
          <a:p>
            <a:pPr marL="0" lvl="0" indent="0">
              <a:buNone/>
            </a:pPr>
            <a:r>
              <a:rPr lang="en-US" sz="3200">
                <a:sym typeface="+mn-ea"/>
              </a:rPr>
              <a:t>1</a:t>
            </a:r>
            <a:r>
              <a:rPr lang="en-US" sz="2400">
                <a:sym typeface="+mn-ea"/>
              </a:rPr>
              <a:t>. Cache interference</a:t>
            </a:r>
            <a:endParaRPr lang="en-US" sz="3200">
              <a:sym typeface="+mn-ea"/>
            </a:endParaRPr>
          </a:p>
          <a:p>
            <a:pPr marL="914400" lvl="4"/>
            <a:r>
              <a:rPr lang="en-US" sz="2400">
                <a:sym typeface="+mn-ea"/>
              </a:rPr>
              <a:t>the process switches lead to random cache line evictions, disrupting memory access patterns. Additionally, cache prefetchers like stride prefetchers shuffle the access order when the wrong prefetch request is issued.</a:t>
            </a:r>
            <a:endParaRPr lang="en-US" sz="2400"/>
          </a:p>
          <a:p>
            <a:pPr lvl="0"/>
            <a:endParaRPr lang="en-US" sz="2400"/>
          </a:p>
        </p:txBody>
      </p:sp>
      <p:pic>
        <p:nvPicPr>
          <p:cNvPr id="6" name="Picture 5" descr="Screen Shot 2024-11-08 at 3.23.29 PM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98015" y="3717290"/>
            <a:ext cx="2927350" cy="2809875"/>
          </a:xfrm>
          <a:prstGeom prst="rect">
            <a:avLst/>
          </a:prstGeom>
        </p:spPr>
      </p:pic>
      <p:pic>
        <p:nvPicPr>
          <p:cNvPr id="4" name="Picture 3" descr="Screen Shot 2024-11-08 at 3.25.50 PM"/>
          <p:cNvPicPr>
            <a:picLocks noChangeAspect="1"/>
          </p:cNvPicPr>
          <p:nvPr/>
        </p:nvPicPr>
        <p:blipFill>
          <a:blip r:embed="rId3"/>
          <a:srcRect r="1316"/>
          <a:stretch>
            <a:fillRect/>
          </a:stretch>
        </p:blipFill>
        <p:spPr>
          <a:xfrm>
            <a:off x="6712585" y="3668395"/>
            <a:ext cx="2619375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Tensor-wise memory protection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942840"/>
          </a:xfrm>
        </p:spPr>
        <p:txBody>
          <a:bodyPr/>
          <a:p>
            <a:pPr marL="0" lvl="0" indent="0">
              <a:buNone/>
            </a:pPr>
            <a:r>
              <a:rPr lang="en-US"/>
              <a:t>2. </a:t>
            </a:r>
            <a:r>
              <a:rPr lang="en-US" sz="2400"/>
              <a:t>MC receives physical addresses, contiguity is limited by the page size</a:t>
            </a:r>
            <a:endParaRPr lang="en-US"/>
          </a:p>
          <a:p>
            <a:pPr lvl="1"/>
            <a:r>
              <a:rPr lang="en-US"/>
              <a:t>Leveraging virtual addresses from the cores maximizes the utilization of tensor contiguity</a:t>
            </a:r>
            <a:endParaRPr lang="en-US"/>
          </a:p>
        </p:txBody>
      </p:sp>
      <p:pic>
        <p:nvPicPr>
          <p:cNvPr id="5" name="Picture 4" descr="Screen Shot 2024-11-08 at 3.00.22 PM"/>
          <p:cNvPicPr>
            <a:picLocks noChangeAspect="1"/>
          </p:cNvPicPr>
          <p:nvPr/>
        </p:nvPicPr>
        <p:blipFill>
          <a:blip r:embed="rId1"/>
          <a:srcRect l="50653" r="475" b="34341"/>
          <a:stretch>
            <a:fillRect/>
          </a:stretch>
        </p:blipFill>
        <p:spPr>
          <a:xfrm>
            <a:off x="4220210" y="3210560"/>
            <a:ext cx="3275330" cy="30410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Tensor-wise memory protection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942840"/>
          </a:xfrm>
        </p:spPr>
        <p:txBody>
          <a:bodyPr/>
          <a:p>
            <a:pPr marL="0" lvl="1" indent="0">
              <a:buNone/>
            </a:pPr>
            <a:r>
              <a:rPr lang="en-US">
                <a:sym typeface="+mn-ea"/>
              </a:rPr>
              <a:t>3. Long latency for accessing tensor data structures</a:t>
            </a:r>
            <a:endParaRPr lang="en-US">
              <a:sym typeface="+mn-ea"/>
            </a:endParaRPr>
          </a:p>
          <a:p>
            <a:pPr marL="800100" lvl="2" indent="-342900"/>
            <a:r>
              <a:rPr lang="en-US" sz="2000">
                <a:sym typeface="+mn-ea"/>
              </a:rPr>
              <a:t>parallel the data and metadata access </a:t>
            </a:r>
            <a:endParaRPr lang="en-US">
              <a:sym typeface="+mn-ea"/>
            </a:endParaRPr>
          </a:p>
          <a:p>
            <a:pPr marL="685800" lvl="3" indent="0">
              <a:buNone/>
            </a:pPr>
            <a:endParaRPr lang="en-US"/>
          </a:p>
        </p:txBody>
      </p:sp>
      <p:pic>
        <p:nvPicPr>
          <p:cNvPr id="4" name="Picture 3" descr="Screen Shot 2024-11-08 at 3.25.50 PM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1316"/>
          <a:stretch>
            <a:fillRect/>
          </a:stretch>
        </p:blipFill>
        <p:spPr>
          <a:xfrm>
            <a:off x="3783965" y="2564130"/>
            <a:ext cx="3287395" cy="36817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Tensor-wise memory protection</a:t>
            </a:r>
            <a:endParaRPr lang="en-US"/>
          </a:p>
        </p:txBody>
      </p:sp>
      <p:pic>
        <p:nvPicPr>
          <p:cNvPr id="5" name="Picture 4" descr="Screen Shot 2024-11-08 at 3.30.36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2154555"/>
            <a:ext cx="5842000" cy="3213100"/>
          </a:xfrm>
          <a:prstGeom prst="rect">
            <a:avLst/>
          </a:prstGeom>
        </p:spPr>
      </p:pic>
      <p:pic>
        <p:nvPicPr>
          <p:cNvPr id="7" name="Picture 6" descr="Screen Shot 2024-11-08 at 3.32.03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0" y="1832610"/>
            <a:ext cx="5816600" cy="4191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303895" y="6165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Writing dataflow</a:t>
            </a:r>
            <a:endParaRPr lang="en-US"/>
          </a:p>
        </p:txBody>
      </p:sp>
      <p:sp>
        <p:nvSpPr>
          <p:cNvPr id="11" name="Text Box 10"/>
          <p:cNvSpPr txBox="1"/>
          <p:nvPr>
            <p:custDataLst>
              <p:tags r:id="rId3"/>
            </p:custDataLst>
          </p:nvPr>
        </p:nvSpPr>
        <p:spPr>
          <a:xfrm>
            <a:off x="1784350" y="56553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Reading dataflow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Tensor-wise memory protection</a:t>
            </a:r>
            <a:endParaRPr lang="en-US"/>
          </a:p>
        </p:txBody>
      </p:sp>
      <p:pic>
        <p:nvPicPr>
          <p:cNvPr id="13" name="Picture 12" descr="Screen Shot 2024-11-08 at 3.38.47 PM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4845" y="1866900"/>
            <a:ext cx="8322310" cy="40620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Delayed Verification for Tensor-Wise MAC</a:t>
            </a:r>
            <a:endParaRPr lang="en-US"/>
          </a:p>
        </p:txBody>
      </p:sp>
      <p:pic>
        <p:nvPicPr>
          <p:cNvPr id="5" name="Picture 4" descr="Screen Shot 2024-11-08 at 2.16.34 PM"/>
          <p:cNvPicPr>
            <a:picLocks noChangeAspect="1"/>
          </p:cNvPicPr>
          <p:nvPr/>
        </p:nvPicPr>
        <p:blipFill>
          <a:blip r:embed="rId1"/>
          <a:srcRect l="-302" t="2973"/>
          <a:stretch>
            <a:fillRect/>
          </a:stretch>
        </p:blipFill>
        <p:spPr>
          <a:xfrm>
            <a:off x="3094355" y="2051050"/>
            <a:ext cx="5686425" cy="3108325"/>
          </a:xfrm>
          <a:prstGeom prst="rect">
            <a:avLst/>
          </a:prstGeom>
        </p:spPr>
      </p:pic>
      <p:pic>
        <p:nvPicPr>
          <p:cNvPr id="6" name="Picture 5" descr="Screen Shot 2024-11-08 at 2.16.49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85" y="5496560"/>
            <a:ext cx="6139815" cy="4845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Delayed Verification for Tensor-Wise MAC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935" y="1584325"/>
            <a:ext cx="10515600" cy="4351338"/>
          </a:xfrm>
        </p:spPr>
        <p:txBody>
          <a:bodyPr/>
          <a:p>
            <a:r>
              <a:rPr lang="en-US"/>
              <a:t>Why can we delay it?</a:t>
            </a:r>
            <a:endParaRPr lang="en-US"/>
          </a:p>
          <a:p>
            <a:pPr lvl="1"/>
            <a:r>
              <a:rPr lang="en-US"/>
              <a:t>NPU, being a pure accelerator, lacks the privileged software (like OS) and file I/O abilities.</a:t>
            </a:r>
            <a:endParaRPr lang="en-US"/>
          </a:p>
          <a:p>
            <a:pPr lvl="0"/>
            <a:r>
              <a:rPr lang="en-US"/>
              <a:t>Ensuring the completion of verification before communication</a:t>
            </a:r>
            <a:endParaRPr lang="en-US"/>
          </a:p>
          <a:p>
            <a:pPr lvl="1"/>
            <a:endParaRPr lang="en-US"/>
          </a:p>
          <a:p>
            <a:pPr marL="914400" lvl="1" indent="-457200">
              <a:buAutoNum type="arabicPeriod"/>
            </a:pPr>
            <a:r>
              <a:rPr lang="en-US"/>
              <a:t>tensor poison tracing </a:t>
            </a:r>
            <a:endParaRPr lang="en-US"/>
          </a:p>
          <a:p>
            <a:pPr marL="914400" lvl="2" indent="0">
              <a:buNone/>
            </a:pPr>
            <a:r>
              <a:rPr lang="en-US"/>
              <a:t>-&gt; poison bit</a:t>
            </a:r>
            <a:endParaRPr lang="en-US"/>
          </a:p>
          <a:p>
            <a:pPr marL="914400" lvl="2" indent="0">
              <a:buNone/>
            </a:pPr>
            <a:endParaRPr lang="en-US"/>
          </a:p>
          <a:p>
            <a:pPr marL="914400" lvl="1" indent="-457200">
              <a:buAutoNum type="arabicPeriod"/>
            </a:pPr>
            <a:r>
              <a:rPr lang="en-US"/>
              <a:t>verification barrier</a:t>
            </a:r>
            <a:endParaRPr lang="en-US"/>
          </a:p>
        </p:txBody>
      </p:sp>
      <p:pic>
        <p:nvPicPr>
          <p:cNvPr id="4" name="Picture 3" descr="Screen Shot 2024-11-08 at 2.23.23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50" y="3319145"/>
            <a:ext cx="5654675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Direct Data Transfer Protocol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935" y="1584325"/>
            <a:ext cx="10515600" cy="4351338"/>
          </a:xfrm>
        </p:spPr>
        <p:txBody>
          <a:bodyPr>
            <a:normAutofit/>
          </a:bodyPr>
          <a:p>
            <a:endParaRPr lang="en-US"/>
          </a:p>
          <a:p>
            <a:r>
              <a:rPr lang="en-US"/>
              <a:t>Remote attestation</a:t>
            </a:r>
            <a:endParaRPr lang="en-US"/>
          </a:p>
          <a:p>
            <a:endParaRPr lang="en-US"/>
          </a:p>
          <a:p>
            <a:r>
              <a:rPr lang="en-US"/>
              <a:t>Communication phase:</a:t>
            </a:r>
            <a:endParaRPr lang="en-US"/>
          </a:p>
          <a:p>
            <a:pPr lvl="1"/>
            <a:r>
              <a:rPr lang="en-US"/>
              <a:t>trusted metadata transfer</a:t>
            </a:r>
            <a:endParaRPr lang="en-US" sz="2400"/>
          </a:p>
          <a:p>
            <a:pPr lvl="1"/>
            <a:r>
              <a:rPr lang="en-US" sz="2400"/>
              <a:t>direct tensor transfer</a:t>
            </a:r>
            <a:endParaRPr lang="en-US" sz="2400"/>
          </a:p>
          <a:p>
            <a:pPr lvl="1"/>
            <a:endParaRPr lang="en-US"/>
          </a:p>
        </p:txBody>
      </p:sp>
      <p:pic>
        <p:nvPicPr>
          <p:cNvPr id="5" name="Picture 4" descr="Screen Shot 2024-11-08 at 2.31.44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0005" y="1943735"/>
            <a:ext cx="6261100" cy="3403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935" y="1584325"/>
            <a:ext cx="10515600" cy="4351338"/>
          </a:xfrm>
        </p:spPr>
        <p:txBody>
          <a:bodyPr>
            <a:normAutofit/>
          </a:bodyPr>
          <a:p>
            <a:r>
              <a:rPr lang="en-US"/>
              <a:t>enhanced CPU simulator </a:t>
            </a:r>
            <a:r>
              <a:rPr lang="en-US" b="1"/>
              <a:t>Gem5</a:t>
            </a:r>
            <a:endParaRPr lang="en-US" b="1"/>
          </a:p>
          <a:p>
            <a:r>
              <a:rPr lang="en-US"/>
              <a:t>cycle-accurate NPU simulator integrated with </a:t>
            </a:r>
            <a:r>
              <a:rPr lang="en-US" b="1"/>
              <a:t>Ramulator</a:t>
            </a:r>
            <a:endParaRPr lang="en-US"/>
          </a:p>
          <a:p>
            <a:endParaRPr lang="en-US"/>
          </a:p>
        </p:txBody>
      </p:sp>
      <p:pic>
        <p:nvPicPr>
          <p:cNvPr id="4" name="Picture 3" descr="Screen Shot 2024-11-08 at 2.34.3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5345" y="2799715"/>
            <a:ext cx="7371080" cy="33572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ZeRO-Offload: Offload the gradients and optimizer states to the CPU while keeping forward and backward computation on NPU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 sz="2000" i="1"/>
          </a:p>
          <a:p>
            <a:pPr marL="457200" lvl="1" indent="457200">
              <a:buNone/>
            </a:pPr>
            <a:r>
              <a:rPr lang="en-US" sz="2000" i="1"/>
              <a:t>Zero-offload: Democratizing billion-scale model training (USENIX ATC 21)</a:t>
            </a:r>
            <a:endParaRPr lang="en-US" sz="2000" i="1"/>
          </a:p>
        </p:txBody>
      </p:sp>
      <p:pic>
        <p:nvPicPr>
          <p:cNvPr id="4" name="Picture 3" descr="Screen Shot 2024-11-08 at 1.00.56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7465" y="3251835"/>
            <a:ext cx="6472555" cy="181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Memory encryption</a:t>
            </a:r>
            <a:endParaRPr lang="en-US"/>
          </a:p>
          <a:p>
            <a:pPr lvl="1"/>
            <a:endParaRPr lang="en-US"/>
          </a:p>
        </p:txBody>
      </p:sp>
      <p:pic>
        <p:nvPicPr>
          <p:cNvPr id="5" name="Picture 4" descr="Screen Shot 2024-11-08 at 1.02.0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5815" y="2549525"/>
            <a:ext cx="8049895" cy="4050665"/>
          </a:xfrm>
          <a:prstGeom prst="rect">
            <a:avLst/>
          </a:prstGeom>
        </p:spPr>
      </p:pic>
      <p:pic>
        <p:nvPicPr>
          <p:cNvPr id="6" name="Picture 5" descr="Screen Shot 2024-11-08 at 1.04.0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30" y="1825625"/>
            <a:ext cx="4032885" cy="456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Memory encryption</a:t>
            </a:r>
            <a:endParaRPr lang="en-US"/>
          </a:p>
          <a:p>
            <a:pPr lvl="1"/>
            <a:r>
              <a:rPr lang="en-US"/>
              <a:t>Mismatched granularity for </a:t>
            </a:r>
            <a:r>
              <a:rPr lang="en-US"/>
              <a:t>VN: </a:t>
            </a:r>
            <a:endParaRPr lang="en-US"/>
          </a:p>
          <a:p>
            <a:pPr lvl="2"/>
            <a:r>
              <a:rPr lang="en-US"/>
              <a:t>cacheline:  56bit VN per 64B data block		CPU TEE</a:t>
            </a:r>
            <a:endParaRPr lang="en-US"/>
          </a:p>
          <a:p>
            <a:pPr lvl="2"/>
            <a:r>
              <a:rPr lang="en-US"/>
              <a:t>tensor:       Several MBs				NPU TEE</a:t>
            </a:r>
            <a:endParaRPr lang="en-US"/>
          </a:p>
        </p:txBody>
      </p:sp>
      <p:pic>
        <p:nvPicPr>
          <p:cNvPr id="7" name="Picture 6" descr="Screen Shot 2024-11-08 at 1.09.04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765" y="3429000"/>
            <a:ext cx="715137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Motivation - 1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351338"/>
          </a:xfrm>
        </p:spPr>
        <p:txBody>
          <a:bodyPr/>
          <a:p>
            <a:r>
              <a:rPr lang="en-US"/>
              <a:t>Inefficient CPU TEE Computation with Cacheline-Wise Metadata</a:t>
            </a:r>
            <a:endParaRPr lang="en-US"/>
          </a:p>
          <a:p>
            <a:pPr lvl="1"/>
            <a:r>
              <a:rPr lang="en-US"/>
              <a:t>Adma optimizer, 3.7x slowdown in TEE</a:t>
            </a:r>
            <a:endParaRPr lang="en-US"/>
          </a:p>
          <a:p>
            <a:pPr lvl="1"/>
            <a:r>
              <a:rPr lang="en-US"/>
              <a:t>compute-intensize to memory-intensive</a:t>
            </a:r>
            <a:endParaRPr lang="en-US"/>
          </a:p>
          <a:p>
            <a:pPr lvl="1"/>
            <a:r>
              <a:rPr lang="en-US"/>
              <a:t>increased memory access comes from metadata (VN and MAC).</a:t>
            </a:r>
            <a:endParaRPr lang="en-US"/>
          </a:p>
        </p:txBody>
      </p:sp>
      <p:pic>
        <p:nvPicPr>
          <p:cNvPr id="4" name="Picture 3" descr="Screen Shot 2024-11-08 at 1.14.1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7760" y="3803015"/>
            <a:ext cx="6311265" cy="2694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Motivation - 2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90320"/>
            <a:ext cx="10515600" cy="5876290"/>
          </a:xfrm>
        </p:spPr>
        <p:txBody>
          <a:bodyPr>
            <a:normAutofit lnSpcReduction="10000"/>
          </a:bodyPr>
          <a:p>
            <a:pPr lvl="0"/>
            <a:r>
              <a:rPr lang="en-US"/>
              <a:t>Cacheline-Wise MAC of NPU Leads to Large Storage and Performance Overhead	</a:t>
            </a:r>
            <a:endParaRPr lang="en-US"/>
          </a:p>
          <a:p>
            <a:pPr lvl="1"/>
            <a:r>
              <a:rPr lang="en-US" sz="2400"/>
              <a:t>predictive execution -&gt;  storage overhead remains</a:t>
            </a:r>
            <a:endParaRPr lang="en-US" sz="2400"/>
          </a:p>
          <a:p>
            <a:pPr lvl="1"/>
            <a:r>
              <a:rPr lang="en-US" sz="2400"/>
              <a:t>increased granularity (64B to 512B) -&gt; computation stall</a:t>
            </a:r>
            <a:endParaRPr lang="en-US" sz="2400"/>
          </a:p>
          <a:p>
            <a:pPr lvl="1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tensor-wise MAC with delayed verification</a:t>
            </a:r>
            <a:endParaRPr lang="en-US"/>
          </a:p>
          <a:p>
            <a:pPr lvl="1"/>
            <a:r>
              <a:rPr lang="en-US"/>
              <a:t>Tampering can only occur on data but not code</a:t>
            </a:r>
            <a:endParaRPr lang="en-US"/>
          </a:p>
          <a:p>
            <a:pPr lvl="1"/>
            <a:r>
              <a:rPr lang="en-US"/>
              <a:t>Tampered data on the NPU cannot leave the NPU chip or memory</a:t>
            </a:r>
            <a:endParaRPr lang="en-US"/>
          </a:p>
        </p:txBody>
      </p:sp>
      <p:pic>
        <p:nvPicPr>
          <p:cNvPr id="5" name="Picture 4" descr="Screen Shot 2024-11-08 at 2.13.5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4595" y="3018155"/>
            <a:ext cx="63881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Motivation - 3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351338"/>
          </a:xfrm>
        </p:spPr>
        <p:txBody>
          <a:bodyPr/>
          <a:p>
            <a:pPr lvl="0"/>
            <a:r>
              <a:rPr lang="en-US"/>
              <a:t>Inefficient Data Transfer Protocol	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 descr="Screen Shot 2024-11-08 at 1.00.56 PM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700" y="2157730"/>
            <a:ext cx="5424170" cy="1524000"/>
          </a:xfrm>
          <a:prstGeom prst="rect">
            <a:avLst/>
          </a:prstGeom>
        </p:spPr>
      </p:pic>
      <p:pic>
        <p:nvPicPr>
          <p:cNvPr id="5" name="Picture 4" descr="Screen Shot 2024-11-08 at 1.41.29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969385"/>
            <a:ext cx="5424805" cy="2197100"/>
          </a:xfrm>
          <a:prstGeom prst="rect">
            <a:avLst/>
          </a:prstGeom>
        </p:spPr>
      </p:pic>
      <p:pic>
        <p:nvPicPr>
          <p:cNvPr id="6" name="Picture 5" descr="Screen Shot 2024-11-08 at 1.41.42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535" y="2117725"/>
            <a:ext cx="5240655" cy="4048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TensorTEE</a:t>
            </a:r>
            <a:endParaRPr lang="en-US"/>
          </a:p>
        </p:txBody>
      </p:sp>
      <p:sp>
        <p:nvSpPr>
          <p:cNvPr id="7" name="Content Placeholder 6"/>
          <p:cNvSpPr/>
          <p:nvPr>
            <p:ph idx="1"/>
          </p:nvPr>
        </p:nvSpPr>
        <p:spPr>
          <a:xfrm>
            <a:off x="647700" y="1584325"/>
            <a:ext cx="10515600" cy="4351338"/>
          </a:xfrm>
        </p:spPr>
        <p:txBody>
          <a:bodyPr/>
          <a:p>
            <a:endParaRPr lang="en-US"/>
          </a:p>
          <a:p>
            <a:r>
              <a:rPr lang="en-US"/>
              <a:t>Tensor-wise memory protection on CPU</a:t>
            </a:r>
            <a:endParaRPr lang="en-US"/>
          </a:p>
          <a:p>
            <a:endParaRPr lang="en-US"/>
          </a:p>
          <a:p>
            <a:r>
              <a:rPr lang="en-US"/>
              <a:t>Tensor-wise MAC with delayed verification on NPU </a:t>
            </a:r>
            <a:endParaRPr lang="en-US"/>
          </a:p>
          <a:p>
            <a:endParaRPr lang="en-US"/>
          </a:p>
          <a:p>
            <a:r>
              <a:rPr lang="en-US"/>
              <a:t>Direct data transfer protocol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Tensor-wise memory protection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942840"/>
          </a:xfrm>
        </p:spPr>
        <p:txBody>
          <a:bodyPr/>
          <a:p>
            <a:r>
              <a:rPr lang="en-US"/>
              <a:t>Tensor Management structure</a:t>
            </a:r>
            <a:endParaRPr lang="en-US"/>
          </a:p>
          <a:p>
            <a:pPr lvl="1"/>
            <a:r>
              <a:rPr lang="en-US"/>
              <a:t>Tensor-Analyzer </a:t>
            </a:r>
            <a:r>
              <a:rPr lang="zh-CN" altLang="en-US"/>
              <a:t>接受</a:t>
            </a:r>
            <a:r>
              <a:rPr lang="en-US" altLang="zh-CN"/>
              <a:t>CPU</a:t>
            </a:r>
            <a:r>
              <a:rPr lang="zh-CN" altLang="en-US"/>
              <a:t>核心的内存访问请求</a:t>
            </a:r>
            <a:r>
              <a:rPr lang="en-US" altLang="zh-CN"/>
              <a:t>,</a:t>
            </a:r>
            <a:r>
              <a:rPr lang="zh-CN" altLang="en-US"/>
              <a:t>构建和维护运行时</a:t>
            </a:r>
            <a:r>
              <a:rPr lang="en-US" altLang="zh-CN"/>
              <a:t>meta table</a:t>
            </a:r>
            <a:r>
              <a:rPr lang="zh-CN" altLang="en-US"/>
              <a:t>的数据结构</a:t>
            </a:r>
            <a:r>
              <a:rPr lang="en-US" altLang="zh-CN"/>
              <a:t>. </a:t>
            </a:r>
            <a:r>
              <a:rPr lang="zh-CN" altLang="en-US"/>
              <a:t>每个条目持有</a:t>
            </a:r>
            <a:r>
              <a:rPr lang="en-US" altLang="zh-CN"/>
              <a:t>tensor</a:t>
            </a:r>
            <a:r>
              <a:rPr lang="zh-CN" altLang="en-US"/>
              <a:t>内所有缓存行的共享元数据</a:t>
            </a:r>
            <a:r>
              <a:rPr lang="en-US" altLang="zh-CN"/>
              <a:t>(VN),</a:t>
            </a:r>
            <a:r>
              <a:rPr lang="zh-CN" altLang="en-US"/>
              <a:t>消除后续内存请求中的元数据内存访问开销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 descr="Screen Shot 2024-11-08 at 2.58.32 PM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49270" y="3224530"/>
            <a:ext cx="6413500" cy="3187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3101</Words>
  <Application>WPS Spreadsheets</Application>
  <PresentationFormat>宽屏</PresentationFormat>
  <Paragraphs>136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Background</vt:lpstr>
      <vt:lpstr>Background</vt:lpstr>
      <vt:lpstr>PowerPoint 演示文稿</vt:lpstr>
      <vt:lpstr>Motivation</vt:lpstr>
      <vt:lpstr>Motivation</vt:lpstr>
      <vt:lpstr>Motivation - 3</vt:lpstr>
      <vt:lpstr>PowerPoint 演示文稿</vt:lpstr>
      <vt:lpstr>Tensor-wise memory protection</vt:lpstr>
      <vt:lpstr>Tensor-wise memory protection</vt:lpstr>
      <vt:lpstr>Tensor-wise memory protection</vt:lpstr>
      <vt:lpstr>Tensor-wise memory protection</vt:lpstr>
      <vt:lpstr>Tensor-wise memory protection</vt:lpstr>
      <vt:lpstr>Tensor-wise memory protection</vt:lpstr>
      <vt:lpstr>PowerPoint 演示文稿</vt:lpstr>
      <vt:lpstr>Delayed Verification for Tensor-Wise MAC</vt:lpstr>
      <vt:lpstr>Delayed Verification for Tensor-Wise MAC</vt:lpstr>
      <vt:lpstr>Direct Data Transfer Protocol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徐家真</cp:lastModifiedBy>
  <cp:revision>9</cp:revision>
  <dcterms:created xsi:type="dcterms:W3CDTF">2024-11-08T08:33:00Z</dcterms:created>
  <dcterms:modified xsi:type="dcterms:W3CDTF">2024-11-08T08:33:00Z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1033-6.11.0.8885</vt:lpwstr>
  </property>
  <property fmtid="{D5CDD505-2E9C-101B-9397-08002B2CF9AE}" pid="3" name="ICV">
    <vt:lpwstr>83DAD5F037DD91EFBCCC2D67353FFC47_42</vt:lpwstr>
  </property>
</Properties>
</file>