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 snapToGrid="0">
      <p:cViewPr>
        <p:scale>
          <a:sx n="100" d="100"/>
          <a:sy n="100" d="100"/>
        </p:scale>
        <p:origin x="118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F972A-91C8-45E5-93F7-8060EFE77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277944-9357-49E1-975C-83A6A6251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1B3B8-5507-4A28-B67E-5D54CDBE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A0F8-4B30-4728-9A6B-AAE2776C133F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8AC5A-D6C0-470B-B1FD-CD9EFDF5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7EAB4-214F-4639-962A-C71AED2A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3E41-4DFB-4635-A551-E17B6792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5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C8E67-D0E5-4CB9-9727-409B6A50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F760E6-F4F2-473B-9953-0AF321251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E89FA-4CFE-40D4-BDD8-F98DF39F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A0F8-4B30-4728-9A6B-AAE2776C133F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132E2-1879-4D6E-A11D-B5347A3B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3D167-0368-4758-81E1-89E47405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3E41-4DFB-4635-A551-E17B6792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3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4E238B-FC17-4589-8978-1A3E4586E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C1D52-91A2-497B-BEAA-FF32F16B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5390F-BE61-4A8A-964A-551DA5FB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A0F8-4B30-4728-9A6B-AAE2776C133F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9A2C6-0BB2-4278-9D4D-198FBE4C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5FA44-3E24-4AAB-B6CB-EE82D014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3E41-4DFB-4635-A551-E17B6792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2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A909D-73E3-4983-AB7D-9ADE25E5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4B989-35F0-4786-84F7-69B83BE6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72D5C-4E24-4A6E-B408-1AA3AE37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A0F8-4B30-4728-9A6B-AAE2776C133F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AEDDB-5FCE-412A-AE34-57AA2E24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D0A50-F64F-483D-A532-E085B490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3E41-4DFB-4635-A551-E17B6792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9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06F2B-33A1-4512-ABB0-BF81CE32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AA9B7-E6F5-439F-A9BD-4A7C6F3D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30159-3A3B-4D3D-BBBD-2EF1B7EE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A0F8-4B30-4728-9A6B-AAE2776C133F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32B61-1ECD-44FE-886B-8474B09B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57E42-FBEB-4BA9-99E6-EFA3AC02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3E41-4DFB-4635-A551-E17B6792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3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8AE5-3BCA-45B9-AA6F-C1E95DCF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C3682-AABE-4A36-9874-D0DC2DB3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0FE89-4F1D-4FC9-864C-6590413F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E02CF-A9FD-425C-925D-0131695F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A0F8-4B30-4728-9A6B-AAE2776C133F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1BB44-DCD8-4516-9BA9-3352DF3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BF89D-03CA-4B3F-AA6F-23BAE059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3E41-4DFB-4635-A551-E17B6792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6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FF2DD-35A3-4223-867C-F8FD446B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05B8C-BC29-487C-AB28-F302C0BA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68542-2856-40BF-84F3-1B7B8FD0B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67D760-8621-4FAB-BF11-92539A6AF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3E48BD-9951-4BBE-866E-6F4D634C0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FBA3BD-10D1-4F62-A853-B94C9C5A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A0F8-4B30-4728-9A6B-AAE2776C133F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9ABF9-AE60-4EED-803E-1F438A97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BB7C7-D11C-4217-8D19-214E4C8B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3E41-4DFB-4635-A551-E17B6792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187C9-2762-4AC6-BA4F-BF049C9F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C18989-8B33-4976-800C-7ABFE97A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A0F8-4B30-4728-9A6B-AAE2776C133F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5576DE-362D-4191-9E38-A705BD8D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316CD1-62E9-495B-B938-C62E432A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3E41-4DFB-4635-A551-E17B6792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D2D37-1198-41A7-BCC9-C8C176C9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A0F8-4B30-4728-9A6B-AAE2776C133F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DB5CD-6C8C-4C8F-AE2F-D60D6E1F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3FB5D-DF28-418E-B8CE-B6182134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3E41-4DFB-4635-A551-E17B6792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8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4A6F8-78E5-4E49-862C-ACF041AA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7F601-F3CA-4C7C-A450-4B37FC8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BABB0-1DBC-4D88-B426-EE0B6D866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7620A-59BD-4175-A8A3-CA0677B3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A0F8-4B30-4728-9A6B-AAE2776C133F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340F6-1720-47EC-9695-9E6AF178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41FF3-9960-4850-9779-EC67129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3E41-4DFB-4635-A551-E17B6792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1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10A4A-2FF7-4D30-8DD6-3696223C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63877C-6D5E-459C-A09B-2E9CF91FE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0D5188-C4BD-49D0-A4E5-FE5BD961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4B096-0B69-4365-A0D3-4436C8D3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A0F8-4B30-4728-9A6B-AAE2776C133F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133C1-BC03-40D4-B071-A3A70FE5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E8B59-2799-4D1B-AAE2-0C2D099A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3E41-4DFB-4635-A551-E17B6792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1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F431DD-2231-4BC2-8000-CAA0CC36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AF875-43DE-4259-A672-B6C2ADC2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85971-E81A-4043-AF9D-5193D1D1A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A0F8-4B30-4728-9A6B-AAE2776C133F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2677C-9882-4DC8-95AB-0740442D9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2E43B-0559-4302-8F19-D15B35FA7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3E41-4DFB-4635-A551-E17B6792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E033E-BD14-4B31-9EEC-C7519E03E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716" y="1228437"/>
            <a:ext cx="10334567" cy="3985491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b="1" dirty="0" err="1"/>
              <a:t>DarKnight</a:t>
            </a:r>
            <a:r>
              <a:rPr lang="en-US" altLang="zh-CN" sz="4800" dirty="0"/>
              <a:t>:</a:t>
            </a:r>
            <a:br>
              <a:rPr lang="en-US" altLang="zh-CN" sz="4800" dirty="0"/>
            </a:br>
            <a:r>
              <a:rPr lang="en-US" altLang="zh-CN" sz="4800" dirty="0"/>
              <a:t>An Accelerated Framework </a:t>
            </a:r>
            <a:br>
              <a:rPr lang="en-US" altLang="zh-CN" sz="4800" dirty="0"/>
            </a:br>
            <a:r>
              <a:rPr lang="en-US" altLang="zh-CN" sz="4800" dirty="0"/>
              <a:t>for Privacy and Integrity Preserving Deep Learning</a:t>
            </a:r>
            <a:br>
              <a:rPr lang="en-US" altLang="zh-CN" sz="4800" dirty="0"/>
            </a:br>
            <a:r>
              <a:rPr lang="en-US" altLang="zh-CN" sz="4800" dirty="0"/>
              <a:t>Using Trusted Hardware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8251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2843E-1910-4C5E-9312-75873E83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Decoding Correctness Proof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8E482D-8C08-40BC-A8AF-D8788A147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82"/>
          <a:stretch/>
        </p:blipFill>
        <p:spPr>
          <a:xfrm>
            <a:off x="800836" y="1331394"/>
            <a:ext cx="4733189" cy="3333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5C6D21-0848-4975-8BE9-420AE9E59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86" y="4591321"/>
            <a:ext cx="1933333" cy="21714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DB6957-0E53-4F1E-A5F9-E12022C68A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22"/>
          <a:stretch/>
        </p:blipFill>
        <p:spPr>
          <a:xfrm>
            <a:off x="5819104" y="2959960"/>
            <a:ext cx="5953060" cy="18761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1DB0EB-240F-4BF1-AE22-E5A1EBC59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756" y="5145646"/>
            <a:ext cx="942857" cy="3238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AF265C-0110-4CA4-88EE-7F50A03DE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756" y="5592915"/>
            <a:ext cx="923810" cy="3047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99BB197-1C0E-4FD5-94E7-633079558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756" y="6049711"/>
            <a:ext cx="1047619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3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2A70F-8B9D-4223-8380-DFF41E69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Integrity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1DC58-64BE-49B0-8F75-D86B8AD4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creates one additional linear combination of inputs</a:t>
            </a:r>
          </a:p>
          <a:p>
            <a:r>
              <a:rPr lang="en-US" altLang="zh-CN" dirty="0"/>
              <a:t>Having K+2 linear equations for recoveringK+1 unknowns</a:t>
            </a:r>
          </a:p>
          <a:p>
            <a:r>
              <a:rPr lang="en-US" altLang="zh-CN" dirty="0"/>
              <a:t>this additional equation allows us to verify the accuracy of each result by computing 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en-US" altLang="zh-CN" dirty="0"/>
              <a:t> redundantly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9EFBA7-FBC3-4959-AB44-C7FBA31A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282" y="1728788"/>
            <a:ext cx="1114286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54FA7-96CC-4792-B765-DBAA1496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Colluding GPUs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0530DA-6346-4A07-B28F-A2D33D84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27" y="2100428"/>
            <a:ext cx="3638095" cy="26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3B99DA-6B9A-47CF-BA84-475CD79BB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33" b="9428"/>
          <a:stretch/>
        </p:blipFill>
        <p:spPr>
          <a:xfrm>
            <a:off x="5758234" y="1288388"/>
            <a:ext cx="4866527" cy="9143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7B1F79-DF14-453D-B29B-CBD77DEB2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305" y="2587648"/>
            <a:ext cx="4952381" cy="676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6C3043-F6E4-416E-B0C0-E123F8B6C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687" y="3703764"/>
            <a:ext cx="5247619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1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9A937-964D-44D3-AD73-1EDCABE6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198C70-4259-46E9-B52A-83E43D05A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325505"/>
            <a:ext cx="4019550" cy="42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4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198C70-4259-46E9-B52A-83E43D05A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79359"/>
            <a:ext cx="6400800" cy="669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10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7B814-15BC-45EF-9103-A43510A0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A4FCAD-CDEB-4E69-B34E-A6CAB365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969"/>
            <a:ext cx="12192000" cy="28190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8E54E4-E639-4390-9E7B-C427C0C7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00" y="4171755"/>
            <a:ext cx="7000000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D003F-4184-4BAE-A692-0D149F6F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B351A0-95CA-4F4A-82CE-1B66F465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19" y="948047"/>
            <a:ext cx="6904762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0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D003F-4184-4BAE-A692-0D149F6F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A3EAD2-3C8F-4A97-AA1B-D536961B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95500"/>
            <a:ext cx="7010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976AF-7F25-4987-BE26-45A7B35B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D9467-502F-4CBD-BFD4-D0249040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or infer with private data while exploiting accelerators</a:t>
            </a:r>
          </a:p>
          <a:p>
            <a:r>
              <a:rPr lang="en-US" altLang="zh-CN" dirty="0"/>
              <a:t>cloud systems are vulnerable to attackers</a:t>
            </a:r>
          </a:p>
          <a:p>
            <a:r>
              <a:rPr lang="en-US" altLang="zh-CN" dirty="0" err="1"/>
              <a:t>DarKnight</a:t>
            </a:r>
            <a:r>
              <a:rPr lang="en-US" altLang="zh-CN" dirty="0"/>
              <a:t>: provide </a:t>
            </a:r>
            <a:r>
              <a:rPr lang="en-US" altLang="zh-CN" b="1" dirty="0"/>
              <a:t>data privacy and computation integrity </a:t>
            </a:r>
            <a:r>
              <a:rPr lang="en-US" altLang="zh-CN" dirty="0"/>
              <a:t>for both training and inference</a:t>
            </a:r>
          </a:p>
          <a:p>
            <a:pPr lvl="1"/>
            <a:r>
              <a:rPr lang="en-US" altLang="zh-CN" dirty="0"/>
              <a:t>cooperative execution between TEE and accelerators</a:t>
            </a:r>
          </a:p>
          <a:p>
            <a:pPr lvl="2"/>
            <a:r>
              <a:rPr lang="en-US" altLang="zh-CN" dirty="0"/>
              <a:t>TEE provides privacy and integrity verification</a:t>
            </a:r>
          </a:p>
          <a:p>
            <a:pPr lvl="2"/>
            <a:r>
              <a:rPr lang="en-US" altLang="zh-CN" dirty="0"/>
              <a:t>accelerators perform the bulk of the linear algebraic computation to optimize the performance</a:t>
            </a:r>
          </a:p>
          <a:p>
            <a:pPr lvl="1"/>
            <a:r>
              <a:rPr lang="en-US" altLang="zh-CN" dirty="0"/>
              <a:t>customized data encoding</a:t>
            </a:r>
          </a:p>
          <a:p>
            <a:pPr lvl="2"/>
            <a:r>
              <a:rPr lang="en-US" altLang="zh-CN" dirty="0"/>
              <a:t>create input obfuscation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14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8672-88A2-4947-8F9E-F57188B4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20A60-6ACC-4399-930F-0E8F7CE5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privacy-preserving framework for DNN </a:t>
            </a:r>
            <a:r>
              <a:rPr lang="en-US" altLang="zh-CN" b="1" dirty="0"/>
              <a:t>training and inference</a:t>
            </a:r>
            <a:r>
              <a:rPr lang="en-US" altLang="zh-CN" dirty="0"/>
              <a:t> that uses a novel </a:t>
            </a:r>
            <a:r>
              <a:rPr lang="en-US" altLang="zh-CN" b="1" dirty="0"/>
              <a:t>matrix masking </a:t>
            </a:r>
            <a:r>
              <a:rPr lang="en-US" altLang="zh-CN" dirty="0"/>
              <a:t>scheme to encode data within the TEE</a:t>
            </a:r>
          </a:p>
          <a:p>
            <a:r>
              <a:rPr lang="en-US" altLang="zh-CN" b="1" dirty="0"/>
              <a:t>offloads</a:t>
            </a:r>
            <a:r>
              <a:rPr lang="en-US" altLang="zh-CN" dirty="0"/>
              <a:t> </a:t>
            </a:r>
            <a:r>
              <a:rPr lang="en-US" altLang="zh-CN" b="1" dirty="0"/>
              <a:t>linear computations </a:t>
            </a:r>
            <a:r>
              <a:rPr lang="en-US" altLang="zh-CN" dirty="0"/>
              <a:t>on encoded data to be executed on GPUs</a:t>
            </a:r>
          </a:p>
          <a:p>
            <a:r>
              <a:rPr lang="en-US" altLang="zh-CN" dirty="0"/>
              <a:t>guarantee </a:t>
            </a:r>
            <a:r>
              <a:rPr lang="en-US" altLang="zh-CN" b="1" dirty="0"/>
              <a:t>privacy</a:t>
            </a:r>
            <a:r>
              <a:rPr lang="en-US" altLang="zh-CN" dirty="0"/>
              <a:t> even in the presence of </a:t>
            </a:r>
            <a:r>
              <a:rPr lang="en-US" altLang="zh-CN" b="1" dirty="0"/>
              <a:t>colluding GPUs</a:t>
            </a:r>
          </a:p>
          <a:p>
            <a:r>
              <a:rPr lang="en-US" altLang="zh-CN" dirty="0"/>
              <a:t>low overhead mechanism for verifying </a:t>
            </a:r>
            <a:r>
              <a:rPr lang="en-US" altLang="zh-CN" b="1" dirty="0"/>
              <a:t>computation integrity</a:t>
            </a:r>
          </a:p>
        </p:txBody>
      </p:sp>
    </p:spTree>
    <p:extLst>
      <p:ext uri="{BB962C8B-B14F-4D97-AF65-F5344CB8AC3E}">
        <p14:creationId xmlns:p14="http://schemas.microsoft.com/office/powerpoint/2010/main" val="234294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E1C40-FE37-4535-9D6F-FDEE40C4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F54641-969F-4322-BA2D-D786B536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608048"/>
            <a:ext cx="11220450" cy="42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D66D5-028C-4DB8-934D-9269B485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DarKnight</a:t>
            </a:r>
            <a:r>
              <a:rPr lang="en-US" altLang="zh-CN" dirty="0"/>
              <a:t> 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7608A-E271-4667-8B58-9380D886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batch of training/inference input data set is encrypted by the client and sent to the TEE enclave on the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TEE initiates encoding on decrypted inputs.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encoded data is offloaded to GPUs for linear operation. Each GPU receives only one encoded data inputs. </a:t>
            </a:r>
            <a:r>
              <a:rPr lang="zh-CN" altLang="en-US" dirty="0"/>
              <a:t>（</a:t>
            </a:r>
            <a:r>
              <a:rPr lang="en-US" altLang="zh-CN" dirty="0"/>
              <a:t>virtual batch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GPUs perform linear operations on different encoded data sets and return the results to TEE.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4D8582-2622-4B72-A4F8-F05EAB2F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93" y="28575"/>
            <a:ext cx="4617311" cy="18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4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D66D5-028C-4DB8-934D-9269B485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DarKnight</a:t>
            </a:r>
            <a:r>
              <a:rPr lang="en-US" altLang="zh-CN" dirty="0"/>
              <a:t> 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7608A-E271-4667-8B58-9380D886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dirty="0"/>
              <a:t>The TEE decodes the received computational outputs using </a:t>
            </a:r>
            <a:r>
              <a:rPr lang="en-US" altLang="zh-CN" dirty="0" err="1"/>
              <a:t>DarKnight’s</a:t>
            </a:r>
            <a:r>
              <a:rPr lang="en-US" altLang="zh-CN" dirty="0"/>
              <a:t> decoding strategy and then performs any nonlinear operations within the TEE.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zh-CN" dirty="0"/>
              <a:t>This process is repeated both for forward pass and backward propagation of each layer.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9B8EF4-3507-48D6-9BAB-79008D9E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93" y="28575"/>
            <a:ext cx="4617311" cy="18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2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AEA6F-F238-4EA6-966A-474842AC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CFA5-C5C5-424A-8477-9A8F9907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K’: # of GPUs</a:t>
            </a:r>
          </a:p>
          <a:p>
            <a:r>
              <a:rPr lang="en-US" altLang="zh-CN" dirty="0"/>
              <a:t>K: size of virtual batch ( </a:t>
            </a:r>
            <a:r>
              <a:rPr lang="zh-CN" altLang="en-US" dirty="0"/>
              <a:t>≠ </a:t>
            </a:r>
            <a:r>
              <a:rPr lang="en-US" altLang="zh-CN" dirty="0"/>
              <a:t>batch size in ML)</a:t>
            </a:r>
          </a:p>
          <a:p>
            <a:r>
              <a:rPr lang="en-US" altLang="zh-CN" dirty="0"/>
              <a:t>M: collusion tolerance</a:t>
            </a:r>
          </a:p>
          <a:p>
            <a:r>
              <a:rPr lang="en-US" altLang="zh-CN" dirty="0"/>
              <a:t>W: model parameters</a:t>
            </a:r>
          </a:p>
          <a:p>
            <a:r>
              <a:rPr lang="en-US" altLang="zh-CN" dirty="0"/>
              <a:t>L: # of layers</a:t>
            </a:r>
          </a:p>
          <a:p>
            <a:r>
              <a:rPr lang="en-US" altLang="zh-CN" dirty="0"/>
              <a:t>x: input</a:t>
            </a:r>
          </a:p>
          <a:p>
            <a:r>
              <a:rPr lang="en-US" altLang="zh-CN" dirty="0"/>
              <a:t>y: output / result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need to be protected </a:t>
            </a:r>
            <a:r>
              <a:rPr lang="en-US" altLang="zh-CN" dirty="0"/>
              <a:t>/ </a:t>
            </a:r>
            <a:r>
              <a:rPr lang="en-US" altLang="zh-CN" dirty="0">
                <a:solidFill>
                  <a:srgbClr val="0070C0"/>
                </a:solidFill>
              </a:rPr>
              <a:t>encoded</a:t>
            </a:r>
          </a:p>
        </p:txBody>
      </p:sp>
    </p:spTree>
    <p:extLst>
      <p:ext uri="{BB962C8B-B14F-4D97-AF65-F5344CB8AC3E}">
        <p14:creationId xmlns:p14="http://schemas.microsoft.com/office/powerpoint/2010/main" val="392106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AC451-3E98-4AC7-BD4A-80628AF4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Pass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486FFB-49C3-4620-A0A6-E23DD67A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54" y="2632562"/>
            <a:ext cx="1552381" cy="3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A38C64-1210-4BE3-A353-D5433087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754" y="3113569"/>
            <a:ext cx="1352381" cy="3047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1CA007-4466-46EC-9379-E17FD57BA65B}"/>
              </a:ext>
            </a:extLst>
          </p:cNvPr>
          <p:cNvSpPr txBox="1"/>
          <p:nvPr/>
        </p:nvSpPr>
        <p:spPr>
          <a:xfrm>
            <a:off x="647700" y="161947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Our goal: GPU performs</a:t>
            </a:r>
          </a:p>
          <a:p>
            <a:r>
              <a:rPr lang="en-US" altLang="zh-CN" dirty="0"/>
              <a:t>Without exposing x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663ACB-E518-44C8-B43C-A645890B5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646" y="1685366"/>
            <a:ext cx="1752381" cy="3714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E81DC33-8A8A-4F90-BEC5-D6C7B2346659}"/>
              </a:ext>
            </a:extLst>
          </p:cNvPr>
          <p:cNvSpPr txBox="1"/>
          <p:nvPr/>
        </p:nvSpPr>
        <p:spPr>
          <a:xfrm>
            <a:off x="647700" y="378494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Encoding: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B36A397-2898-4465-B961-B2066986C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35" y="4255473"/>
            <a:ext cx="6171429" cy="46666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B4BB49F-14ED-46E8-A2E6-D92C971CC1A8}"/>
              </a:ext>
            </a:extLst>
          </p:cNvPr>
          <p:cNvSpPr txBox="1"/>
          <p:nvPr/>
        </p:nvSpPr>
        <p:spPr>
          <a:xfrm>
            <a:off x="647700" y="4803302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r, α are randomly generated for each virtual batch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6BF125-0609-475E-A1FF-83AD1D6FD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5285216"/>
            <a:ext cx="3980952" cy="46666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726A510-120E-4C5D-A30D-A5FD99F70B1E}"/>
              </a:ext>
            </a:extLst>
          </p:cNvPr>
          <p:cNvSpPr txBox="1"/>
          <p:nvPr/>
        </p:nvSpPr>
        <p:spPr>
          <a:xfrm>
            <a:off x="6762364" y="264957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Decoding: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C013DB5-294C-4485-B116-8C174236A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1711" y="3022254"/>
            <a:ext cx="4961905" cy="209523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DB80027-94AB-4045-BD8E-310E9B981451}"/>
              </a:ext>
            </a:extLst>
          </p:cNvPr>
          <p:cNvSpPr txBox="1"/>
          <p:nvPr/>
        </p:nvSpPr>
        <p:spPr>
          <a:xfrm>
            <a:off x="647700" y="264957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Without encoding: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E8261-1787-4DEC-8E71-591B8250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Backward Propagation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C42EA4-1B4C-4561-83D8-178811567FE5}"/>
              </a:ext>
            </a:extLst>
          </p:cNvPr>
          <p:cNvSpPr txBox="1"/>
          <p:nvPr/>
        </p:nvSpPr>
        <p:spPr>
          <a:xfrm>
            <a:off x="609600" y="154412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Our goal: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DF3B93-4C4B-47CF-96F0-B14D646C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68" y="1875354"/>
            <a:ext cx="6485714" cy="9714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B5BBEA-7FAC-4FB3-B21A-DA4E69230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47071"/>
            <a:ext cx="2752381" cy="7142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A5ACD6-19D8-4E1F-A259-152C20467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981" y="3137547"/>
            <a:ext cx="3085714" cy="7238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D10FFA5-8D7E-4BDD-B885-1FE1BA11E074}"/>
              </a:ext>
            </a:extLst>
          </p:cNvPr>
          <p:cNvSpPr txBox="1"/>
          <p:nvPr/>
        </p:nvSpPr>
        <p:spPr>
          <a:xfrm>
            <a:off x="609600" y="2717285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Without encoding: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C229B8-B934-4BD6-A5AE-A987D36F229E}"/>
              </a:ext>
            </a:extLst>
          </p:cNvPr>
          <p:cNvSpPr txBox="1"/>
          <p:nvPr/>
        </p:nvSpPr>
        <p:spPr>
          <a:xfrm>
            <a:off x="609600" y="379231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Encoding: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603A265-C5AB-407D-AEFF-DD4E373D3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45" y="4199745"/>
            <a:ext cx="4723809" cy="6952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F0E3786-04D8-4A14-9DE2-D8BBE0596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45" y="4991177"/>
            <a:ext cx="4542857" cy="123809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DD8FD6C-B580-4E59-B3C6-25F562A7238B}"/>
              </a:ext>
            </a:extLst>
          </p:cNvPr>
          <p:cNvSpPr txBox="1"/>
          <p:nvPr/>
        </p:nvSpPr>
        <p:spPr>
          <a:xfrm>
            <a:off x="7514621" y="375421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Decoding: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F293863-5AAB-422A-88F8-073844A53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4621" y="4123548"/>
            <a:ext cx="3333333" cy="771429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BE194678-B9D8-4646-82FC-95DACAFC008B}"/>
              </a:ext>
            </a:extLst>
          </p:cNvPr>
          <p:cNvSpPr/>
          <p:nvPr/>
        </p:nvSpPr>
        <p:spPr>
          <a:xfrm>
            <a:off x="5905050" y="4335454"/>
            <a:ext cx="1133475" cy="347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2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369</Words>
  <Application>Microsoft Office PowerPoint</Application>
  <PresentationFormat>宽屏</PresentationFormat>
  <Paragraphs>55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DarKnight: An Accelerated Framework  for Privacy and Integrity Preserving Deep Learning Using Trusted Hardware</vt:lpstr>
      <vt:lpstr>Problems</vt:lpstr>
      <vt:lpstr>Contributions</vt:lpstr>
      <vt:lpstr>Overview</vt:lpstr>
      <vt:lpstr>DarKnight Flow</vt:lpstr>
      <vt:lpstr>DarKnight Flow</vt:lpstr>
      <vt:lpstr>Notations</vt:lpstr>
      <vt:lpstr>Forward Pass</vt:lpstr>
      <vt:lpstr>Backward Propagation</vt:lpstr>
      <vt:lpstr>Decoding Correctness Proof</vt:lpstr>
      <vt:lpstr>Computational Integrity</vt:lpstr>
      <vt:lpstr>Colluding GPUs</vt:lpstr>
      <vt:lpstr>Implementation</vt:lpstr>
      <vt:lpstr>PowerPoint 演示文稿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DarKnight: An Accelerated Framework  for Privacy and Integrity Preserving Deep Learning Using Trusted Hardware</dc:title>
  <dc:creator>天泽</dc:creator>
  <cp:lastModifiedBy>天泽</cp:lastModifiedBy>
  <cp:revision>12</cp:revision>
  <dcterms:created xsi:type="dcterms:W3CDTF">2021-12-01T07:25:32Z</dcterms:created>
  <dcterms:modified xsi:type="dcterms:W3CDTF">2021-12-01T11:45:29Z</dcterms:modified>
</cp:coreProperties>
</file>