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45" r:id="rId3"/>
    <p:sldId id="348" r:id="rId4"/>
    <p:sldId id="347" r:id="rId5"/>
    <p:sldId id="356" r:id="rId6"/>
    <p:sldId id="357" r:id="rId7"/>
    <p:sldId id="358" r:id="rId8"/>
    <p:sldId id="349" r:id="rId9"/>
    <p:sldId id="350" r:id="rId10"/>
    <p:sldId id="351" r:id="rId11"/>
    <p:sldId id="354" r:id="rId12"/>
    <p:sldId id="346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595959"/>
    <a:srgbClr val="B9B9B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626F-3C3F-4015-BFA0-DB08E9CDE31C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5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5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6D368-CBDF-4EC8-A09E-7865E2A2E2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2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40312"/>
            <a:ext cx="1924050" cy="526337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771E-8B6B-4D90-9AB0-A3E042982B0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4FAE-A163-4A80-8523-B3789FE54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9881" y="81005"/>
            <a:ext cx="526336" cy="546096"/>
          </a:xfrm>
          <a:prstGeom prst="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BA4405-7252-26F4-BE01-7E718198B780}"/>
              </a:ext>
            </a:extLst>
          </p:cNvPr>
          <p:cNvSpPr/>
          <p:nvPr userDrawn="1"/>
        </p:nvSpPr>
        <p:spPr>
          <a:xfrm rot="5400000">
            <a:off x="404366" y="311359"/>
            <a:ext cx="526335" cy="85389"/>
          </a:xfrm>
          <a:prstGeom prst="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YQiHei 55S" pitchFamily="18" charset="-122"/>
              <a:ea typeface="HYQiHei 55S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739488"/>
            <a:ext cx="12192000" cy="118512"/>
          </a:xfrm>
          <a:prstGeom prst="rect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9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3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40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1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42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4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0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7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4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1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1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8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A10D-2B2D-471A-9601-27474E66AA77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629E-8DEA-4C3D-8B15-BEE892BCF9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6"/>
          <p:cNvGrpSpPr/>
          <p:nvPr/>
        </p:nvGrpSpPr>
        <p:grpSpPr>
          <a:xfrm>
            <a:off x="210820" y="1250267"/>
            <a:ext cx="12191635" cy="4838898"/>
            <a:chOff x="-1" y="1609725"/>
            <a:chExt cx="12192002" cy="4243803"/>
          </a:xfrm>
        </p:grpSpPr>
        <p:pic>
          <p:nvPicPr>
            <p:cNvPr id="2097152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2767" r="7205" b="57679"/>
            <a:stretch>
              <a:fillRect/>
            </a:stretch>
          </p:blipFill>
          <p:spPr bwMode="auto">
            <a:xfrm rot="10800000">
              <a:off x="-1" y="5218330"/>
              <a:ext cx="12192001" cy="63519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48586" name="矩形 9"/>
            <p:cNvSpPr/>
            <p:nvPr/>
          </p:nvSpPr>
          <p:spPr>
            <a:xfrm>
              <a:off x="1" y="1609725"/>
              <a:ext cx="12192000" cy="36093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6230"/>
              <a:endParaRPr lang="zh-CN" altLang="en-US" sz="1245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048588" name="文本框 13"/>
          <p:cNvSpPr txBox="1"/>
          <p:nvPr/>
        </p:nvSpPr>
        <p:spPr>
          <a:xfrm>
            <a:off x="3827776" y="2521766"/>
            <a:ext cx="630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Budget Recycling Differential Privacy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cxnSp>
        <p:nvCxnSpPr>
          <p:cNvPr id="3145728" name="直接连接符 14"/>
          <p:cNvCxnSpPr/>
          <p:nvPr/>
        </p:nvCxnSpPr>
        <p:spPr>
          <a:xfrm flipH="1">
            <a:off x="3827776" y="3669716"/>
            <a:ext cx="6016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0" name="文本框 27"/>
          <p:cNvSpPr txBox="1"/>
          <p:nvPr/>
        </p:nvSpPr>
        <p:spPr>
          <a:xfrm>
            <a:off x="9844407" y="5959409"/>
            <a:ext cx="2472302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2024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年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9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月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20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日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pic>
        <p:nvPicPr>
          <p:cNvPr id="2097157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t="10177" b="10177"/>
          <a:stretch>
            <a:fillRect/>
          </a:stretch>
        </p:blipFill>
        <p:spPr>
          <a:xfrm>
            <a:off x="210820" y="1520825"/>
            <a:ext cx="3478530" cy="357505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769430-C416-8A0E-7617-19DB956C7BC7}"/>
              </a:ext>
            </a:extLst>
          </p:cNvPr>
          <p:cNvSpPr txBox="1"/>
          <p:nvPr/>
        </p:nvSpPr>
        <p:spPr>
          <a:xfrm>
            <a:off x="4694520" y="3330894"/>
            <a:ext cx="61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0A629C"/>
                </a:solidFill>
                <a:effectLst/>
                <a:latin typeface="Open Sans" panose="020B0606030504020204" pitchFamily="34" charset="0"/>
              </a:rPr>
              <a:t>2024 IEEE Symposium on Security and</a:t>
            </a:r>
            <a:r>
              <a:rPr lang="zh-CN" altLang="en-US" b="0" i="1" dirty="0">
                <a:solidFill>
                  <a:srgbClr val="0A629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1" dirty="0">
                <a:solidFill>
                  <a:srgbClr val="0A629C"/>
                </a:solidFill>
                <a:effectLst/>
                <a:latin typeface="Open Sans" panose="020B0606030504020204" pitchFamily="34" charset="0"/>
              </a:rPr>
              <a:t>Privacy (SP)</a:t>
            </a:r>
            <a:r>
              <a:rPr kumimoji="1" lang="zh-CN" alt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1D16A5-DD78-F95F-3F5D-8AD960EF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84" y="302805"/>
            <a:ext cx="5998960" cy="59729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19EA5C-C301-974B-E153-A8173C8E9A08}"/>
              </a:ext>
            </a:extLst>
          </p:cNvPr>
          <p:cNvSpPr txBox="1"/>
          <p:nvPr/>
        </p:nvSpPr>
        <p:spPr>
          <a:xfrm>
            <a:off x="354253" y="1304087"/>
            <a:ext cx="4544171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BR-DP</a:t>
            </a:r>
            <a:r>
              <a:rPr lang="zh-CN" altLang="en-US" dirty="0"/>
              <a:t>方法在所有查询类型中都优于传统</a:t>
            </a:r>
            <a:r>
              <a:rPr lang="en-US" altLang="zh-CN" dirty="0"/>
              <a:t>DP</a:t>
            </a:r>
            <a:r>
              <a:rPr lang="zh-CN" altLang="en-US" dirty="0"/>
              <a:t>方法，提供了更高的接受率和更集中的噪声分布。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子采样技术进一步提高了</a:t>
            </a:r>
            <a:r>
              <a:rPr lang="en-US" altLang="zh-CN" dirty="0"/>
              <a:t>BR-DP</a:t>
            </a:r>
            <a:r>
              <a:rPr lang="zh-CN" altLang="en-US" dirty="0"/>
              <a:t>的性能，特别是在低</a:t>
            </a:r>
            <a:r>
              <a:rPr lang="el-GR" altLang="zh-CN" dirty="0"/>
              <a:t>ϵ</a:t>
            </a:r>
            <a:r>
              <a:rPr lang="zh-CN" altLang="en-US" dirty="0"/>
              <a:t>值（高隐私保护）时。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随着</a:t>
            </a:r>
            <a:r>
              <a:rPr lang="el-GR" altLang="zh-CN" dirty="0"/>
              <a:t>ϵ</a:t>
            </a:r>
            <a:r>
              <a:rPr lang="zh-CN" altLang="en-US" dirty="0"/>
              <a:t>值增加（隐私保护降低），所有方法的性能都有所提升，但</a:t>
            </a:r>
            <a:r>
              <a:rPr lang="en-US" altLang="zh-CN" dirty="0"/>
              <a:t>BR-DP</a:t>
            </a:r>
            <a:r>
              <a:rPr lang="zh-CN" altLang="en-US" dirty="0"/>
              <a:t>和子采样方法的优势在低</a:t>
            </a:r>
            <a:r>
              <a:rPr lang="el-GR" altLang="zh-CN" dirty="0"/>
              <a:t>ϵ</a:t>
            </a:r>
            <a:r>
              <a:rPr lang="zh-CN" altLang="en-US" dirty="0"/>
              <a:t>值时更为明显。</a:t>
            </a:r>
          </a:p>
        </p:txBody>
      </p:sp>
    </p:spTree>
    <p:extLst>
      <p:ext uri="{BB962C8B-B14F-4D97-AF65-F5344CB8AC3E}">
        <p14:creationId xmlns:p14="http://schemas.microsoft.com/office/powerpoint/2010/main" val="109605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实验结果</a:t>
            </a:r>
            <a:r>
              <a:rPr kumimoji="1"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组合性分析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10069-A9D6-5328-7E96-D7A6DE6BD012}"/>
              </a:ext>
            </a:extLst>
          </p:cNvPr>
          <p:cNvSpPr txBox="1"/>
          <p:nvPr/>
        </p:nvSpPr>
        <p:spPr>
          <a:xfrm>
            <a:off x="901478" y="3925598"/>
            <a:ext cx="10532166" cy="881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BRDP</a:t>
            </a:r>
            <a:r>
              <a:rPr lang="zh-CN" altLang="en-US" dirty="0"/>
              <a:t>框架能够在不显著增加隐私泄露的情况下提高数据效用。 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子采样方法虽然隐私泄露数值较高，但可能提供了更好的数据效用，需要结合具体应用场景评估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FC81B4-63D1-3437-CDD6-8F995D06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1023738"/>
            <a:ext cx="7772400" cy="19086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7F8F8C-98C4-6035-33FE-642D6DDFC908}"/>
              </a:ext>
            </a:extLst>
          </p:cNvPr>
          <p:cNvSpPr txBox="1"/>
          <p:nvPr/>
        </p:nvSpPr>
        <p:spPr>
          <a:xfrm>
            <a:off x="3498407" y="2981715"/>
            <a:ext cx="6687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1000</a:t>
            </a:r>
            <a:r>
              <a:rPr lang="zh-CN" altLang="en-US" sz="1400" dirty="0"/>
              <a:t>次组合查询后</a:t>
            </a:r>
            <a:r>
              <a:rPr lang="en-US" altLang="zh-CN" sz="1400" dirty="0"/>
              <a:t>BR-DP</a:t>
            </a:r>
            <a:r>
              <a:rPr lang="zh-CN" altLang="en-US" sz="1400" dirty="0"/>
              <a:t>和传统</a:t>
            </a:r>
            <a:r>
              <a:rPr lang="en-US" altLang="zh-CN" sz="1400" dirty="0"/>
              <a:t>DP</a:t>
            </a:r>
            <a:r>
              <a:rPr lang="zh-CN" altLang="en-US" sz="1400" dirty="0"/>
              <a:t>的隐私泄漏以及运行时间</a:t>
            </a:r>
          </a:p>
        </p:txBody>
      </p:sp>
    </p:spTree>
    <p:extLst>
      <p:ext uri="{BB962C8B-B14F-4D97-AF65-F5344CB8AC3E}">
        <p14:creationId xmlns:p14="http://schemas.microsoft.com/office/powerpoint/2010/main" val="362478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49" y="140850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总结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A308CFE5-42E3-426E-600C-7513942AC6AE}"/>
              </a:ext>
            </a:extLst>
          </p:cNvPr>
          <p:cNvGrpSpPr/>
          <p:nvPr/>
        </p:nvGrpSpPr>
        <p:grpSpPr>
          <a:xfrm>
            <a:off x="6778445" y="2184713"/>
            <a:ext cx="4255014" cy="714904"/>
            <a:chOff x="6672803" y="4353379"/>
            <a:chExt cx="4577589" cy="769101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884C340-429C-337D-D6F0-8784B0747BC6}"/>
                </a:ext>
              </a:extLst>
            </p:cNvPr>
            <p:cNvGrpSpPr/>
            <p:nvPr/>
          </p:nvGrpSpPr>
          <p:grpSpPr>
            <a:xfrm>
              <a:off x="6672803" y="4353379"/>
              <a:ext cx="769102" cy="769101"/>
              <a:chOff x="6873248" y="5089827"/>
              <a:chExt cx="1038195" cy="1038194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C2F4AD6-489E-38DA-8B8C-F7E60E706C42}"/>
                  </a:ext>
                </a:extLst>
              </p:cNvPr>
              <p:cNvGrpSpPr/>
              <p:nvPr/>
            </p:nvGrpSpPr>
            <p:grpSpPr>
              <a:xfrm>
                <a:off x="6873248" y="5089827"/>
                <a:ext cx="1038195" cy="1038194"/>
                <a:chOff x="1884355" y="1953513"/>
                <a:chExt cx="950284" cy="950284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2DB82664-B20A-0D74-C288-E04863322A5C}"/>
                    </a:ext>
                  </a:extLst>
                </p:cNvPr>
                <p:cNvGrpSpPr/>
                <p:nvPr/>
              </p:nvGrpSpPr>
              <p:grpSpPr>
                <a:xfrm flipH="1">
                  <a:off x="1884355" y="1953513"/>
                  <a:ext cx="950284" cy="950284"/>
                  <a:chOff x="529582" y="1276705"/>
                  <a:chExt cx="10569600" cy="4403207"/>
                </a:xfrm>
              </p:grpSpPr>
              <p:sp>
                <p:nvSpPr>
                  <p:cNvPr id="121" name="矩形 18">
                    <a:extLst>
                      <a:ext uri="{FF2B5EF4-FFF2-40B4-BE49-F238E27FC236}">
                        <a16:creationId xmlns:a16="http://schemas.microsoft.com/office/drawing/2014/main" id="{00A283CF-DD7B-810E-1720-C55A7B57E5E4}"/>
                      </a:ext>
                    </a:extLst>
                  </p:cNvPr>
                  <p:cNvSpPr/>
                  <p:nvPr/>
                </p:nvSpPr>
                <p:spPr>
                  <a:xfrm>
                    <a:off x="529582" y="1277111"/>
                    <a:ext cx="10569600" cy="4402801"/>
                  </a:xfrm>
                  <a:prstGeom prst="ellipse">
                    <a:avLst/>
                  </a:prstGeom>
                  <a:solidFill>
                    <a:srgbClr val="EEF2F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254000" dist="190500" dir="13500000" algn="br" rotWithShape="0">
                      <a:srgbClr val="FFFFFF"/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9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Source Han Sans CN" panose="020B0500000000000000" pitchFamily="34" charset="-128"/>
                      <a:ea typeface="Source Han Sans CN" panose="020B0500000000000000" pitchFamily="34" charset="-128"/>
                      <a:cs typeface="+mn-ea"/>
                      <a:sym typeface="汉仪旗黑-55简" panose="00020600040101010101" pitchFamily="18" charset="-122"/>
                    </a:endParaRPr>
                  </a:p>
                </p:txBody>
              </p:sp>
              <p:sp>
                <p:nvSpPr>
                  <p:cNvPr id="122" name="矩形 19">
                    <a:extLst>
                      <a:ext uri="{FF2B5EF4-FFF2-40B4-BE49-F238E27FC236}">
                        <a16:creationId xmlns:a16="http://schemas.microsoft.com/office/drawing/2014/main" id="{716077E3-4D06-AE36-E5F2-1A37CE2E4337}"/>
                      </a:ext>
                    </a:extLst>
                  </p:cNvPr>
                  <p:cNvSpPr/>
                  <p:nvPr/>
                </p:nvSpPr>
                <p:spPr>
                  <a:xfrm>
                    <a:off x="529582" y="1276705"/>
                    <a:ext cx="10569600" cy="4402800"/>
                  </a:xfrm>
                  <a:prstGeom prst="ellipse">
                    <a:avLst/>
                  </a:prstGeom>
                  <a:solidFill>
                    <a:srgbClr val="EEF2F9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9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EF2F9"/>
                      </a:solidFill>
                      <a:effectLst/>
                      <a:uLnTx/>
                      <a:uFillTx/>
                      <a:latin typeface="Source Han Sans CN" panose="020B0500000000000000" pitchFamily="34" charset="-128"/>
                      <a:ea typeface="Source Han Sans CN" panose="020B0500000000000000" pitchFamily="34" charset="-128"/>
                      <a:cs typeface="+mn-ea"/>
                      <a:sym typeface="汉仪旗黑-55简" panose="00020600040101010101" pitchFamily="18" charset="-122"/>
                    </a:endParaRPr>
                  </a:p>
                </p:txBody>
              </p:sp>
            </p:grpSp>
            <p:sp>
              <p:nvSpPr>
                <p:cNvPr id="120" name="矩形 19">
                  <a:extLst>
                    <a:ext uri="{FF2B5EF4-FFF2-40B4-BE49-F238E27FC236}">
                      <a16:creationId xmlns:a16="http://schemas.microsoft.com/office/drawing/2014/main" id="{2DC6CDCF-A44A-FE4A-79A9-3AEFC0AD53B2}"/>
                    </a:ext>
                  </a:extLst>
                </p:cNvPr>
                <p:cNvSpPr/>
                <p:nvPr/>
              </p:nvSpPr>
              <p:spPr>
                <a:xfrm flipH="1">
                  <a:off x="1980629" y="2049779"/>
                  <a:ext cx="757735" cy="757666"/>
                </a:xfrm>
                <a:prstGeom prst="ellipse">
                  <a:avLst/>
                </a:prstGeom>
                <a:solidFill>
                  <a:srgbClr val="003F88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77800" dist="139700" dir="2700000" algn="tl" rotWithShape="0">
                    <a:srgbClr val="4472C4">
                      <a:lumMod val="75000"/>
                      <a:alpha val="1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</p:grpSp>
          <p:grpSp>
            <p:nvGrpSpPr>
              <p:cNvPr id="114" name="Group 75">
                <a:extLst>
                  <a:ext uri="{FF2B5EF4-FFF2-40B4-BE49-F238E27FC236}">
                    <a16:creationId xmlns:a16="http://schemas.microsoft.com/office/drawing/2014/main" id="{D1094077-E41B-EB48-ABC3-0D2563E8F5C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176964" y="5432399"/>
                <a:ext cx="425309" cy="439552"/>
                <a:chOff x="2014" y="332"/>
                <a:chExt cx="3673" cy="3796"/>
              </a:xfrm>
              <a:solidFill>
                <a:sysClr val="window" lastClr="FFFFFF"/>
              </a:solidFill>
            </p:grpSpPr>
            <p:sp>
              <p:nvSpPr>
                <p:cNvPr id="115" name="Freeform 77">
                  <a:extLst>
                    <a:ext uri="{FF2B5EF4-FFF2-40B4-BE49-F238E27FC236}">
                      <a16:creationId xmlns:a16="http://schemas.microsoft.com/office/drawing/2014/main" id="{CD79D8E0-DDDF-1F08-3613-700B30539D69}"/>
                    </a:ext>
                  </a:extLst>
                </p:cNvPr>
                <p:cNvSpPr/>
                <p:nvPr/>
              </p:nvSpPr>
              <p:spPr bwMode="auto">
                <a:xfrm>
                  <a:off x="2014" y="332"/>
                  <a:ext cx="3673" cy="3796"/>
                </a:xfrm>
                <a:custGeom>
                  <a:avLst/>
                  <a:gdLst>
                    <a:gd name="T0" fmla="*/ 822 w 1546"/>
                    <a:gd name="T1" fmla="*/ 0 h 1598"/>
                    <a:gd name="T2" fmla="*/ 904 w 1546"/>
                    <a:gd name="T3" fmla="*/ 12 h 1598"/>
                    <a:gd name="T4" fmla="*/ 984 w 1546"/>
                    <a:gd name="T5" fmla="*/ 31 h 1598"/>
                    <a:gd name="T6" fmla="*/ 1019 w 1546"/>
                    <a:gd name="T7" fmla="*/ 92 h 1598"/>
                    <a:gd name="T8" fmla="*/ 958 w 1546"/>
                    <a:gd name="T9" fmla="*/ 123 h 1598"/>
                    <a:gd name="T10" fmla="*/ 704 w 1546"/>
                    <a:gd name="T11" fmla="*/ 99 h 1598"/>
                    <a:gd name="T12" fmla="*/ 387 w 1546"/>
                    <a:gd name="T13" fmla="*/ 215 h 1598"/>
                    <a:gd name="T14" fmla="*/ 110 w 1546"/>
                    <a:gd name="T15" fmla="*/ 635 h 1598"/>
                    <a:gd name="T16" fmla="*/ 259 w 1546"/>
                    <a:gd name="T17" fmla="*/ 1205 h 1598"/>
                    <a:gd name="T18" fmla="*/ 634 w 1546"/>
                    <a:gd name="T19" fmla="*/ 1425 h 1598"/>
                    <a:gd name="T20" fmla="*/ 1202 w 1546"/>
                    <a:gd name="T21" fmla="*/ 1279 h 1598"/>
                    <a:gd name="T22" fmla="*/ 1426 w 1546"/>
                    <a:gd name="T23" fmla="*/ 900 h 1598"/>
                    <a:gd name="T24" fmla="*/ 1415 w 1546"/>
                    <a:gd name="T25" fmla="*/ 587 h 1598"/>
                    <a:gd name="T26" fmla="*/ 1412 w 1546"/>
                    <a:gd name="T27" fmla="*/ 553 h 1598"/>
                    <a:gd name="T28" fmla="*/ 1456 w 1546"/>
                    <a:gd name="T29" fmla="*/ 515 h 1598"/>
                    <a:gd name="T30" fmla="*/ 1505 w 1546"/>
                    <a:gd name="T31" fmla="*/ 551 h 1598"/>
                    <a:gd name="T32" fmla="*/ 1529 w 1546"/>
                    <a:gd name="T33" fmla="*/ 662 h 1598"/>
                    <a:gd name="T34" fmla="*/ 1489 w 1546"/>
                    <a:gd name="T35" fmla="*/ 1032 h 1598"/>
                    <a:gd name="T36" fmla="*/ 902 w 1546"/>
                    <a:gd name="T37" fmla="*/ 1523 h 1598"/>
                    <a:gd name="T38" fmla="*/ 19 w 1546"/>
                    <a:gd name="T39" fmla="*/ 940 h 1598"/>
                    <a:gd name="T40" fmla="*/ 3 w 1546"/>
                    <a:gd name="T41" fmla="*/ 835 h 1598"/>
                    <a:gd name="T42" fmla="*/ 0 w 1546"/>
                    <a:gd name="T43" fmla="*/ 822 h 1598"/>
                    <a:gd name="T44" fmla="*/ 0 w 1546"/>
                    <a:gd name="T45" fmla="*/ 714 h 1598"/>
                    <a:gd name="T46" fmla="*/ 10 w 1546"/>
                    <a:gd name="T47" fmla="*/ 640 h 1598"/>
                    <a:gd name="T48" fmla="*/ 207 w 1546"/>
                    <a:gd name="T49" fmla="*/ 243 h 1598"/>
                    <a:gd name="T50" fmla="*/ 631 w 1546"/>
                    <a:gd name="T51" fmla="*/ 12 h 1598"/>
                    <a:gd name="T52" fmla="*/ 714 w 1546"/>
                    <a:gd name="T53" fmla="*/ 0 h 1598"/>
                    <a:gd name="T54" fmla="*/ 822 w 1546"/>
                    <a:gd name="T55" fmla="*/ 0 h 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46" h="1598">
                      <a:moveTo>
                        <a:pt x="822" y="0"/>
                      </a:moveTo>
                      <a:cubicBezTo>
                        <a:pt x="849" y="4"/>
                        <a:pt x="877" y="7"/>
                        <a:pt x="904" y="12"/>
                      </a:cubicBezTo>
                      <a:cubicBezTo>
                        <a:pt x="931" y="17"/>
                        <a:pt x="958" y="23"/>
                        <a:pt x="984" y="31"/>
                      </a:cubicBezTo>
                      <a:cubicBezTo>
                        <a:pt x="1012" y="38"/>
                        <a:pt x="1027" y="65"/>
                        <a:pt x="1019" y="92"/>
                      </a:cubicBezTo>
                      <a:cubicBezTo>
                        <a:pt x="1011" y="117"/>
                        <a:pt x="985" y="131"/>
                        <a:pt x="958" y="123"/>
                      </a:cubicBezTo>
                      <a:cubicBezTo>
                        <a:pt x="875" y="100"/>
                        <a:pt x="790" y="91"/>
                        <a:pt x="704" y="99"/>
                      </a:cubicBezTo>
                      <a:cubicBezTo>
                        <a:pt x="589" y="111"/>
                        <a:pt x="483" y="148"/>
                        <a:pt x="387" y="215"/>
                      </a:cubicBezTo>
                      <a:cubicBezTo>
                        <a:pt x="240" y="318"/>
                        <a:pt x="145" y="458"/>
                        <a:pt x="110" y="635"/>
                      </a:cubicBezTo>
                      <a:cubicBezTo>
                        <a:pt x="68" y="848"/>
                        <a:pt x="119" y="1040"/>
                        <a:pt x="259" y="1205"/>
                      </a:cubicBezTo>
                      <a:cubicBezTo>
                        <a:pt x="358" y="1322"/>
                        <a:pt x="484" y="1396"/>
                        <a:pt x="634" y="1425"/>
                      </a:cubicBezTo>
                      <a:cubicBezTo>
                        <a:pt x="846" y="1467"/>
                        <a:pt x="1037" y="1417"/>
                        <a:pt x="1202" y="1279"/>
                      </a:cubicBezTo>
                      <a:cubicBezTo>
                        <a:pt x="1321" y="1179"/>
                        <a:pt x="1395" y="1052"/>
                        <a:pt x="1426" y="900"/>
                      </a:cubicBezTo>
                      <a:cubicBezTo>
                        <a:pt x="1448" y="794"/>
                        <a:pt x="1443" y="690"/>
                        <a:pt x="1415" y="587"/>
                      </a:cubicBezTo>
                      <a:cubicBezTo>
                        <a:pt x="1412" y="576"/>
                        <a:pt x="1410" y="564"/>
                        <a:pt x="1412" y="553"/>
                      </a:cubicBezTo>
                      <a:cubicBezTo>
                        <a:pt x="1415" y="531"/>
                        <a:pt x="1434" y="516"/>
                        <a:pt x="1456" y="515"/>
                      </a:cubicBezTo>
                      <a:cubicBezTo>
                        <a:pt x="1479" y="514"/>
                        <a:pt x="1499" y="527"/>
                        <a:pt x="1505" y="551"/>
                      </a:cubicBezTo>
                      <a:cubicBezTo>
                        <a:pt x="1514" y="588"/>
                        <a:pt x="1524" y="625"/>
                        <a:pt x="1529" y="662"/>
                      </a:cubicBezTo>
                      <a:cubicBezTo>
                        <a:pt x="1546" y="788"/>
                        <a:pt x="1536" y="913"/>
                        <a:pt x="1489" y="1032"/>
                      </a:cubicBezTo>
                      <a:cubicBezTo>
                        <a:pt x="1383" y="1301"/>
                        <a:pt x="1188" y="1470"/>
                        <a:pt x="902" y="1523"/>
                      </a:cubicBezTo>
                      <a:cubicBezTo>
                        <a:pt x="500" y="1598"/>
                        <a:pt x="108" y="1337"/>
                        <a:pt x="19" y="940"/>
                      </a:cubicBezTo>
                      <a:cubicBezTo>
                        <a:pt x="11" y="905"/>
                        <a:pt x="8" y="870"/>
                        <a:pt x="3" y="835"/>
                      </a:cubicBezTo>
                      <a:cubicBezTo>
                        <a:pt x="2" y="830"/>
                        <a:pt x="1" y="826"/>
                        <a:pt x="0" y="822"/>
                      </a:cubicBezTo>
                      <a:cubicBezTo>
                        <a:pt x="0" y="786"/>
                        <a:pt x="0" y="750"/>
                        <a:pt x="0" y="714"/>
                      </a:cubicBezTo>
                      <a:cubicBezTo>
                        <a:pt x="3" y="689"/>
                        <a:pt x="6" y="665"/>
                        <a:pt x="10" y="640"/>
                      </a:cubicBezTo>
                      <a:cubicBezTo>
                        <a:pt x="36" y="488"/>
                        <a:pt x="101" y="355"/>
                        <a:pt x="207" y="243"/>
                      </a:cubicBezTo>
                      <a:cubicBezTo>
                        <a:pt x="323" y="120"/>
                        <a:pt x="464" y="42"/>
                        <a:pt x="631" y="12"/>
                      </a:cubicBezTo>
                      <a:cubicBezTo>
                        <a:pt x="658" y="7"/>
                        <a:pt x="686" y="4"/>
                        <a:pt x="714" y="0"/>
                      </a:cubicBezTo>
                      <a:cubicBezTo>
                        <a:pt x="750" y="0"/>
                        <a:pt x="786" y="0"/>
                        <a:pt x="8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  <p:sp>
              <p:nvSpPr>
                <p:cNvPr id="116" name="Freeform 78">
                  <a:extLst>
                    <a:ext uri="{FF2B5EF4-FFF2-40B4-BE49-F238E27FC236}">
                      <a16:creationId xmlns:a16="http://schemas.microsoft.com/office/drawing/2014/main" id="{6723979A-1E3D-82DD-09B3-137A7169C2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15" y="332"/>
                  <a:ext cx="1958" cy="1938"/>
                </a:xfrm>
                <a:custGeom>
                  <a:avLst/>
                  <a:gdLst>
                    <a:gd name="T0" fmla="*/ 553 w 824"/>
                    <a:gd name="T1" fmla="*/ 0 h 816"/>
                    <a:gd name="T2" fmla="*/ 590 w 824"/>
                    <a:gd name="T3" fmla="*/ 54 h 816"/>
                    <a:gd name="T4" fmla="*/ 601 w 824"/>
                    <a:gd name="T5" fmla="*/ 204 h 816"/>
                    <a:gd name="T6" fmla="*/ 614 w 824"/>
                    <a:gd name="T7" fmla="*/ 219 h 816"/>
                    <a:gd name="T8" fmla="*/ 771 w 824"/>
                    <a:gd name="T9" fmla="*/ 231 h 816"/>
                    <a:gd name="T10" fmla="*/ 817 w 824"/>
                    <a:gd name="T11" fmla="*/ 262 h 816"/>
                    <a:gd name="T12" fmla="*/ 804 w 824"/>
                    <a:gd name="T13" fmla="*/ 315 h 816"/>
                    <a:gd name="T14" fmla="*/ 703 w 824"/>
                    <a:gd name="T15" fmla="*/ 416 h 816"/>
                    <a:gd name="T16" fmla="*/ 639 w 824"/>
                    <a:gd name="T17" fmla="*/ 481 h 816"/>
                    <a:gd name="T18" fmla="*/ 596 w 824"/>
                    <a:gd name="T19" fmla="*/ 500 h 816"/>
                    <a:gd name="T20" fmla="*/ 374 w 824"/>
                    <a:gd name="T21" fmla="*/ 522 h 816"/>
                    <a:gd name="T22" fmla="*/ 356 w 824"/>
                    <a:gd name="T23" fmla="*/ 533 h 816"/>
                    <a:gd name="T24" fmla="*/ 90 w 824"/>
                    <a:gd name="T25" fmla="*/ 798 h 816"/>
                    <a:gd name="T26" fmla="*/ 51 w 824"/>
                    <a:gd name="T27" fmla="*/ 816 h 816"/>
                    <a:gd name="T28" fmla="*/ 9 w 824"/>
                    <a:gd name="T29" fmla="*/ 789 h 816"/>
                    <a:gd name="T30" fmla="*/ 14 w 824"/>
                    <a:gd name="T31" fmla="*/ 739 h 816"/>
                    <a:gd name="T32" fmla="*/ 26 w 824"/>
                    <a:gd name="T33" fmla="*/ 726 h 816"/>
                    <a:gd name="T34" fmla="*/ 271 w 824"/>
                    <a:gd name="T35" fmla="*/ 481 h 816"/>
                    <a:gd name="T36" fmla="*/ 301 w 824"/>
                    <a:gd name="T37" fmla="*/ 418 h 816"/>
                    <a:gd name="T38" fmla="*/ 319 w 824"/>
                    <a:gd name="T39" fmla="*/ 222 h 816"/>
                    <a:gd name="T40" fmla="*/ 338 w 824"/>
                    <a:gd name="T41" fmla="*/ 181 h 816"/>
                    <a:gd name="T42" fmla="*/ 502 w 824"/>
                    <a:gd name="T43" fmla="*/ 18 h 816"/>
                    <a:gd name="T44" fmla="*/ 529 w 824"/>
                    <a:gd name="T45" fmla="*/ 0 h 816"/>
                    <a:gd name="T46" fmla="*/ 553 w 824"/>
                    <a:gd name="T47" fmla="*/ 0 h 816"/>
                    <a:gd name="T48" fmla="*/ 397 w 824"/>
                    <a:gd name="T49" fmla="*/ 422 h 816"/>
                    <a:gd name="T50" fmla="*/ 403 w 824"/>
                    <a:gd name="T51" fmla="*/ 422 h 816"/>
                    <a:gd name="T52" fmla="*/ 568 w 824"/>
                    <a:gd name="T53" fmla="*/ 405 h 816"/>
                    <a:gd name="T54" fmla="*/ 586 w 824"/>
                    <a:gd name="T55" fmla="*/ 397 h 816"/>
                    <a:gd name="T56" fmla="*/ 644 w 824"/>
                    <a:gd name="T57" fmla="*/ 339 h 816"/>
                    <a:gd name="T58" fmla="*/ 663 w 824"/>
                    <a:gd name="T59" fmla="*/ 319 h 816"/>
                    <a:gd name="T60" fmla="*/ 563 w 824"/>
                    <a:gd name="T61" fmla="*/ 312 h 816"/>
                    <a:gd name="T62" fmla="*/ 509 w 824"/>
                    <a:gd name="T63" fmla="*/ 261 h 816"/>
                    <a:gd name="T64" fmla="*/ 505 w 824"/>
                    <a:gd name="T65" fmla="*/ 209 h 816"/>
                    <a:gd name="T66" fmla="*/ 500 w 824"/>
                    <a:gd name="T67" fmla="*/ 156 h 816"/>
                    <a:gd name="T68" fmla="*/ 419 w 824"/>
                    <a:gd name="T69" fmla="*/ 238 h 816"/>
                    <a:gd name="T70" fmla="*/ 415 w 824"/>
                    <a:gd name="T71" fmla="*/ 249 h 816"/>
                    <a:gd name="T72" fmla="*/ 397 w 824"/>
                    <a:gd name="T73" fmla="*/ 422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24" h="816">
                      <a:moveTo>
                        <a:pt x="553" y="0"/>
                      </a:moveTo>
                      <a:cubicBezTo>
                        <a:pt x="577" y="10"/>
                        <a:pt x="588" y="28"/>
                        <a:pt x="590" y="54"/>
                      </a:cubicBezTo>
                      <a:cubicBezTo>
                        <a:pt x="592" y="104"/>
                        <a:pt x="597" y="154"/>
                        <a:pt x="601" y="204"/>
                      </a:cubicBezTo>
                      <a:cubicBezTo>
                        <a:pt x="601" y="213"/>
                        <a:pt x="604" y="218"/>
                        <a:pt x="614" y="219"/>
                      </a:cubicBezTo>
                      <a:cubicBezTo>
                        <a:pt x="667" y="222"/>
                        <a:pt x="719" y="227"/>
                        <a:pt x="771" y="231"/>
                      </a:cubicBezTo>
                      <a:cubicBezTo>
                        <a:pt x="793" y="232"/>
                        <a:pt x="809" y="242"/>
                        <a:pt x="817" y="262"/>
                      </a:cubicBezTo>
                      <a:cubicBezTo>
                        <a:pt x="824" y="282"/>
                        <a:pt x="819" y="300"/>
                        <a:pt x="804" y="315"/>
                      </a:cubicBezTo>
                      <a:cubicBezTo>
                        <a:pt x="770" y="349"/>
                        <a:pt x="737" y="382"/>
                        <a:pt x="703" y="416"/>
                      </a:cubicBezTo>
                      <a:cubicBezTo>
                        <a:pt x="682" y="437"/>
                        <a:pt x="660" y="459"/>
                        <a:pt x="639" y="481"/>
                      </a:cubicBezTo>
                      <a:cubicBezTo>
                        <a:pt x="627" y="493"/>
                        <a:pt x="613" y="499"/>
                        <a:pt x="596" y="500"/>
                      </a:cubicBezTo>
                      <a:cubicBezTo>
                        <a:pt x="522" y="507"/>
                        <a:pt x="448" y="514"/>
                        <a:pt x="374" y="522"/>
                      </a:cubicBezTo>
                      <a:cubicBezTo>
                        <a:pt x="368" y="523"/>
                        <a:pt x="361" y="528"/>
                        <a:pt x="356" y="533"/>
                      </a:cubicBezTo>
                      <a:cubicBezTo>
                        <a:pt x="267" y="621"/>
                        <a:pt x="179" y="709"/>
                        <a:pt x="90" y="798"/>
                      </a:cubicBezTo>
                      <a:cubicBezTo>
                        <a:pt x="79" y="809"/>
                        <a:pt x="67" y="816"/>
                        <a:pt x="51" y="816"/>
                      </a:cubicBezTo>
                      <a:cubicBezTo>
                        <a:pt x="32" y="815"/>
                        <a:pt x="17" y="806"/>
                        <a:pt x="9" y="789"/>
                      </a:cubicBezTo>
                      <a:cubicBezTo>
                        <a:pt x="0" y="772"/>
                        <a:pt x="2" y="755"/>
                        <a:pt x="14" y="739"/>
                      </a:cubicBezTo>
                      <a:cubicBezTo>
                        <a:pt x="17" y="734"/>
                        <a:pt x="22" y="730"/>
                        <a:pt x="26" y="726"/>
                      </a:cubicBezTo>
                      <a:cubicBezTo>
                        <a:pt x="108" y="644"/>
                        <a:pt x="189" y="562"/>
                        <a:pt x="271" y="481"/>
                      </a:cubicBezTo>
                      <a:cubicBezTo>
                        <a:pt x="290" y="463"/>
                        <a:pt x="299" y="444"/>
                        <a:pt x="301" y="418"/>
                      </a:cubicBezTo>
                      <a:cubicBezTo>
                        <a:pt x="306" y="353"/>
                        <a:pt x="313" y="288"/>
                        <a:pt x="319" y="222"/>
                      </a:cubicBezTo>
                      <a:cubicBezTo>
                        <a:pt x="321" y="207"/>
                        <a:pt x="327" y="193"/>
                        <a:pt x="338" y="181"/>
                      </a:cubicBezTo>
                      <a:cubicBezTo>
                        <a:pt x="393" y="127"/>
                        <a:pt x="447" y="73"/>
                        <a:pt x="502" y="18"/>
                      </a:cubicBezTo>
                      <a:cubicBezTo>
                        <a:pt x="510" y="11"/>
                        <a:pt x="520" y="6"/>
                        <a:pt x="529" y="0"/>
                      </a:cubicBezTo>
                      <a:cubicBezTo>
                        <a:pt x="537" y="0"/>
                        <a:pt x="545" y="0"/>
                        <a:pt x="553" y="0"/>
                      </a:cubicBezTo>
                      <a:close/>
                      <a:moveTo>
                        <a:pt x="397" y="422"/>
                      </a:moveTo>
                      <a:cubicBezTo>
                        <a:pt x="400" y="422"/>
                        <a:pt x="401" y="423"/>
                        <a:pt x="403" y="422"/>
                      </a:cubicBezTo>
                      <a:cubicBezTo>
                        <a:pt x="458" y="417"/>
                        <a:pt x="513" y="411"/>
                        <a:pt x="568" y="405"/>
                      </a:cubicBezTo>
                      <a:cubicBezTo>
                        <a:pt x="574" y="404"/>
                        <a:pt x="581" y="401"/>
                        <a:pt x="586" y="397"/>
                      </a:cubicBezTo>
                      <a:cubicBezTo>
                        <a:pt x="605" y="378"/>
                        <a:pt x="625" y="358"/>
                        <a:pt x="644" y="339"/>
                      </a:cubicBezTo>
                      <a:cubicBezTo>
                        <a:pt x="650" y="333"/>
                        <a:pt x="655" y="327"/>
                        <a:pt x="663" y="319"/>
                      </a:cubicBezTo>
                      <a:cubicBezTo>
                        <a:pt x="627" y="316"/>
                        <a:pt x="595" y="314"/>
                        <a:pt x="563" y="312"/>
                      </a:cubicBezTo>
                      <a:cubicBezTo>
                        <a:pt x="530" y="309"/>
                        <a:pt x="512" y="293"/>
                        <a:pt x="509" y="261"/>
                      </a:cubicBezTo>
                      <a:cubicBezTo>
                        <a:pt x="507" y="244"/>
                        <a:pt x="506" y="226"/>
                        <a:pt x="505" y="209"/>
                      </a:cubicBezTo>
                      <a:cubicBezTo>
                        <a:pt x="504" y="192"/>
                        <a:pt x="502" y="176"/>
                        <a:pt x="500" y="156"/>
                      </a:cubicBezTo>
                      <a:cubicBezTo>
                        <a:pt x="471" y="185"/>
                        <a:pt x="445" y="211"/>
                        <a:pt x="419" y="238"/>
                      </a:cubicBezTo>
                      <a:cubicBezTo>
                        <a:pt x="417" y="240"/>
                        <a:pt x="415" y="245"/>
                        <a:pt x="415" y="249"/>
                      </a:cubicBezTo>
                      <a:cubicBezTo>
                        <a:pt x="409" y="306"/>
                        <a:pt x="403" y="363"/>
                        <a:pt x="397" y="4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  <p:sp>
              <p:nvSpPr>
                <p:cNvPr id="117" name="Freeform 80">
                  <a:extLst>
                    <a:ext uri="{FF2B5EF4-FFF2-40B4-BE49-F238E27FC236}">
                      <a16:creationId xmlns:a16="http://schemas.microsoft.com/office/drawing/2014/main" id="{A2D5AD2F-740D-4F5B-E62E-FCFBF54341DB}"/>
                    </a:ext>
                  </a:extLst>
                </p:cNvPr>
                <p:cNvSpPr/>
                <p:nvPr/>
              </p:nvSpPr>
              <p:spPr bwMode="auto">
                <a:xfrm>
                  <a:off x="2580" y="883"/>
                  <a:ext cx="2527" cy="2604"/>
                </a:xfrm>
                <a:custGeom>
                  <a:avLst/>
                  <a:gdLst>
                    <a:gd name="T0" fmla="*/ 0 w 1064"/>
                    <a:gd name="T1" fmla="*/ 545 h 1096"/>
                    <a:gd name="T2" fmla="*/ 418 w 1064"/>
                    <a:gd name="T3" fmla="*/ 18 h 1096"/>
                    <a:gd name="T4" fmla="*/ 664 w 1064"/>
                    <a:gd name="T5" fmla="*/ 23 h 1096"/>
                    <a:gd name="T6" fmla="*/ 704 w 1064"/>
                    <a:gd name="T7" fmla="*/ 83 h 1096"/>
                    <a:gd name="T8" fmla="*/ 640 w 1064"/>
                    <a:gd name="T9" fmla="*/ 117 h 1096"/>
                    <a:gd name="T10" fmla="*/ 125 w 1064"/>
                    <a:gd name="T11" fmla="*/ 382 h 1096"/>
                    <a:gd name="T12" fmla="*/ 457 w 1064"/>
                    <a:gd name="T13" fmla="*/ 962 h 1096"/>
                    <a:gd name="T14" fmla="*/ 955 w 1064"/>
                    <a:gd name="T15" fmla="*/ 618 h 1096"/>
                    <a:gd name="T16" fmla="*/ 948 w 1064"/>
                    <a:gd name="T17" fmla="*/ 424 h 1096"/>
                    <a:gd name="T18" fmla="*/ 968 w 1064"/>
                    <a:gd name="T19" fmla="*/ 368 h 1096"/>
                    <a:gd name="T20" fmla="*/ 1025 w 1064"/>
                    <a:gd name="T21" fmla="*/ 372 h 1096"/>
                    <a:gd name="T22" fmla="*/ 1041 w 1064"/>
                    <a:gd name="T23" fmla="*/ 398 h 1096"/>
                    <a:gd name="T24" fmla="*/ 1055 w 1064"/>
                    <a:gd name="T25" fmla="*/ 600 h 1096"/>
                    <a:gd name="T26" fmla="*/ 927 w 1064"/>
                    <a:gd name="T27" fmla="*/ 885 h 1096"/>
                    <a:gd name="T28" fmla="*/ 597 w 1064"/>
                    <a:gd name="T29" fmla="*/ 1061 h 1096"/>
                    <a:gd name="T30" fmla="*/ 16 w 1064"/>
                    <a:gd name="T31" fmla="*/ 664 h 1096"/>
                    <a:gd name="T32" fmla="*/ 5 w 1064"/>
                    <a:gd name="T33" fmla="*/ 611 h 1096"/>
                    <a:gd name="T34" fmla="*/ 0 w 1064"/>
                    <a:gd name="T35" fmla="*/ 545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64" h="1096">
                      <a:moveTo>
                        <a:pt x="0" y="545"/>
                      </a:moveTo>
                      <a:cubicBezTo>
                        <a:pt x="1" y="286"/>
                        <a:pt x="174" y="71"/>
                        <a:pt x="418" y="18"/>
                      </a:cubicBezTo>
                      <a:cubicBezTo>
                        <a:pt x="500" y="0"/>
                        <a:pt x="583" y="2"/>
                        <a:pt x="664" y="23"/>
                      </a:cubicBezTo>
                      <a:cubicBezTo>
                        <a:pt x="695" y="31"/>
                        <a:pt x="711" y="56"/>
                        <a:pt x="704" y="83"/>
                      </a:cubicBezTo>
                      <a:cubicBezTo>
                        <a:pt x="697" y="111"/>
                        <a:pt x="671" y="125"/>
                        <a:pt x="640" y="117"/>
                      </a:cubicBezTo>
                      <a:cubicBezTo>
                        <a:pt x="423" y="62"/>
                        <a:pt x="205" y="175"/>
                        <a:pt x="125" y="382"/>
                      </a:cubicBezTo>
                      <a:cubicBezTo>
                        <a:pt x="28" y="635"/>
                        <a:pt x="189" y="917"/>
                        <a:pt x="457" y="962"/>
                      </a:cubicBezTo>
                      <a:cubicBezTo>
                        <a:pt x="690" y="1002"/>
                        <a:pt x="909" y="850"/>
                        <a:pt x="955" y="618"/>
                      </a:cubicBezTo>
                      <a:cubicBezTo>
                        <a:pt x="968" y="553"/>
                        <a:pt x="965" y="488"/>
                        <a:pt x="948" y="424"/>
                      </a:cubicBezTo>
                      <a:cubicBezTo>
                        <a:pt x="942" y="400"/>
                        <a:pt x="950" y="379"/>
                        <a:pt x="968" y="368"/>
                      </a:cubicBezTo>
                      <a:cubicBezTo>
                        <a:pt x="987" y="356"/>
                        <a:pt x="1010" y="357"/>
                        <a:pt x="1025" y="372"/>
                      </a:cubicBezTo>
                      <a:cubicBezTo>
                        <a:pt x="1032" y="379"/>
                        <a:pt x="1039" y="389"/>
                        <a:pt x="1041" y="398"/>
                      </a:cubicBezTo>
                      <a:cubicBezTo>
                        <a:pt x="1059" y="465"/>
                        <a:pt x="1064" y="532"/>
                        <a:pt x="1055" y="600"/>
                      </a:cubicBezTo>
                      <a:cubicBezTo>
                        <a:pt x="1042" y="708"/>
                        <a:pt x="1000" y="804"/>
                        <a:pt x="927" y="885"/>
                      </a:cubicBezTo>
                      <a:cubicBezTo>
                        <a:pt x="839" y="985"/>
                        <a:pt x="729" y="1044"/>
                        <a:pt x="597" y="1061"/>
                      </a:cubicBezTo>
                      <a:cubicBezTo>
                        <a:pt x="327" y="1096"/>
                        <a:pt x="79" y="919"/>
                        <a:pt x="16" y="664"/>
                      </a:cubicBezTo>
                      <a:cubicBezTo>
                        <a:pt x="12" y="646"/>
                        <a:pt x="8" y="629"/>
                        <a:pt x="5" y="611"/>
                      </a:cubicBezTo>
                      <a:cubicBezTo>
                        <a:pt x="2" y="586"/>
                        <a:pt x="1" y="560"/>
                        <a:pt x="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  <p:sp>
              <p:nvSpPr>
                <p:cNvPr id="118" name="Freeform 81">
                  <a:extLst>
                    <a:ext uri="{FF2B5EF4-FFF2-40B4-BE49-F238E27FC236}">
                      <a16:creationId xmlns:a16="http://schemas.microsoft.com/office/drawing/2014/main" id="{20A99F00-3FD9-3C50-76D9-C4B67218A5C8}"/>
                    </a:ext>
                  </a:extLst>
                </p:cNvPr>
                <p:cNvSpPr/>
                <p:nvPr/>
              </p:nvSpPr>
              <p:spPr bwMode="auto">
                <a:xfrm>
                  <a:off x="3109" y="1472"/>
                  <a:ext cx="1421" cy="1371"/>
                </a:xfrm>
                <a:custGeom>
                  <a:avLst/>
                  <a:gdLst>
                    <a:gd name="T0" fmla="*/ 306 w 598"/>
                    <a:gd name="T1" fmla="*/ 577 h 577"/>
                    <a:gd name="T2" fmla="*/ 22 w 598"/>
                    <a:gd name="T3" fmla="*/ 328 h 577"/>
                    <a:gd name="T4" fmla="*/ 268 w 598"/>
                    <a:gd name="T5" fmla="*/ 3 h 577"/>
                    <a:gd name="T6" fmla="*/ 332 w 598"/>
                    <a:gd name="T7" fmla="*/ 1 h 577"/>
                    <a:gd name="T8" fmla="*/ 381 w 598"/>
                    <a:gd name="T9" fmla="*/ 53 h 577"/>
                    <a:gd name="T10" fmla="*/ 323 w 598"/>
                    <a:gd name="T11" fmla="*/ 97 h 577"/>
                    <a:gd name="T12" fmla="*/ 117 w 598"/>
                    <a:gd name="T13" fmla="*/ 260 h 577"/>
                    <a:gd name="T14" fmla="*/ 267 w 598"/>
                    <a:gd name="T15" fmla="*/ 476 h 577"/>
                    <a:gd name="T16" fmla="*/ 496 w 598"/>
                    <a:gd name="T17" fmla="*/ 314 h 577"/>
                    <a:gd name="T18" fmla="*/ 499 w 598"/>
                    <a:gd name="T19" fmla="*/ 286 h 577"/>
                    <a:gd name="T20" fmla="*/ 548 w 598"/>
                    <a:gd name="T21" fmla="*/ 240 h 577"/>
                    <a:gd name="T22" fmla="*/ 595 w 598"/>
                    <a:gd name="T23" fmla="*/ 287 h 577"/>
                    <a:gd name="T24" fmla="*/ 347 w 598"/>
                    <a:gd name="T25" fmla="*/ 573 h 577"/>
                    <a:gd name="T26" fmla="*/ 306 w 598"/>
                    <a:gd name="T27" fmla="*/ 577 h 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98" h="577">
                      <a:moveTo>
                        <a:pt x="306" y="577"/>
                      </a:moveTo>
                      <a:cubicBezTo>
                        <a:pt x="163" y="576"/>
                        <a:pt x="40" y="469"/>
                        <a:pt x="22" y="328"/>
                      </a:cubicBezTo>
                      <a:cubicBezTo>
                        <a:pt x="0" y="168"/>
                        <a:pt x="109" y="25"/>
                        <a:pt x="268" y="3"/>
                      </a:cubicBezTo>
                      <a:cubicBezTo>
                        <a:pt x="289" y="0"/>
                        <a:pt x="311" y="0"/>
                        <a:pt x="332" y="1"/>
                      </a:cubicBezTo>
                      <a:cubicBezTo>
                        <a:pt x="363" y="2"/>
                        <a:pt x="384" y="26"/>
                        <a:pt x="381" y="53"/>
                      </a:cubicBezTo>
                      <a:cubicBezTo>
                        <a:pt x="379" y="82"/>
                        <a:pt x="354" y="100"/>
                        <a:pt x="323" y="97"/>
                      </a:cubicBezTo>
                      <a:cubicBezTo>
                        <a:pt x="226" y="86"/>
                        <a:pt x="131" y="163"/>
                        <a:pt x="117" y="260"/>
                      </a:cubicBezTo>
                      <a:cubicBezTo>
                        <a:pt x="103" y="359"/>
                        <a:pt x="170" y="454"/>
                        <a:pt x="267" y="476"/>
                      </a:cubicBezTo>
                      <a:cubicBezTo>
                        <a:pt x="374" y="499"/>
                        <a:pt x="483" y="422"/>
                        <a:pt x="496" y="314"/>
                      </a:cubicBezTo>
                      <a:cubicBezTo>
                        <a:pt x="497" y="305"/>
                        <a:pt x="498" y="295"/>
                        <a:pt x="499" y="286"/>
                      </a:cubicBezTo>
                      <a:cubicBezTo>
                        <a:pt x="500" y="259"/>
                        <a:pt x="521" y="240"/>
                        <a:pt x="548" y="240"/>
                      </a:cubicBezTo>
                      <a:cubicBezTo>
                        <a:pt x="574" y="240"/>
                        <a:pt x="594" y="261"/>
                        <a:pt x="595" y="287"/>
                      </a:cubicBezTo>
                      <a:cubicBezTo>
                        <a:pt x="598" y="427"/>
                        <a:pt x="487" y="555"/>
                        <a:pt x="347" y="573"/>
                      </a:cubicBezTo>
                      <a:cubicBezTo>
                        <a:pt x="334" y="575"/>
                        <a:pt x="320" y="576"/>
                        <a:pt x="306" y="5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</p:grp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807476F-9C15-9AF3-9157-3408BFCB6357}"/>
                </a:ext>
              </a:extLst>
            </p:cNvPr>
            <p:cNvSpPr txBox="1"/>
            <p:nvPr/>
          </p:nvSpPr>
          <p:spPr>
            <a:xfrm>
              <a:off x="7715439" y="4372111"/>
              <a:ext cx="3534953" cy="7377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/>
                <a:t>将</a:t>
              </a:r>
              <a:r>
                <a:rPr lang="en-US" altLang="zh-CN" sz="1600" dirty="0"/>
                <a:t>BR-DP</a:t>
              </a:r>
              <a:r>
                <a:rPr lang="zh-CN" altLang="en-US" sz="1600" dirty="0"/>
                <a:t>框架与深度学习模型结合，提升隐私保护下的模型训练效率。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汉仪旗黑-55简" panose="00020600040101010101" pitchFamily="18" charset="-122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E582D40-CA4D-E8A7-44A8-1F40EA54CDA8}"/>
              </a:ext>
            </a:extLst>
          </p:cNvPr>
          <p:cNvGrpSpPr/>
          <p:nvPr/>
        </p:nvGrpSpPr>
        <p:grpSpPr>
          <a:xfrm>
            <a:off x="6795718" y="3565537"/>
            <a:ext cx="4255015" cy="1010954"/>
            <a:chOff x="6672803" y="4353379"/>
            <a:chExt cx="4577589" cy="1087595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58C8277-B2E6-7930-DE36-E96B3D5C57FE}"/>
                </a:ext>
              </a:extLst>
            </p:cNvPr>
            <p:cNvGrpSpPr/>
            <p:nvPr/>
          </p:nvGrpSpPr>
          <p:grpSpPr>
            <a:xfrm>
              <a:off x="6672803" y="4353379"/>
              <a:ext cx="769102" cy="769101"/>
              <a:chOff x="1884355" y="1953513"/>
              <a:chExt cx="950284" cy="950284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4F28DC01-13FA-0126-0996-04924A6D6F76}"/>
                  </a:ext>
                </a:extLst>
              </p:cNvPr>
              <p:cNvGrpSpPr/>
              <p:nvPr/>
            </p:nvGrpSpPr>
            <p:grpSpPr>
              <a:xfrm flipH="1">
                <a:off x="1884355" y="1953513"/>
                <a:ext cx="950284" cy="950284"/>
                <a:chOff x="529582" y="1276705"/>
                <a:chExt cx="10569600" cy="4403207"/>
              </a:xfrm>
            </p:grpSpPr>
            <p:sp>
              <p:nvSpPr>
                <p:cNvPr id="129" name="矩形 18">
                  <a:extLst>
                    <a:ext uri="{FF2B5EF4-FFF2-40B4-BE49-F238E27FC236}">
                      <a16:creationId xmlns:a16="http://schemas.microsoft.com/office/drawing/2014/main" id="{27F5840A-A62A-F93E-CA4F-F284903F7788}"/>
                    </a:ext>
                  </a:extLst>
                </p:cNvPr>
                <p:cNvSpPr/>
                <p:nvPr/>
              </p:nvSpPr>
              <p:spPr>
                <a:xfrm>
                  <a:off x="529582" y="1277111"/>
                  <a:ext cx="10569600" cy="4402801"/>
                </a:xfrm>
                <a:prstGeom prst="ellipse">
                  <a:avLst/>
                </a:prstGeom>
                <a:solidFill>
                  <a:srgbClr val="EEF2F9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54000" dist="190500" dir="13500000" algn="br" rotWithShape="0">
                    <a:srgbClr val="FFFFFF"/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9900" kern="0" dirty="0">
                    <a:solidFill>
                      <a:srgbClr val="FF0000"/>
                    </a:solidFill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  <p:sp>
              <p:nvSpPr>
                <p:cNvPr id="130" name="矩形 19">
                  <a:extLst>
                    <a:ext uri="{FF2B5EF4-FFF2-40B4-BE49-F238E27FC236}">
                      <a16:creationId xmlns:a16="http://schemas.microsoft.com/office/drawing/2014/main" id="{F075AB72-5FC8-EBB5-9721-5B12D9AF1823}"/>
                    </a:ext>
                  </a:extLst>
                </p:cNvPr>
                <p:cNvSpPr/>
                <p:nvPr/>
              </p:nvSpPr>
              <p:spPr>
                <a:xfrm>
                  <a:off x="529582" y="1276705"/>
                  <a:ext cx="10569600" cy="4402800"/>
                </a:xfrm>
                <a:prstGeom prst="ellipse">
                  <a:avLst/>
                </a:prstGeom>
                <a:solidFill>
                  <a:srgbClr val="EEF2F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9900" kern="0" dirty="0">
                    <a:solidFill>
                      <a:srgbClr val="EEF2F9"/>
                    </a:solidFill>
                    <a:latin typeface="Source Han Sans CN" panose="020B0500000000000000" pitchFamily="34" charset="-128"/>
                    <a:ea typeface="Source Han Sans CN" panose="020B0500000000000000" pitchFamily="34" charset="-128"/>
                    <a:cs typeface="+mn-ea"/>
                    <a:sym typeface="汉仪旗黑-55简" panose="00020600040101010101" pitchFamily="18" charset="-122"/>
                  </a:endParaRPr>
                </a:p>
              </p:txBody>
            </p:sp>
          </p:grpSp>
          <p:sp>
            <p:nvSpPr>
              <p:cNvPr id="128" name="矩形 19">
                <a:extLst>
                  <a:ext uri="{FF2B5EF4-FFF2-40B4-BE49-F238E27FC236}">
                    <a16:creationId xmlns:a16="http://schemas.microsoft.com/office/drawing/2014/main" id="{6DBA4108-AD88-80D5-1D13-BAA7BF9C05CB}"/>
                  </a:ext>
                </a:extLst>
              </p:cNvPr>
              <p:cNvSpPr/>
              <p:nvPr/>
            </p:nvSpPr>
            <p:spPr>
              <a:xfrm flipH="1">
                <a:off x="1980629" y="2049779"/>
                <a:ext cx="757735" cy="757666"/>
              </a:xfrm>
              <a:prstGeom prst="ellipse">
                <a:avLst/>
              </a:prstGeom>
              <a:solidFill>
                <a:srgbClr val="003F88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77800" dist="139700" dir="2700000" algn="tl" rotWithShape="0">
                  <a:srgbClr val="4472C4">
                    <a:lumMod val="75000"/>
                    <a:alpha val="18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 sz="4800" kern="0" dirty="0">
                  <a:solidFill>
                    <a:prstClr val="white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+mn-ea"/>
                  <a:sym typeface="汉仪旗黑-55简" panose="00020600040101010101" pitchFamily="18" charset="-122"/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4D6D94F-5446-8209-B572-9BC22F580818}"/>
                </a:ext>
              </a:extLst>
            </p:cNvPr>
            <p:cNvSpPr txBox="1"/>
            <p:nvPr/>
          </p:nvSpPr>
          <p:spPr>
            <a:xfrm>
              <a:off x="7715439" y="4372111"/>
              <a:ext cx="3534953" cy="1068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/>
                <a:t>探索</a:t>
              </a:r>
              <a:r>
                <a:rPr lang="en-US" altLang="zh-CN" sz="1600" dirty="0"/>
                <a:t>BR-DP</a:t>
              </a:r>
              <a:r>
                <a:rPr lang="zh-CN" altLang="en-US" sz="1600" dirty="0"/>
                <a:t>在本地差分隐私设置中的应用，为用户提供更好的隐私保障。</a:t>
              </a:r>
              <a:endParaRPr lang="zh-CN" altLang="en-US" sz="1600" dirty="0">
                <a:solidFill>
                  <a:prstClr val="black"/>
                </a:solidFill>
                <a:latin typeface="+mn-ea"/>
                <a:cs typeface="+mn-ea"/>
                <a:sym typeface="汉仪旗黑-55简" panose="00020600040101010101" pitchFamily="18" charset="-122"/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58B335A3-9E83-E86A-84A2-EE19384C6A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20328" y="3772794"/>
            <a:ext cx="328302" cy="328226"/>
            <a:chOff x="1686" y="11"/>
            <a:chExt cx="4312" cy="4311"/>
          </a:xfrm>
          <a:solidFill>
            <a:sysClr val="window" lastClr="FFFFFF"/>
          </a:solidFill>
        </p:grpSpPr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770E3A64-B4A0-A3C1-0E10-27BC9579D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6" y="11"/>
              <a:ext cx="4312" cy="4311"/>
            </a:xfrm>
            <a:custGeom>
              <a:avLst/>
              <a:gdLst>
                <a:gd name="T0" fmla="*/ 1145 w 2048"/>
                <a:gd name="T1" fmla="*/ 2043 h 2048"/>
                <a:gd name="T2" fmla="*/ 1168 w 2048"/>
                <a:gd name="T3" fmla="*/ 1968 h 2048"/>
                <a:gd name="T4" fmla="*/ 1504 w 2048"/>
                <a:gd name="T5" fmla="*/ 1914 h 2048"/>
                <a:gd name="T6" fmla="*/ 1504 w 2048"/>
                <a:gd name="T7" fmla="*/ 1593 h 2048"/>
                <a:gd name="T8" fmla="*/ 1459 w 2048"/>
                <a:gd name="T9" fmla="*/ 1662 h 2048"/>
                <a:gd name="T10" fmla="*/ 1174 w 2048"/>
                <a:gd name="T11" fmla="*/ 1873 h 2048"/>
                <a:gd name="T12" fmla="*/ 1100 w 2048"/>
                <a:gd name="T13" fmla="*/ 1845 h 2048"/>
                <a:gd name="T14" fmla="*/ 1124 w 2048"/>
                <a:gd name="T15" fmla="*/ 1526 h 2048"/>
                <a:gd name="T16" fmla="*/ 1185 w 2048"/>
                <a:gd name="T17" fmla="*/ 1400 h 2048"/>
                <a:gd name="T18" fmla="*/ 369 w 2048"/>
                <a:gd name="T19" fmla="*/ 1400 h 2048"/>
                <a:gd name="T20" fmla="*/ 357 w 2048"/>
                <a:gd name="T21" fmla="*/ 1320 h 2048"/>
                <a:gd name="T22" fmla="*/ 1212 w 2048"/>
                <a:gd name="T23" fmla="*/ 1320 h 2048"/>
                <a:gd name="T24" fmla="*/ 1495 w 2048"/>
                <a:gd name="T25" fmla="*/ 862 h 2048"/>
                <a:gd name="T26" fmla="*/ 1504 w 2048"/>
                <a:gd name="T27" fmla="*/ 132 h 2048"/>
                <a:gd name="T28" fmla="*/ 132 w 2048"/>
                <a:gd name="T29" fmla="*/ 80 h 2048"/>
                <a:gd name="T30" fmla="*/ 80 w 2048"/>
                <a:gd name="T31" fmla="*/ 1573 h 2048"/>
                <a:gd name="T32" fmla="*/ 102 w 2048"/>
                <a:gd name="T33" fmla="*/ 1588 h 2048"/>
                <a:gd name="T34" fmla="*/ 459 w 2048"/>
                <a:gd name="T35" fmla="*/ 1722 h 2048"/>
                <a:gd name="T36" fmla="*/ 459 w 2048"/>
                <a:gd name="T37" fmla="*/ 1968 h 2048"/>
                <a:gd name="T38" fmla="*/ 789 w 2048"/>
                <a:gd name="T39" fmla="*/ 1967 h 2048"/>
                <a:gd name="T40" fmla="*/ 820 w 2048"/>
                <a:gd name="T41" fmla="*/ 2048 h 2048"/>
                <a:gd name="T42" fmla="*/ 380 w 2048"/>
                <a:gd name="T43" fmla="*/ 2027 h 2048"/>
                <a:gd name="T44" fmla="*/ 0 w 2048"/>
                <a:gd name="T45" fmla="*/ 1617 h 2048"/>
                <a:gd name="T46" fmla="*/ 127 w 2048"/>
                <a:gd name="T47" fmla="*/ 0 h 2048"/>
                <a:gd name="T48" fmla="*/ 1584 w 2048"/>
                <a:gd name="T49" fmla="*/ 127 h 2048"/>
                <a:gd name="T50" fmla="*/ 1584 w 2048"/>
                <a:gd name="T51" fmla="*/ 702 h 2048"/>
                <a:gd name="T52" fmla="*/ 1707 w 2048"/>
                <a:gd name="T53" fmla="*/ 497 h 2048"/>
                <a:gd name="T54" fmla="*/ 2042 w 2048"/>
                <a:gd name="T55" fmla="*/ 547 h 2048"/>
                <a:gd name="T56" fmla="*/ 2048 w 2048"/>
                <a:gd name="T57" fmla="*/ 624 h 2048"/>
                <a:gd name="T58" fmla="*/ 1594 w 2048"/>
                <a:gd name="T59" fmla="*/ 1429 h 2048"/>
                <a:gd name="T60" fmla="*/ 1584 w 2048"/>
                <a:gd name="T61" fmla="*/ 1928 h 2048"/>
                <a:gd name="T62" fmla="*/ 1488 w 2048"/>
                <a:gd name="T63" fmla="*/ 2048 h 2048"/>
                <a:gd name="T64" fmla="*/ 1686 w 2048"/>
                <a:gd name="T65" fmla="*/ 694 h 2048"/>
                <a:gd name="T66" fmla="*/ 1399 w 2048"/>
                <a:gd name="T67" fmla="*/ 1604 h 2048"/>
                <a:gd name="T68" fmla="*/ 1686 w 2048"/>
                <a:gd name="T69" fmla="*/ 694 h 2048"/>
                <a:gd name="T70" fmla="*/ 1906 w 2048"/>
                <a:gd name="T71" fmla="*/ 727 h 2048"/>
                <a:gd name="T72" fmla="*/ 1913 w 2048"/>
                <a:gd name="T73" fmla="*/ 503 h 2048"/>
                <a:gd name="T74" fmla="*/ 1726 w 2048"/>
                <a:gd name="T75" fmla="*/ 624 h 2048"/>
                <a:gd name="T76" fmla="*/ 377 w 2048"/>
                <a:gd name="T77" fmla="*/ 1897 h 2048"/>
                <a:gd name="T78" fmla="*/ 339 w 2048"/>
                <a:gd name="T79" fmla="*/ 1671 h 2048"/>
                <a:gd name="T80" fmla="*/ 146 w 2048"/>
                <a:gd name="T81" fmla="*/ 1672 h 2048"/>
                <a:gd name="T82" fmla="*/ 1200 w 2048"/>
                <a:gd name="T83" fmla="*/ 1583 h 2048"/>
                <a:gd name="T84" fmla="*/ 1338 w 2048"/>
                <a:gd name="T85" fmla="*/ 1662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8" h="2048">
                  <a:moveTo>
                    <a:pt x="1152" y="2048"/>
                  </a:moveTo>
                  <a:cubicBezTo>
                    <a:pt x="1150" y="2046"/>
                    <a:pt x="1148" y="2045"/>
                    <a:pt x="1145" y="2043"/>
                  </a:cubicBezTo>
                  <a:cubicBezTo>
                    <a:pt x="1128" y="2031"/>
                    <a:pt x="1120" y="2014"/>
                    <a:pt x="1125" y="1997"/>
                  </a:cubicBezTo>
                  <a:cubicBezTo>
                    <a:pt x="1131" y="1979"/>
                    <a:pt x="1146" y="1968"/>
                    <a:pt x="1168" y="1968"/>
                  </a:cubicBezTo>
                  <a:cubicBezTo>
                    <a:pt x="1262" y="1968"/>
                    <a:pt x="1356" y="1968"/>
                    <a:pt x="1450" y="1968"/>
                  </a:cubicBezTo>
                  <a:cubicBezTo>
                    <a:pt x="1490" y="1968"/>
                    <a:pt x="1504" y="1954"/>
                    <a:pt x="1504" y="1914"/>
                  </a:cubicBezTo>
                  <a:cubicBezTo>
                    <a:pt x="1504" y="1812"/>
                    <a:pt x="1504" y="1711"/>
                    <a:pt x="1504" y="1610"/>
                  </a:cubicBezTo>
                  <a:cubicBezTo>
                    <a:pt x="1504" y="1604"/>
                    <a:pt x="1504" y="1599"/>
                    <a:pt x="1504" y="1593"/>
                  </a:cubicBezTo>
                  <a:cubicBezTo>
                    <a:pt x="1503" y="1593"/>
                    <a:pt x="1501" y="1592"/>
                    <a:pt x="1500" y="1592"/>
                  </a:cubicBezTo>
                  <a:cubicBezTo>
                    <a:pt x="1487" y="1615"/>
                    <a:pt x="1474" y="1639"/>
                    <a:pt x="1459" y="1662"/>
                  </a:cubicBezTo>
                  <a:cubicBezTo>
                    <a:pt x="1448" y="1677"/>
                    <a:pt x="1435" y="1693"/>
                    <a:pt x="1419" y="1704"/>
                  </a:cubicBezTo>
                  <a:cubicBezTo>
                    <a:pt x="1338" y="1761"/>
                    <a:pt x="1256" y="1817"/>
                    <a:pt x="1174" y="1873"/>
                  </a:cubicBezTo>
                  <a:cubicBezTo>
                    <a:pt x="1170" y="1875"/>
                    <a:pt x="1166" y="1878"/>
                    <a:pt x="1162" y="1881"/>
                  </a:cubicBezTo>
                  <a:cubicBezTo>
                    <a:pt x="1131" y="1898"/>
                    <a:pt x="1098" y="1880"/>
                    <a:pt x="1100" y="1845"/>
                  </a:cubicBezTo>
                  <a:cubicBezTo>
                    <a:pt x="1103" y="1781"/>
                    <a:pt x="1109" y="1717"/>
                    <a:pt x="1113" y="1654"/>
                  </a:cubicBezTo>
                  <a:cubicBezTo>
                    <a:pt x="1117" y="1611"/>
                    <a:pt x="1120" y="1569"/>
                    <a:pt x="1124" y="1526"/>
                  </a:cubicBezTo>
                  <a:cubicBezTo>
                    <a:pt x="1126" y="1512"/>
                    <a:pt x="1130" y="1498"/>
                    <a:pt x="1136" y="1485"/>
                  </a:cubicBezTo>
                  <a:cubicBezTo>
                    <a:pt x="1151" y="1457"/>
                    <a:pt x="1168" y="1430"/>
                    <a:pt x="1185" y="1400"/>
                  </a:cubicBezTo>
                  <a:cubicBezTo>
                    <a:pt x="1174" y="1400"/>
                    <a:pt x="1166" y="1400"/>
                    <a:pt x="1158" y="1400"/>
                  </a:cubicBezTo>
                  <a:cubicBezTo>
                    <a:pt x="895" y="1400"/>
                    <a:pt x="632" y="1400"/>
                    <a:pt x="369" y="1400"/>
                  </a:cubicBezTo>
                  <a:cubicBezTo>
                    <a:pt x="338" y="1400"/>
                    <a:pt x="320" y="1385"/>
                    <a:pt x="320" y="1359"/>
                  </a:cubicBezTo>
                  <a:cubicBezTo>
                    <a:pt x="320" y="1338"/>
                    <a:pt x="335" y="1322"/>
                    <a:pt x="357" y="1320"/>
                  </a:cubicBezTo>
                  <a:cubicBezTo>
                    <a:pt x="363" y="1319"/>
                    <a:pt x="370" y="1320"/>
                    <a:pt x="377" y="1320"/>
                  </a:cubicBezTo>
                  <a:cubicBezTo>
                    <a:pt x="655" y="1320"/>
                    <a:pt x="934" y="1320"/>
                    <a:pt x="1212" y="1320"/>
                  </a:cubicBezTo>
                  <a:cubicBezTo>
                    <a:pt x="1226" y="1320"/>
                    <a:pt x="1233" y="1317"/>
                    <a:pt x="1241" y="1304"/>
                  </a:cubicBezTo>
                  <a:cubicBezTo>
                    <a:pt x="1325" y="1157"/>
                    <a:pt x="1411" y="1009"/>
                    <a:pt x="1495" y="862"/>
                  </a:cubicBezTo>
                  <a:cubicBezTo>
                    <a:pt x="1500" y="853"/>
                    <a:pt x="1503" y="842"/>
                    <a:pt x="1503" y="832"/>
                  </a:cubicBezTo>
                  <a:cubicBezTo>
                    <a:pt x="1504" y="598"/>
                    <a:pt x="1504" y="365"/>
                    <a:pt x="1504" y="132"/>
                  </a:cubicBezTo>
                  <a:cubicBezTo>
                    <a:pt x="1504" y="94"/>
                    <a:pt x="1489" y="80"/>
                    <a:pt x="1452" y="80"/>
                  </a:cubicBezTo>
                  <a:cubicBezTo>
                    <a:pt x="1012" y="80"/>
                    <a:pt x="572" y="80"/>
                    <a:pt x="132" y="80"/>
                  </a:cubicBezTo>
                  <a:cubicBezTo>
                    <a:pt x="95" y="80"/>
                    <a:pt x="80" y="94"/>
                    <a:pt x="80" y="130"/>
                  </a:cubicBezTo>
                  <a:cubicBezTo>
                    <a:pt x="80" y="611"/>
                    <a:pt x="80" y="1092"/>
                    <a:pt x="80" y="1573"/>
                  </a:cubicBezTo>
                  <a:cubicBezTo>
                    <a:pt x="80" y="1577"/>
                    <a:pt x="80" y="1581"/>
                    <a:pt x="80" y="1588"/>
                  </a:cubicBezTo>
                  <a:cubicBezTo>
                    <a:pt x="88" y="1588"/>
                    <a:pt x="95" y="1588"/>
                    <a:pt x="102" y="1588"/>
                  </a:cubicBezTo>
                  <a:cubicBezTo>
                    <a:pt x="176" y="1588"/>
                    <a:pt x="251" y="1588"/>
                    <a:pt x="325" y="1588"/>
                  </a:cubicBezTo>
                  <a:cubicBezTo>
                    <a:pt x="408" y="1589"/>
                    <a:pt x="459" y="1639"/>
                    <a:pt x="459" y="1722"/>
                  </a:cubicBezTo>
                  <a:cubicBezTo>
                    <a:pt x="459" y="1796"/>
                    <a:pt x="459" y="1870"/>
                    <a:pt x="459" y="1943"/>
                  </a:cubicBezTo>
                  <a:cubicBezTo>
                    <a:pt x="459" y="1951"/>
                    <a:pt x="459" y="1958"/>
                    <a:pt x="459" y="1968"/>
                  </a:cubicBezTo>
                  <a:cubicBezTo>
                    <a:pt x="467" y="1968"/>
                    <a:pt x="475" y="1968"/>
                    <a:pt x="482" y="1968"/>
                  </a:cubicBezTo>
                  <a:cubicBezTo>
                    <a:pt x="584" y="1968"/>
                    <a:pt x="687" y="1968"/>
                    <a:pt x="789" y="1967"/>
                  </a:cubicBezTo>
                  <a:cubicBezTo>
                    <a:pt x="812" y="1967"/>
                    <a:pt x="833" y="1969"/>
                    <a:pt x="842" y="1994"/>
                  </a:cubicBezTo>
                  <a:cubicBezTo>
                    <a:pt x="851" y="2018"/>
                    <a:pt x="838" y="2034"/>
                    <a:pt x="820" y="2048"/>
                  </a:cubicBezTo>
                  <a:cubicBezTo>
                    <a:pt x="681" y="2048"/>
                    <a:pt x="543" y="2048"/>
                    <a:pt x="404" y="2048"/>
                  </a:cubicBezTo>
                  <a:cubicBezTo>
                    <a:pt x="396" y="2041"/>
                    <a:pt x="388" y="2034"/>
                    <a:pt x="380" y="2027"/>
                  </a:cubicBezTo>
                  <a:cubicBezTo>
                    <a:pt x="260" y="1907"/>
                    <a:pt x="141" y="1787"/>
                    <a:pt x="21" y="1668"/>
                  </a:cubicBezTo>
                  <a:cubicBezTo>
                    <a:pt x="6" y="1653"/>
                    <a:pt x="0" y="1638"/>
                    <a:pt x="0" y="1617"/>
                  </a:cubicBezTo>
                  <a:cubicBezTo>
                    <a:pt x="0" y="1121"/>
                    <a:pt x="0" y="624"/>
                    <a:pt x="0" y="128"/>
                  </a:cubicBezTo>
                  <a:cubicBezTo>
                    <a:pt x="0" y="50"/>
                    <a:pt x="50" y="0"/>
                    <a:pt x="127" y="0"/>
                  </a:cubicBezTo>
                  <a:cubicBezTo>
                    <a:pt x="570" y="0"/>
                    <a:pt x="1013" y="0"/>
                    <a:pt x="1457" y="0"/>
                  </a:cubicBezTo>
                  <a:cubicBezTo>
                    <a:pt x="1534" y="0"/>
                    <a:pt x="1584" y="50"/>
                    <a:pt x="1584" y="127"/>
                  </a:cubicBezTo>
                  <a:cubicBezTo>
                    <a:pt x="1584" y="312"/>
                    <a:pt x="1584" y="497"/>
                    <a:pt x="1584" y="681"/>
                  </a:cubicBezTo>
                  <a:cubicBezTo>
                    <a:pt x="1584" y="688"/>
                    <a:pt x="1584" y="695"/>
                    <a:pt x="1584" y="702"/>
                  </a:cubicBezTo>
                  <a:cubicBezTo>
                    <a:pt x="1592" y="695"/>
                    <a:pt x="1596" y="688"/>
                    <a:pt x="1600" y="682"/>
                  </a:cubicBezTo>
                  <a:cubicBezTo>
                    <a:pt x="1635" y="620"/>
                    <a:pt x="1670" y="558"/>
                    <a:pt x="1707" y="497"/>
                  </a:cubicBezTo>
                  <a:cubicBezTo>
                    <a:pt x="1747" y="432"/>
                    <a:pt x="1808" y="402"/>
                    <a:pt x="1883" y="410"/>
                  </a:cubicBezTo>
                  <a:cubicBezTo>
                    <a:pt x="1965" y="420"/>
                    <a:pt x="2018" y="468"/>
                    <a:pt x="2042" y="547"/>
                  </a:cubicBezTo>
                  <a:cubicBezTo>
                    <a:pt x="2044" y="553"/>
                    <a:pt x="2046" y="558"/>
                    <a:pt x="2048" y="564"/>
                  </a:cubicBezTo>
                  <a:cubicBezTo>
                    <a:pt x="2048" y="584"/>
                    <a:pt x="2048" y="604"/>
                    <a:pt x="2048" y="624"/>
                  </a:cubicBezTo>
                  <a:cubicBezTo>
                    <a:pt x="2036" y="650"/>
                    <a:pt x="2027" y="678"/>
                    <a:pt x="2013" y="703"/>
                  </a:cubicBezTo>
                  <a:cubicBezTo>
                    <a:pt x="1874" y="945"/>
                    <a:pt x="1734" y="1187"/>
                    <a:pt x="1594" y="1429"/>
                  </a:cubicBezTo>
                  <a:cubicBezTo>
                    <a:pt x="1588" y="1441"/>
                    <a:pt x="1584" y="1455"/>
                    <a:pt x="1584" y="1468"/>
                  </a:cubicBezTo>
                  <a:cubicBezTo>
                    <a:pt x="1583" y="1622"/>
                    <a:pt x="1584" y="1775"/>
                    <a:pt x="1584" y="1928"/>
                  </a:cubicBezTo>
                  <a:cubicBezTo>
                    <a:pt x="1584" y="1980"/>
                    <a:pt x="1553" y="2023"/>
                    <a:pt x="1504" y="2041"/>
                  </a:cubicBezTo>
                  <a:cubicBezTo>
                    <a:pt x="1498" y="2043"/>
                    <a:pt x="1493" y="2045"/>
                    <a:pt x="1488" y="2048"/>
                  </a:cubicBezTo>
                  <a:cubicBezTo>
                    <a:pt x="1376" y="2048"/>
                    <a:pt x="1264" y="2048"/>
                    <a:pt x="1152" y="2048"/>
                  </a:cubicBezTo>
                  <a:close/>
                  <a:moveTo>
                    <a:pt x="1686" y="694"/>
                  </a:moveTo>
                  <a:cubicBezTo>
                    <a:pt x="1530" y="964"/>
                    <a:pt x="1375" y="1232"/>
                    <a:pt x="1220" y="1501"/>
                  </a:cubicBezTo>
                  <a:cubicBezTo>
                    <a:pt x="1281" y="1536"/>
                    <a:pt x="1339" y="1570"/>
                    <a:pt x="1399" y="1604"/>
                  </a:cubicBezTo>
                  <a:cubicBezTo>
                    <a:pt x="1555" y="1335"/>
                    <a:pt x="1710" y="1067"/>
                    <a:pt x="1865" y="797"/>
                  </a:cubicBezTo>
                  <a:cubicBezTo>
                    <a:pt x="1805" y="763"/>
                    <a:pt x="1747" y="729"/>
                    <a:pt x="1686" y="694"/>
                  </a:cubicBezTo>
                  <a:close/>
                  <a:moveTo>
                    <a:pt x="1726" y="624"/>
                  </a:moveTo>
                  <a:cubicBezTo>
                    <a:pt x="1787" y="659"/>
                    <a:pt x="1846" y="693"/>
                    <a:pt x="1906" y="727"/>
                  </a:cubicBezTo>
                  <a:cubicBezTo>
                    <a:pt x="1924" y="695"/>
                    <a:pt x="1944" y="665"/>
                    <a:pt x="1959" y="633"/>
                  </a:cubicBezTo>
                  <a:cubicBezTo>
                    <a:pt x="1981" y="584"/>
                    <a:pt x="1960" y="528"/>
                    <a:pt x="1913" y="503"/>
                  </a:cubicBezTo>
                  <a:cubicBezTo>
                    <a:pt x="1866" y="477"/>
                    <a:pt x="1807" y="491"/>
                    <a:pt x="1778" y="536"/>
                  </a:cubicBezTo>
                  <a:cubicBezTo>
                    <a:pt x="1760" y="564"/>
                    <a:pt x="1744" y="593"/>
                    <a:pt x="1726" y="624"/>
                  </a:cubicBezTo>
                  <a:close/>
                  <a:moveTo>
                    <a:pt x="376" y="1902"/>
                  </a:moveTo>
                  <a:cubicBezTo>
                    <a:pt x="376" y="1901"/>
                    <a:pt x="377" y="1899"/>
                    <a:pt x="377" y="1897"/>
                  </a:cubicBezTo>
                  <a:cubicBezTo>
                    <a:pt x="377" y="1834"/>
                    <a:pt x="377" y="1772"/>
                    <a:pt x="377" y="1709"/>
                  </a:cubicBezTo>
                  <a:cubicBezTo>
                    <a:pt x="376" y="1686"/>
                    <a:pt x="362" y="1671"/>
                    <a:pt x="339" y="1671"/>
                  </a:cubicBezTo>
                  <a:cubicBezTo>
                    <a:pt x="275" y="1670"/>
                    <a:pt x="211" y="1671"/>
                    <a:pt x="146" y="1671"/>
                  </a:cubicBezTo>
                  <a:cubicBezTo>
                    <a:pt x="145" y="1671"/>
                    <a:pt x="145" y="1673"/>
                    <a:pt x="146" y="1672"/>
                  </a:cubicBezTo>
                  <a:cubicBezTo>
                    <a:pt x="222" y="1748"/>
                    <a:pt x="299" y="1825"/>
                    <a:pt x="376" y="1902"/>
                  </a:cubicBezTo>
                  <a:close/>
                  <a:moveTo>
                    <a:pt x="1200" y="1583"/>
                  </a:moveTo>
                  <a:cubicBezTo>
                    <a:pt x="1196" y="1645"/>
                    <a:pt x="1191" y="1704"/>
                    <a:pt x="1186" y="1766"/>
                  </a:cubicBezTo>
                  <a:cubicBezTo>
                    <a:pt x="1240" y="1730"/>
                    <a:pt x="1288" y="1697"/>
                    <a:pt x="1338" y="1662"/>
                  </a:cubicBezTo>
                  <a:cubicBezTo>
                    <a:pt x="1291" y="1635"/>
                    <a:pt x="1247" y="1610"/>
                    <a:pt x="1200" y="15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CE284A04-E370-02EA-CB14-D27DA6209B7A}"/>
                </a:ext>
              </a:extLst>
            </p:cNvPr>
            <p:cNvSpPr/>
            <p:nvPr/>
          </p:nvSpPr>
          <p:spPr bwMode="auto">
            <a:xfrm>
              <a:off x="3665" y="4145"/>
              <a:ext cx="185" cy="177"/>
            </a:xfrm>
            <a:custGeom>
              <a:avLst/>
              <a:gdLst>
                <a:gd name="T0" fmla="*/ 32 w 88"/>
                <a:gd name="T1" fmla="*/ 84 h 84"/>
                <a:gd name="T2" fmla="*/ 5 w 88"/>
                <a:gd name="T3" fmla="*/ 47 h 84"/>
                <a:gd name="T4" fmla="*/ 32 w 88"/>
                <a:gd name="T5" fmla="*/ 5 h 84"/>
                <a:gd name="T6" fmla="*/ 79 w 88"/>
                <a:gd name="T7" fmla="*/ 23 h 84"/>
                <a:gd name="T8" fmla="*/ 73 w 88"/>
                <a:gd name="T9" fmla="*/ 72 h 84"/>
                <a:gd name="T10" fmla="*/ 60 w 88"/>
                <a:gd name="T11" fmla="*/ 84 h 84"/>
                <a:gd name="T12" fmla="*/ 32 w 8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4">
                  <a:moveTo>
                    <a:pt x="32" y="84"/>
                  </a:moveTo>
                  <a:cubicBezTo>
                    <a:pt x="23" y="72"/>
                    <a:pt x="10" y="61"/>
                    <a:pt x="5" y="47"/>
                  </a:cubicBezTo>
                  <a:cubicBezTo>
                    <a:pt x="0" y="30"/>
                    <a:pt x="15" y="11"/>
                    <a:pt x="32" y="5"/>
                  </a:cubicBezTo>
                  <a:cubicBezTo>
                    <a:pt x="49" y="0"/>
                    <a:pt x="69" y="7"/>
                    <a:pt x="79" y="23"/>
                  </a:cubicBezTo>
                  <a:cubicBezTo>
                    <a:pt x="88" y="38"/>
                    <a:pt x="86" y="60"/>
                    <a:pt x="73" y="72"/>
                  </a:cubicBezTo>
                  <a:cubicBezTo>
                    <a:pt x="69" y="76"/>
                    <a:pt x="64" y="80"/>
                    <a:pt x="60" y="84"/>
                  </a:cubicBezTo>
                  <a:cubicBezTo>
                    <a:pt x="50" y="84"/>
                    <a:pt x="41" y="84"/>
                    <a:pt x="3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8AEF7AAD-B8CE-1916-4871-F5C735120482}"/>
                </a:ext>
              </a:extLst>
            </p:cNvPr>
            <p:cNvSpPr/>
            <p:nvPr/>
          </p:nvSpPr>
          <p:spPr bwMode="auto">
            <a:xfrm>
              <a:off x="2360" y="901"/>
              <a:ext cx="1987" cy="171"/>
            </a:xfrm>
            <a:custGeom>
              <a:avLst/>
              <a:gdLst>
                <a:gd name="T0" fmla="*/ 470 w 944"/>
                <a:gd name="T1" fmla="*/ 81 h 81"/>
                <a:gd name="T2" fmla="*/ 46 w 944"/>
                <a:gd name="T3" fmla="*/ 81 h 81"/>
                <a:gd name="T4" fmla="*/ 0 w 944"/>
                <a:gd name="T5" fmla="*/ 40 h 81"/>
                <a:gd name="T6" fmla="*/ 35 w 944"/>
                <a:gd name="T7" fmla="*/ 1 h 81"/>
                <a:gd name="T8" fmla="*/ 57 w 944"/>
                <a:gd name="T9" fmla="*/ 0 h 81"/>
                <a:gd name="T10" fmla="*/ 887 w 944"/>
                <a:gd name="T11" fmla="*/ 0 h 81"/>
                <a:gd name="T12" fmla="*/ 907 w 944"/>
                <a:gd name="T13" fmla="*/ 1 h 81"/>
                <a:gd name="T14" fmla="*/ 944 w 944"/>
                <a:gd name="T15" fmla="*/ 40 h 81"/>
                <a:gd name="T16" fmla="*/ 907 w 944"/>
                <a:gd name="T17" fmla="*/ 81 h 81"/>
                <a:gd name="T18" fmla="*/ 885 w 944"/>
                <a:gd name="T19" fmla="*/ 81 h 81"/>
                <a:gd name="T20" fmla="*/ 470 w 944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4" h="81">
                  <a:moveTo>
                    <a:pt x="470" y="81"/>
                  </a:moveTo>
                  <a:cubicBezTo>
                    <a:pt x="328" y="81"/>
                    <a:pt x="187" y="81"/>
                    <a:pt x="46" y="81"/>
                  </a:cubicBezTo>
                  <a:cubicBezTo>
                    <a:pt x="17" y="81"/>
                    <a:pt x="0" y="65"/>
                    <a:pt x="0" y="40"/>
                  </a:cubicBezTo>
                  <a:cubicBezTo>
                    <a:pt x="0" y="19"/>
                    <a:pt x="15" y="3"/>
                    <a:pt x="35" y="1"/>
                  </a:cubicBezTo>
                  <a:cubicBezTo>
                    <a:pt x="43" y="0"/>
                    <a:pt x="50" y="0"/>
                    <a:pt x="57" y="0"/>
                  </a:cubicBezTo>
                  <a:cubicBezTo>
                    <a:pt x="334" y="0"/>
                    <a:pt x="610" y="0"/>
                    <a:pt x="887" y="0"/>
                  </a:cubicBezTo>
                  <a:cubicBezTo>
                    <a:pt x="893" y="0"/>
                    <a:pt x="900" y="0"/>
                    <a:pt x="907" y="1"/>
                  </a:cubicBezTo>
                  <a:cubicBezTo>
                    <a:pt x="929" y="3"/>
                    <a:pt x="944" y="19"/>
                    <a:pt x="944" y="40"/>
                  </a:cubicBezTo>
                  <a:cubicBezTo>
                    <a:pt x="944" y="61"/>
                    <a:pt x="929" y="78"/>
                    <a:pt x="907" y="81"/>
                  </a:cubicBezTo>
                  <a:cubicBezTo>
                    <a:pt x="900" y="81"/>
                    <a:pt x="893" y="81"/>
                    <a:pt x="885" y="81"/>
                  </a:cubicBezTo>
                  <a:cubicBezTo>
                    <a:pt x="747" y="81"/>
                    <a:pt x="608" y="81"/>
                    <a:pt x="47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EBE842A6-C3F3-EE18-20D9-6FD578B3DD0B}"/>
                </a:ext>
              </a:extLst>
            </p:cNvPr>
            <p:cNvSpPr/>
            <p:nvPr/>
          </p:nvSpPr>
          <p:spPr bwMode="auto">
            <a:xfrm>
              <a:off x="2356" y="1844"/>
              <a:ext cx="1991" cy="171"/>
            </a:xfrm>
            <a:custGeom>
              <a:avLst/>
              <a:gdLst>
                <a:gd name="T0" fmla="*/ 473 w 946"/>
                <a:gd name="T1" fmla="*/ 81 h 81"/>
                <a:gd name="T2" fmla="*/ 47 w 946"/>
                <a:gd name="T3" fmla="*/ 81 h 81"/>
                <a:gd name="T4" fmla="*/ 2 w 946"/>
                <a:gd name="T5" fmla="*/ 37 h 81"/>
                <a:gd name="T6" fmla="*/ 38 w 946"/>
                <a:gd name="T7" fmla="*/ 1 h 81"/>
                <a:gd name="T8" fmla="*/ 58 w 946"/>
                <a:gd name="T9" fmla="*/ 1 h 81"/>
                <a:gd name="T10" fmla="*/ 889 w 946"/>
                <a:gd name="T11" fmla="*/ 1 h 81"/>
                <a:gd name="T12" fmla="*/ 909 w 946"/>
                <a:gd name="T13" fmla="*/ 1 h 81"/>
                <a:gd name="T14" fmla="*/ 946 w 946"/>
                <a:gd name="T15" fmla="*/ 39 h 81"/>
                <a:gd name="T16" fmla="*/ 911 w 946"/>
                <a:gd name="T17" fmla="*/ 80 h 81"/>
                <a:gd name="T18" fmla="*/ 893 w 946"/>
                <a:gd name="T19" fmla="*/ 81 h 81"/>
                <a:gd name="T20" fmla="*/ 473 w 946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6" h="81">
                  <a:moveTo>
                    <a:pt x="473" y="81"/>
                  </a:moveTo>
                  <a:cubicBezTo>
                    <a:pt x="331" y="81"/>
                    <a:pt x="189" y="81"/>
                    <a:pt x="47" y="81"/>
                  </a:cubicBezTo>
                  <a:cubicBezTo>
                    <a:pt x="18" y="81"/>
                    <a:pt x="0" y="63"/>
                    <a:pt x="2" y="37"/>
                  </a:cubicBezTo>
                  <a:cubicBezTo>
                    <a:pt x="3" y="18"/>
                    <a:pt x="18" y="3"/>
                    <a:pt x="38" y="1"/>
                  </a:cubicBezTo>
                  <a:cubicBezTo>
                    <a:pt x="45" y="0"/>
                    <a:pt x="51" y="1"/>
                    <a:pt x="58" y="1"/>
                  </a:cubicBezTo>
                  <a:cubicBezTo>
                    <a:pt x="335" y="1"/>
                    <a:pt x="612" y="1"/>
                    <a:pt x="889" y="1"/>
                  </a:cubicBezTo>
                  <a:cubicBezTo>
                    <a:pt x="896" y="1"/>
                    <a:pt x="903" y="0"/>
                    <a:pt x="909" y="1"/>
                  </a:cubicBezTo>
                  <a:cubicBezTo>
                    <a:pt x="930" y="3"/>
                    <a:pt x="945" y="18"/>
                    <a:pt x="946" y="39"/>
                  </a:cubicBezTo>
                  <a:cubicBezTo>
                    <a:pt x="946" y="60"/>
                    <a:pt x="932" y="78"/>
                    <a:pt x="911" y="80"/>
                  </a:cubicBezTo>
                  <a:cubicBezTo>
                    <a:pt x="905" y="81"/>
                    <a:pt x="899" y="81"/>
                    <a:pt x="893" y="81"/>
                  </a:cubicBezTo>
                  <a:cubicBezTo>
                    <a:pt x="753" y="81"/>
                    <a:pt x="613" y="81"/>
                    <a:pt x="473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6" name="Freeform 33">
              <a:extLst>
                <a:ext uri="{FF2B5EF4-FFF2-40B4-BE49-F238E27FC236}">
                  <a16:creationId xmlns:a16="http://schemas.microsoft.com/office/drawing/2014/main" id="{4D3356B9-258A-C6ED-68D4-53E08C94CCED}"/>
                </a:ext>
              </a:extLst>
            </p:cNvPr>
            <p:cNvSpPr/>
            <p:nvPr/>
          </p:nvSpPr>
          <p:spPr bwMode="auto">
            <a:xfrm>
              <a:off x="2884" y="2316"/>
              <a:ext cx="1478" cy="170"/>
            </a:xfrm>
            <a:custGeom>
              <a:avLst/>
              <a:gdLst>
                <a:gd name="T0" fmla="*/ 349 w 702"/>
                <a:gd name="T1" fmla="*/ 1 h 81"/>
                <a:gd name="T2" fmla="*/ 649 w 702"/>
                <a:gd name="T3" fmla="*/ 0 h 81"/>
                <a:gd name="T4" fmla="*/ 692 w 702"/>
                <a:gd name="T5" fmla="*/ 26 h 81"/>
                <a:gd name="T6" fmla="*/ 661 w 702"/>
                <a:gd name="T7" fmla="*/ 80 h 81"/>
                <a:gd name="T8" fmla="*/ 647 w 702"/>
                <a:gd name="T9" fmla="*/ 81 h 81"/>
                <a:gd name="T10" fmla="*/ 50 w 702"/>
                <a:gd name="T11" fmla="*/ 81 h 81"/>
                <a:gd name="T12" fmla="*/ 3 w 702"/>
                <a:gd name="T13" fmla="*/ 47 h 81"/>
                <a:gd name="T14" fmla="*/ 45 w 702"/>
                <a:gd name="T15" fmla="*/ 1 h 81"/>
                <a:gd name="T16" fmla="*/ 293 w 702"/>
                <a:gd name="T17" fmla="*/ 1 h 81"/>
                <a:gd name="T18" fmla="*/ 349 w 702"/>
                <a:gd name="T19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2" h="81">
                  <a:moveTo>
                    <a:pt x="349" y="1"/>
                  </a:moveTo>
                  <a:cubicBezTo>
                    <a:pt x="449" y="1"/>
                    <a:pt x="549" y="1"/>
                    <a:pt x="649" y="0"/>
                  </a:cubicBezTo>
                  <a:cubicBezTo>
                    <a:pt x="669" y="0"/>
                    <a:pt x="684" y="6"/>
                    <a:pt x="692" y="26"/>
                  </a:cubicBezTo>
                  <a:cubicBezTo>
                    <a:pt x="702" y="49"/>
                    <a:pt x="687" y="76"/>
                    <a:pt x="661" y="80"/>
                  </a:cubicBezTo>
                  <a:cubicBezTo>
                    <a:pt x="657" y="81"/>
                    <a:pt x="652" y="81"/>
                    <a:pt x="647" y="81"/>
                  </a:cubicBezTo>
                  <a:cubicBezTo>
                    <a:pt x="448" y="81"/>
                    <a:pt x="249" y="81"/>
                    <a:pt x="50" y="81"/>
                  </a:cubicBezTo>
                  <a:cubicBezTo>
                    <a:pt x="23" y="81"/>
                    <a:pt x="6" y="68"/>
                    <a:pt x="3" y="47"/>
                  </a:cubicBezTo>
                  <a:cubicBezTo>
                    <a:pt x="0" y="20"/>
                    <a:pt x="17" y="1"/>
                    <a:pt x="45" y="1"/>
                  </a:cubicBezTo>
                  <a:cubicBezTo>
                    <a:pt x="128" y="0"/>
                    <a:pt x="210" y="1"/>
                    <a:pt x="293" y="1"/>
                  </a:cubicBezTo>
                  <a:cubicBezTo>
                    <a:pt x="312" y="1"/>
                    <a:pt x="330" y="1"/>
                    <a:pt x="34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2E0630F4-AAD1-3EB5-ECEB-43B326569FC1}"/>
                </a:ext>
              </a:extLst>
            </p:cNvPr>
            <p:cNvSpPr/>
            <p:nvPr/>
          </p:nvSpPr>
          <p:spPr bwMode="auto">
            <a:xfrm>
              <a:off x="2360" y="1375"/>
              <a:ext cx="918" cy="168"/>
            </a:xfrm>
            <a:custGeom>
              <a:avLst/>
              <a:gdLst>
                <a:gd name="T0" fmla="*/ 218 w 436"/>
                <a:gd name="T1" fmla="*/ 0 h 80"/>
                <a:gd name="T2" fmla="*/ 390 w 436"/>
                <a:gd name="T3" fmla="*/ 0 h 80"/>
                <a:gd name="T4" fmla="*/ 436 w 436"/>
                <a:gd name="T5" fmla="*/ 39 h 80"/>
                <a:gd name="T6" fmla="*/ 389 w 436"/>
                <a:gd name="T7" fmla="*/ 80 h 80"/>
                <a:gd name="T8" fmla="*/ 45 w 436"/>
                <a:gd name="T9" fmla="*/ 80 h 80"/>
                <a:gd name="T10" fmla="*/ 0 w 436"/>
                <a:gd name="T11" fmla="*/ 40 h 80"/>
                <a:gd name="T12" fmla="*/ 46 w 436"/>
                <a:gd name="T13" fmla="*/ 0 h 80"/>
                <a:gd name="T14" fmla="*/ 218 w 43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80">
                  <a:moveTo>
                    <a:pt x="218" y="0"/>
                  </a:moveTo>
                  <a:cubicBezTo>
                    <a:pt x="275" y="0"/>
                    <a:pt x="333" y="0"/>
                    <a:pt x="390" y="0"/>
                  </a:cubicBezTo>
                  <a:cubicBezTo>
                    <a:pt x="418" y="0"/>
                    <a:pt x="435" y="15"/>
                    <a:pt x="436" y="39"/>
                  </a:cubicBezTo>
                  <a:cubicBezTo>
                    <a:pt x="436" y="63"/>
                    <a:pt x="417" y="80"/>
                    <a:pt x="389" y="80"/>
                  </a:cubicBezTo>
                  <a:cubicBezTo>
                    <a:pt x="274" y="80"/>
                    <a:pt x="160" y="80"/>
                    <a:pt x="45" y="80"/>
                  </a:cubicBezTo>
                  <a:cubicBezTo>
                    <a:pt x="18" y="80"/>
                    <a:pt x="0" y="64"/>
                    <a:pt x="0" y="40"/>
                  </a:cubicBezTo>
                  <a:cubicBezTo>
                    <a:pt x="0" y="15"/>
                    <a:pt x="17" y="0"/>
                    <a:pt x="46" y="0"/>
                  </a:cubicBezTo>
                  <a:cubicBezTo>
                    <a:pt x="103" y="0"/>
                    <a:pt x="161" y="0"/>
                    <a:pt x="2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A490B509-2365-DEB4-1068-89EBCE2265BA}"/>
                </a:ext>
              </a:extLst>
            </p:cNvPr>
            <p:cNvSpPr/>
            <p:nvPr/>
          </p:nvSpPr>
          <p:spPr bwMode="auto">
            <a:xfrm>
              <a:off x="2810" y="3259"/>
              <a:ext cx="904" cy="171"/>
            </a:xfrm>
            <a:custGeom>
              <a:avLst/>
              <a:gdLst>
                <a:gd name="T0" fmla="*/ 216 w 429"/>
                <a:gd name="T1" fmla="*/ 1 h 81"/>
                <a:gd name="T2" fmla="*/ 382 w 429"/>
                <a:gd name="T3" fmla="*/ 1 h 81"/>
                <a:gd name="T4" fmla="*/ 428 w 429"/>
                <a:gd name="T5" fmla="*/ 41 h 81"/>
                <a:gd name="T6" fmla="*/ 382 w 429"/>
                <a:gd name="T7" fmla="*/ 81 h 81"/>
                <a:gd name="T8" fmla="*/ 47 w 429"/>
                <a:gd name="T9" fmla="*/ 81 h 81"/>
                <a:gd name="T10" fmla="*/ 1 w 429"/>
                <a:gd name="T11" fmla="*/ 40 h 81"/>
                <a:gd name="T12" fmla="*/ 46 w 429"/>
                <a:gd name="T13" fmla="*/ 1 h 81"/>
                <a:gd name="T14" fmla="*/ 216 w 429"/>
                <a:gd name="T1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81">
                  <a:moveTo>
                    <a:pt x="216" y="1"/>
                  </a:moveTo>
                  <a:cubicBezTo>
                    <a:pt x="271" y="1"/>
                    <a:pt x="326" y="0"/>
                    <a:pt x="382" y="1"/>
                  </a:cubicBezTo>
                  <a:cubicBezTo>
                    <a:pt x="410" y="1"/>
                    <a:pt x="429" y="17"/>
                    <a:pt x="428" y="41"/>
                  </a:cubicBezTo>
                  <a:cubicBezTo>
                    <a:pt x="428" y="64"/>
                    <a:pt x="409" y="81"/>
                    <a:pt x="382" y="81"/>
                  </a:cubicBezTo>
                  <a:cubicBezTo>
                    <a:pt x="270" y="81"/>
                    <a:pt x="159" y="81"/>
                    <a:pt x="47" y="81"/>
                  </a:cubicBezTo>
                  <a:cubicBezTo>
                    <a:pt x="18" y="81"/>
                    <a:pt x="0" y="65"/>
                    <a:pt x="1" y="40"/>
                  </a:cubicBezTo>
                  <a:cubicBezTo>
                    <a:pt x="1" y="16"/>
                    <a:pt x="18" y="1"/>
                    <a:pt x="46" y="1"/>
                  </a:cubicBezTo>
                  <a:cubicBezTo>
                    <a:pt x="103" y="0"/>
                    <a:pt x="159" y="1"/>
                    <a:pt x="2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620747CB-6226-9A5C-AA2C-851286F82D45}"/>
                </a:ext>
              </a:extLst>
            </p:cNvPr>
            <p:cNvSpPr/>
            <p:nvPr/>
          </p:nvSpPr>
          <p:spPr bwMode="auto">
            <a:xfrm>
              <a:off x="3541" y="1375"/>
              <a:ext cx="806" cy="168"/>
            </a:xfrm>
            <a:custGeom>
              <a:avLst/>
              <a:gdLst>
                <a:gd name="T0" fmla="*/ 191 w 383"/>
                <a:gd name="T1" fmla="*/ 0 h 80"/>
                <a:gd name="T2" fmla="*/ 339 w 383"/>
                <a:gd name="T3" fmla="*/ 0 h 80"/>
                <a:gd name="T4" fmla="*/ 383 w 383"/>
                <a:gd name="T5" fmla="*/ 40 h 80"/>
                <a:gd name="T6" fmla="*/ 338 w 383"/>
                <a:gd name="T7" fmla="*/ 80 h 80"/>
                <a:gd name="T8" fmla="*/ 46 w 383"/>
                <a:gd name="T9" fmla="*/ 80 h 80"/>
                <a:gd name="T10" fmla="*/ 0 w 383"/>
                <a:gd name="T11" fmla="*/ 40 h 80"/>
                <a:gd name="T12" fmla="*/ 45 w 383"/>
                <a:gd name="T13" fmla="*/ 0 h 80"/>
                <a:gd name="T14" fmla="*/ 191 w 38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3" h="80">
                  <a:moveTo>
                    <a:pt x="191" y="0"/>
                  </a:moveTo>
                  <a:cubicBezTo>
                    <a:pt x="240" y="0"/>
                    <a:pt x="289" y="0"/>
                    <a:pt x="339" y="0"/>
                  </a:cubicBezTo>
                  <a:cubicBezTo>
                    <a:pt x="366" y="0"/>
                    <a:pt x="383" y="15"/>
                    <a:pt x="383" y="40"/>
                  </a:cubicBezTo>
                  <a:cubicBezTo>
                    <a:pt x="382" y="64"/>
                    <a:pt x="365" y="80"/>
                    <a:pt x="338" y="80"/>
                  </a:cubicBezTo>
                  <a:cubicBezTo>
                    <a:pt x="240" y="80"/>
                    <a:pt x="143" y="80"/>
                    <a:pt x="46" y="80"/>
                  </a:cubicBezTo>
                  <a:cubicBezTo>
                    <a:pt x="19" y="80"/>
                    <a:pt x="1" y="63"/>
                    <a:pt x="0" y="40"/>
                  </a:cubicBezTo>
                  <a:cubicBezTo>
                    <a:pt x="0" y="17"/>
                    <a:pt x="18" y="0"/>
                    <a:pt x="45" y="0"/>
                  </a:cubicBezTo>
                  <a:cubicBezTo>
                    <a:pt x="94" y="0"/>
                    <a:pt x="142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6D6F109A-FED3-7340-52A7-823EB864FAA5}"/>
                </a:ext>
              </a:extLst>
            </p:cNvPr>
            <p:cNvSpPr/>
            <p:nvPr/>
          </p:nvSpPr>
          <p:spPr bwMode="auto">
            <a:xfrm>
              <a:off x="2358" y="2316"/>
              <a:ext cx="309" cy="173"/>
            </a:xfrm>
            <a:custGeom>
              <a:avLst/>
              <a:gdLst>
                <a:gd name="T0" fmla="*/ 74 w 147"/>
                <a:gd name="T1" fmla="*/ 1 h 82"/>
                <a:gd name="T2" fmla="*/ 110 w 147"/>
                <a:gd name="T3" fmla="*/ 1 h 82"/>
                <a:gd name="T4" fmla="*/ 147 w 147"/>
                <a:gd name="T5" fmla="*/ 41 h 82"/>
                <a:gd name="T6" fmla="*/ 112 w 147"/>
                <a:gd name="T7" fmla="*/ 80 h 82"/>
                <a:gd name="T8" fmla="*/ 36 w 147"/>
                <a:gd name="T9" fmla="*/ 80 h 82"/>
                <a:gd name="T10" fmla="*/ 1 w 147"/>
                <a:gd name="T11" fmla="*/ 39 h 82"/>
                <a:gd name="T12" fmla="*/ 38 w 147"/>
                <a:gd name="T13" fmla="*/ 1 h 82"/>
                <a:gd name="T14" fmla="*/ 74 w 147"/>
                <a:gd name="T15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82">
                  <a:moveTo>
                    <a:pt x="74" y="1"/>
                  </a:moveTo>
                  <a:cubicBezTo>
                    <a:pt x="86" y="1"/>
                    <a:pt x="98" y="0"/>
                    <a:pt x="110" y="1"/>
                  </a:cubicBezTo>
                  <a:cubicBezTo>
                    <a:pt x="131" y="2"/>
                    <a:pt x="147" y="19"/>
                    <a:pt x="147" y="41"/>
                  </a:cubicBezTo>
                  <a:cubicBezTo>
                    <a:pt x="147" y="61"/>
                    <a:pt x="132" y="79"/>
                    <a:pt x="112" y="80"/>
                  </a:cubicBezTo>
                  <a:cubicBezTo>
                    <a:pt x="86" y="81"/>
                    <a:pt x="61" y="82"/>
                    <a:pt x="36" y="80"/>
                  </a:cubicBezTo>
                  <a:cubicBezTo>
                    <a:pt x="15" y="79"/>
                    <a:pt x="0" y="60"/>
                    <a:pt x="1" y="39"/>
                  </a:cubicBezTo>
                  <a:cubicBezTo>
                    <a:pt x="2" y="18"/>
                    <a:pt x="17" y="2"/>
                    <a:pt x="38" y="1"/>
                  </a:cubicBezTo>
                  <a:cubicBezTo>
                    <a:pt x="50" y="0"/>
                    <a:pt x="62" y="1"/>
                    <a:pt x="7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CN" panose="020B0500000000000000" pitchFamily="34" charset="-128"/>
                <a:ea typeface="Source Han Sans CN" panose="020B0500000000000000" pitchFamily="34" charset="-128"/>
                <a:cs typeface="+mn-ea"/>
                <a:sym typeface="汉仪旗黑-55简" panose="00020600040101010101" pitchFamily="18" charset="-122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303726F-620B-A186-F8D3-CC5DBE6BF913}"/>
              </a:ext>
            </a:extLst>
          </p:cNvPr>
          <p:cNvGrpSpPr/>
          <p:nvPr/>
        </p:nvGrpSpPr>
        <p:grpSpPr>
          <a:xfrm>
            <a:off x="326033" y="1080902"/>
            <a:ext cx="5036085" cy="1494235"/>
            <a:chOff x="838198" y="1935818"/>
            <a:chExt cx="5036085" cy="1611136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F4613122-C334-70E1-6105-BD34A092E693}"/>
                </a:ext>
              </a:extLst>
            </p:cNvPr>
            <p:cNvGrpSpPr/>
            <p:nvPr/>
          </p:nvGrpSpPr>
          <p:grpSpPr>
            <a:xfrm>
              <a:off x="838198" y="2106908"/>
              <a:ext cx="5036085" cy="1440046"/>
              <a:chOff x="840346" y="2451946"/>
              <a:chExt cx="5036085" cy="1440046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F261E0F-3A2E-CEC4-C083-56ADF83ED890}"/>
                  </a:ext>
                </a:extLst>
              </p:cNvPr>
              <p:cNvSpPr/>
              <p:nvPr/>
            </p:nvSpPr>
            <p:spPr>
              <a:xfrm>
                <a:off x="840347" y="2451946"/>
                <a:ext cx="5036084" cy="1440046"/>
              </a:xfrm>
              <a:prstGeom prst="rect">
                <a:avLst/>
              </a:prstGeom>
              <a:noFill/>
              <a:ln w="19050">
                <a:solidFill>
                  <a:srgbClr val="355FA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HYQiHei 55J" pitchFamily="18" charset="-122"/>
                  <a:ea typeface="HYQiHei 55J" pitchFamily="18" charset="-122"/>
                  <a:cs typeface="+mn-ea"/>
                  <a:sym typeface="汉仪旗黑-55简" panose="00020600040101010101" pitchFamily="18" charset="-122"/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B6E8B076-45B0-5788-7100-3567CD3006EC}"/>
                  </a:ext>
                </a:extLst>
              </p:cNvPr>
              <p:cNvSpPr txBox="1"/>
              <p:nvPr/>
            </p:nvSpPr>
            <p:spPr>
              <a:xfrm>
                <a:off x="840346" y="2643610"/>
                <a:ext cx="5036085" cy="100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BR-DP</a:t>
                </a:r>
                <a:r>
                  <a:rPr lang="zh-CN" altLang="en-US" sz="1600" dirty="0"/>
                  <a:t>通过引入预算回收机制，在隐私保护和数据效用之间取得了平衡。实验结果表明，</a:t>
                </a:r>
                <a:r>
                  <a:rPr lang="en-US" altLang="zh-CN" sz="1600" dirty="0"/>
                  <a:t>BR-DP</a:t>
                </a:r>
                <a:r>
                  <a:rPr lang="zh-CN" altLang="en-US" sz="1600" dirty="0"/>
                  <a:t>在不同查询类型中都显著提升了差分隐私的效用。</a:t>
                </a:r>
                <a:r>
                  <a:rPr lang="zh-CN" altLang="en-US" sz="1700" dirty="0"/>
                  <a:t>。</a:t>
                </a:r>
                <a:endParaRPr lang="zh-CN" altLang="en-US" sz="1700" dirty="0">
                  <a:latin typeface="HYQiHei 55J" pitchFamily="18" charset="-122"/>
                  <a:ea typeface="HYQiHei 55J" pitchFamily="18" charset="-122"/>
                  <a:cs typeface="+mn-ea"/>
                  <a:sym typeface="汉仪旗黑-55简" panose="00020600040101010101" pitchFamily="18" charset="-122"/>
                </a:endParaRPr>
              </a:p>
            </p:txBody>
          </p:sp>
        </p:grp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80E5BD8-7548-46D8-9896-334CE9469482}"/>
                </a:ext>
              </a:extLst>
            </p:cNvPr>
            <p:cNvSpPr/>
            <p:nvPr/>
          </p:nvSpPr>
          <p:spPr>
            <a:xfrm>
              <a:off x="2534775" y="1935818"/>
              <a:ext cx="1517099" cy="342181"/>
            </a:xfrm>
            <a:prstGeom prst="rect">
              <a:avLst/>
            </a:prstGeom>
            <a:solidFill>
              <a:srgbClr val="355F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主要贡献</a:t>
              </a: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75140B9-5AC0-4E39-1283-470A1775BC8B}"/>
              </a:ext>
            </a:extLst>
          </p:cNvPr>
          <p:cNvGrpSpPr/>
          <p:nvPr/>
        </p:nvGrpSpPr>
        <p:grpSpPr>
          <a:xfrm>
            <a:off x="328861" y="3561117"/>
            <a:ext cx="5036084" cy="1399502"/>
            <a:chOff x="838199" y="1935818"/>
            <a:chExt cx="5036084" cy="1507794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2F27BF5-36FF-CB14-5EC0-86F1B63721F4}"/>
                </a:ext>
              </a:extLst>
            </p:cNvPr>
            <p:cNvSpPr/>
            <p:nvPr/>
          </p:nvSpPr>
          <p:spPr>
            <a:xfrm>
              <a:off x="838199" y="2106907"/>
              <a:ext cx="5036084" cy="1336705"/>
            </a:xfrm>
            <a:prstGeom prst="rect">
              <a:avLst/>
            </a:prstGeom>
            <a:noFill/>
            <a:ln w="19050">
              <a:solidFill>
                <a:srgbClr val="355FAB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YQiHei 55J" pitchFamily="18" charset="-122"/>
                <a:ea typeface="HYQiHei 55J" pitchFamily="18" charset="-122"/>
                <a:cs typeface="+mn-ea"/>
                <a:sym typeface="汉仪旗黑-55简" panose="00020600040101010101" pitchFamily="18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EA7D8B3-01AB-3A2B-8C80-8733811053A7}"/>
                </a:ext>
              </a:extLst>
            </p:cNvPr>
            <p:cNvSpPr/>
            <p:nvPr/>
          </p:nvSpPr>
          <p:spPr>
            <a:xfrm>
              <a:off x="2534775" y="1935818"/>
              <a:ext cx="1517099" cy="342181"/>
            </a:xfrm>
            <a:prstGeom prst="rect">
              <a:avLst/>
            </a:prstGeom>
            <a:solidFill>
              <a:srgbClr val="355F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应用价值</a:t>
              </a:r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E69D94E5-536C-41FD-2F3F-B302D5402EA0}"/>
              </a:ext>
            </a:extLst>
          </p:cNvPr>
          <p:cNvSpPr txBox="1"/>
          <p:nvPr/>
        </p:nvSpPr>
        <p:spPr>
          <a:xfrm>
            <a:off x="8140128" y="14421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未来研究方向</a:t>
            </a:r>
            <a:endParaRPr kumimoji="1" lang="zh-CN" altLang="en-US" b="1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2C25E-32E4-C651-7B32-8DCB60992C3B}"/>
              </a:ext>
            </a:extLst>
          </p:cNvPr>
          <p:cNvSpPr txBox="1"/>
          <p:nvPr/>
        </p:nvSpPr>
        <p:spPr>
          <a:xfrm>
            <a:off x="285550" y="3996542"/>
            <a:ext cx="5036085" cy="685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BR-DP</a:t>
            </a:r>
            <a:r>
              <a:rPr lang="zh-CN" altLang="en-US" sz="1600" dirty="0"/>
              <a:t>框架适用于各种数据分析任务，尤其在要求严格隐私保护的场景中，能够提供更高的结果精度。</a:t>
            </a:r>
            <a:endParaRPr lang="zh-CN" altLang="en-US" sz="1700" dirty="0">
              <a:latin typeface="+mn-ea"/>
              <a:cs typeface="+mn-ea"/>
              <a:sym typeface="汉仪旗黑-55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40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研究背景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87D0CD-071F-E122-06D7-D6D654F2B0F9}"/>
              </a:ext>
            </a:extLst>
          </p:cNvPr>
          <p:cNvSpPr txBox="1"/>
          <p:nvPr/>
        </p:nvSpPr>
        <p:spPr>
          <a:xfrm>
            <a:off x="423864" y="1111442"/>
            <a:ext cx="10941367" cy="463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差分隐私（</a:t>
            </a:r>
            <a:r>
              <a:rPr lang="en-US" altLang="zh-CN" b="1" dirty="0"/>
              <a:t>DP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差分隐私是一种数学上严格定义的隐私保护机制，广泛应用于数据分析、机器学习和大数据领域。通过在查询结果中引入噪声，</a:t>
            </a:r>
            <a:r>
              <a:rPr lang="en-US" altLang="zh-CN" dirty="0"/>
              <a:t>DP</a:t>
            </a:r>
            <a:r>
              <a:rPr lang="zh-CN" altLang="en-US" dirty="0"/>
              <a:t>可以保护个体数据的隐私，同时允许对整体数据的聚合统计进行分析。</a:t>
            </a:r>
            <a:endParaRPr lang="en-US" altLang="zh-CN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现有机制的局限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尽管现有的</a:t>
            </a:r>
            <a:r>
              <a:rPr lang="en-US" altLang="zh-CN" dirty="0"/>
              <a:t>DP</a:t>
            </a:r>
            <a:r>
              <a:rPr lang="zh-CN" altLang="en-US" dirty="0"/>
              <a:t>机制，如高斯机制和拉普拉斯机制，可以提供不同程度的隐私保护，但在隐私预算较小的情况下，噪声的影响明显，产生“超出界限”的噪声输出，而当结果偏离预期值太多时，数据分析者可能无法接受这些结果。例如，在要求非负值的统计中，负值结果是不可接受的。</a:t>
            </a:r>
            <a:endParaRPr lang="en-US" altLang="zh-CN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一个既能提供严格的差分隐私保护，又能提高数据效用的框架，确保大多数输出都在预设的误差界限内，从而实现更高的结果准确性和实用性。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229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BP-DR</a:t>
            </a:r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框架的数学描述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E7BA2B-33B3-E4DF-FFB7-21D4B3D2543B}"/>
              </a:ext>
            </a:extLst>
          </p:cNvPr>
          <p:cNvSpPr txBox="1"/>
          <p:nvPr/>
        </p:nvSpPr>
        <p:spPr>
          <a:xfrm>
            <a:off x="838198" y="1028343"/>
            <a:ext cx="10088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噪声分布公式</a:t>
            </a:r>
            <a:r>
              <a:rPr lang="zh-CN" altLang="en-US" dirty="0"/>
              <a:t>：</a:t>
            </a:r>
            <a:r>
              <a:rPr lang="en-US" altLang="zh-CN" dirty="0"/>
              <a:t>BR-DP</a:t>
            </a:r>
            <a:r>
              <a:rPr lang="zh-CN" altLang="en-US" dirty="0"/>
              <a:t>机制的噪声分布如下：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||n|| ≤ </a:t>
            </a:r>
            <a:r>
              <a:rPr lang="el-GR" altLang="zh-CN" dirty="0"/>
              <a:t>θ (</a:t>
            </a:r>
            <a:r>
              <a:rPr lang="zh-CN" altLang="en-US" dirty="0"/>
              <a:t>即</a:t>
            </a:r>
            <a:r>
              <a:rPr lang="en-US" altLang="zh-CN" dirty="0" err="1"/>
              <a:t>y_n</a:t>
            </a:r>
            <a:r>
              <a:rPr lang="en-US" altLang="zh-CN" dirty="0"/>
              <a:t> ∈ S_</a:t>
            </a:r>
            <a:r>
              <a:rPr lang="el-GR" altLang="zh-CN" dirty="0"/>
              <a:t>θ)</a:t>
            </a:r>
            <a:r>
              <a:rPr lang="zh-CN" altLang="el-GR" dirty="0"/>
              <a:t>，</a:t>
            </a:r>
            <a:r>
              <a:rPr lang="zh-CN" altLang="en-US" dirty="0"/>
              <a:t>则直接释放</a:t>
            </a:r>
            <a:r>
              <a:rPr lang="en-US" altLang="zh-CN" dirty="0" err="1"/>
              <a:t>y_n</a:t>
            </a:r>
            <a:r>
              <a:rPr lang="en-US" altLang="zh-CN" dirty="0"/>
              <a:t> = y + 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||n|| &gt; </a:t>
            </a:r>
            <a:r>
              <a:rPr lang="el-GR" altLang="zh-CN" dirty="0"/>
              <a:t>θ</a:t>
            </a:r>
            <a:r>
              <a:rPr lang="zh-CN" altLang="el-GR" dirty="0"/>
              <a:t>，</a:t>
            </a:r>
            <a:r>
              <a:rPr lang="zh-CN" altLang="en-US" dirty="0"/>
              <a:t>则有两种可能</a:t>
            </a:r>
            <a:r>
              <a:rPr lang="en-US" altLang="zh-CN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1-q</a:t>
            </a:r>
            <a:r>
              <a:rPr lang="zh-CN" altLang="en-US" dirty="0"/>
              <a:t>的概率释放</a:t>
            </a:r>
            <a:r>
              <a:rPr lang="en-US" altLang="zh-CN" dirty="0" err="1"/>
              <a:t>y_n</a:t>
            </a:r>
            <a:r>
              <a:rPr lang="en-US" altLang="zh-CN" dirty="0"/>
              <a:t> (</a:t>
            </a:r>
            <a:r>
              <a:rPr lang="zh-CN" altLang="en-US" dirty="0"/>
              <a:t>对应分布中的第二种情况</a:t>
            </a:r>
            <a:r>
              <a:rPr lang="en-US" altLang="zh-CN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q</a:t>
            </a:r>
            <a:r>
              <a:rPr lang="zh-CN" altLang="en-US" dirty="0"/>
              <a:t>的概率重新生成噪声</a:t>
            </a:r>
            <a:r>
              <a:rPr lang="en-US" altLang="zh-CN" dirty="0"/>
              <a:t>(recycling)</a:t>
            </a:r>
          </a:p>
          <a:p>
            <a:endParaRPr lang="en-US" altLang="zh-CN" b="1" dirty="0"/>
          </a:p>
          <a:p>
            <a:r>
              <a:rPr lang="zh-CN" altLang="en-US" b="1" dirty="0"/>
              <a:t>噪声分布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91F64C-3A88-F471-AE94-60F97F12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39" y="780949"/>
            <a:ext cx="5234257" cy="11090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DA9952-87ED-52D9-49BC-2B87D82A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10" y="3477969"/>
            <a:ext cx="3742690" cy="29800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1E6C02-FFA1-6EA0-E2AC-34B7936ED3BD}"/>
              </a:ext>
            </a:extLst>
          </p:cNvPr>
          <p:cNvSpPr/>
          <p:nvPr/>
        </p:nvSpPr>
        <p:spPr>
          <a:xfrm>
            <a:off x="7669530" y="891540"/>
            <a:ext cx="697230" cy="2677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A7183-39D1-86F7-0236-F70B08E74F45}"/>
              </a:ext>
            </a:extLst>
          </p:cNvPr>
          <p:cNvSpPr txBox="1"/>
          <p:nvPr/>
        </p:nvSpPr>
        <p:spPr>
          <a:xfrm>
            <a:off x="7389495" y="242426"/>
            <a:ext cx="260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 DP</a:t>
            </a:r>
            <a:r>
              <a:rPr lang="zh-CN" altLang="en-US" sz="1400" dirty="0"/>
              <a:t>机制的原始噪声分布</a:t>
            </a:r>
            <a:endParaRPr kumimoji="1" lang="zh-CN" altLang="en-US" sz="14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336CBDB-0B42-16DE-7B47-CCFE8A7F63DE}"/>
              </a:ext>
            </a:extLst>
          </p:cNvPr>
          <p:cNvCxnSpPr>
            <a:cxnSpLocks/>
          </p:cNvCxnSpPr>
          <p:nvPr/>
        </p:nvCxnSpPr>
        <p:spPr>
          <a:xfrm flipV="1">
            <a:off x="8018145" y="538221"/>
            <a:ext cx="497205" cy="37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ED923D-AFBC-B8BB-891A-66EC58E3020C}"/>
              </a:ext>
            </a:extLst>
          </p:cNvPr>
          <p:cNvSpPr txBox="1"/>
          <p:nvPr/>
        </p:nvSpPr>
        <p:spPr>
          <a:xfrm>
            <a:off x="7389495" y="2026820"/>
            <a:ext cx="396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p̄</a:t>
            </a:r>
            <a:r>
              <a:rPr lang="el-GR" altLang="zh-CN" dirty="0"/>
              <a:t>θ</a:t>
            </a:r>
            <a:r>
              <a:rPr lang="zh-CN" altLang="el-GR" dirty="0"/>
              <a:t>：</a:t>
            </a:r>
            <a:r>
              <a:rPr lang="zh-CN" altLang="en-US" dirty="0"/>
              <a:t>噪声落在可接受范围外的概率</a:t>
            </a:r>
            <a:endParaRPr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：回收概率</a:t>
            </a:r>
          </a:p>
        </p:txBody>
      </p:sp>
    </p:spTree>
    <p:extLst>
      <p:ext uri="{BB962C8B-B14F-4D97-AF65-F5344CB8AC3E}">
        <p14:creationId xmlns:p14="http://schemas.microsoft.com/office/powerpoint/2010/main" val="13761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BP-DR</a:t>
            </a:r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D93C7-B341-592F-2EEA-EFC77F4E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883819"/>
            <a:ext cx="7772400" cy="26887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F414DE-08D3-D8A3-08DE-616EB7E70DAB}"/>
              </a:ext>
            </a:extLst>
          </p:cNvPr>
          <p:cNvSpPr txBox="1"/>
          <p:nvPr/>
        </p:nvSpPr>
        <p:spPr>
          <a:xfrm>
            <a:off x="8489633" y="1459915"/>
            <a:ext cx="3489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Budget Splitter</a:t>
            </a:r>
            <a:r>
              <a:rPr lang="zh-CN" altLang="en-US" dirty="0"/>
              <a:t>（预算分配器） </a:t>
            </a:r>
            <a:endParaRPr lang="en-US" altLang="zh-CN" dirty="0"/>
          </a:p>
          <a:p>
            <a:r>
              <a:rPr lang="en-US" altLang="zh-CN" dirty="0"/>
              <a:t>DP Kernel</a:t>
            </a:r>
            <a:r>
              <a:rPr lang="zh-CN" altLang="en-US" dirty="0"/>
              <a:t>（差分隐私内核） </a:t>
            </a:r>
            <a:endParaRPr lang="en-US" altLang="zh-CN" dirty="0"/>
          </a:p>
          <a:p>
            <a:r>
              <a:rPr lang="en-US" altLang="zh-CN" dirty="0"/>
              <a:t>Recycler</a:t>
            </a:r>
            <a:r>
              <a:rPr lang="zh-CN" altLang="en-US" dirty="0"/>
              <a:t>（回收器） </a:t>
            </a:r>
            <a:endParaRPr lang="en-US" altLang="zh-CN" dirty="0"/>
          </a:p>
          <a:p>
            <a:r>
              <a:rPr lang="en-US" altLang="zh-CN" dirty="0"/>
              <a:t>Release</a:t>
            </a:r>
            <a:r>
              <a:rPr lang="zh-CN" altLang="en-US" dirty="0"/>
              <a:t>（释放）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FEC66B-AFC1-1A43-2891-B42C85B76660}"/>
              </a:ext>
            </a:extLst>
          </p:cNvPr>
          <p:cNvSpPr txBox="1"/>
          <p:nvPr/>
        </p:nvSpPr>
        <p:spPr>
          <a:xfrm>
            <a:off x="807719" y="4020995"/>
            <a:ext cx="9711691" cy="173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首先在</a:t>
            </a:r>
            <a:r>
              <a:rPr lang="zh-CN" altLang="en-US" b="1" dirty="0"/>
              <a:t>触发阶段</a:t>
            </a:r>
            <a:r>
              <a:rPr lang="zh-CN" altLang="en-US" dirty="0"/>
              <a:t>接收查询输入和隐私参数，然后在</a:t>
            </a:r>
            <a:r>
              <a:rPr lang="zh-CN" altLang="en-US" b="1" dirty="0"/>
              <a:t>预算分配阶段</a:t>
            </a:r>
            <a:r>
              <a:rPr lang="zh-CN" altLang="en-US" dirty="0"/>
              <a:t>将总隐私预算</a:t>
            </a:r>
            <a:r>
              <a:rPr lang="en-US" altLang="zh-CN" dirty="0"/>
              <a:t>(</a:t>
            </a:r>
            <a:r>
              <a:rPr lang="el-GR" altLang="zh-CN" dirty="0"/>
              <a:t>ε, δ)</a:t>
            </a:r>
            <a:r>
              <a:rPr lang="zh-CN" altLang="en-US" dirty="0"/>
              <a:t>优化分配给</a:t>
            </a:r>
            <a:r>
              <a:rPr lang="en-US" altLang="zh-CN" dirty="0"/>
              <a:t>DP</a:t>
            </a:r>
            <a:r>
              <a:rPr lang="zh-CN" altLang="en-US" dirty="0"/>
              <a:t>内核</a:t>
            </a:r>
            <a:r>
              <a:rPr lang="en-US" altLang="zh-CN" dirty="0"/>
              <a:t>(</a:t>
            </a:r>
            <a:r>
              <a:rPr lang="el-GR" altLang="zh-CN" dirty="0"/>
              <a:t>ε</a:t>
            </a:r>
            <a:r>
              <a:rPr lang="en-US" altLang="zh-CN" dirty="0"/>
              <a:t>y, </a:t>
            </a:r>
            <a:r>
              <a:rPr lang="el-GR" altLang="zh-CN" dirty="0"/>
              <a:t>δ)</a:t>
            </a:r>
            <a:r>
              <a:rPr lang="zh-CN" altLang="en-US" dirty="0"/>
              <a:t>和回收器</a:t>
            </a:r>
            <a:r>
              <a:rPr lang="en-US" altLang="zh-CN" dirty="0"/>
              <a:t>(q)</a:t>
            </a:r>
            <a:r>
              <a:rPr lang="zh-CN" altLang="en-US" dirty="0"/>
              <a:t>。接着，</a:t>
            </a:r>
            <a:r>
              <a:rPr lang="en-US" altLang="zh-CN" b="1" dirty="0"/>
              <a:t>DP</a:t>
            </a:r>
            <a:r>
              <a:rPr lang="zh-CN" altLang="en-US" b="1" dirty="0"/>
              <a:t>内核</a:t>
            </a:r>
            <a:r>
              <a:rPr lang="zh-CN" altLang="en-US" dirty="0"/>
              <a:t>生成初始噪声</a:t>
            </a:r>
            <a:r>
              <a:rPr lang="en-US" altLang="zh-CN" dirty="0"/>
              <a:t>N</a:t>
            </a:r>
            <a:r>
              <a:rPr lang="zh-CN" altLang="en-US" dirty="0"/>
              <a:t>，进入</a:t>
            </a:r>
            <a:r>
              <a:rPr lang="zh-CN" altLang="en-US" b="1" dirty="0"/>
              <a:t>回收阶段</a:t>
            </a:r>
            <a:r>
              <a:rPr lang="zh-CN" altLang="en-US" dirty="0"/>
              <a:t>检查噪声是否在可接受范围内</a:t>
            </a:r>
            <a:r>
              <a:rPr lang="en-US" altLang="zh-CN" dirty="0"/>
              <a:t>(||N|| ≤ </a:t>
            </a:r>
            <a:r>
              <a:rPr lang="el-GR" altLang="zh-CN" dirty="0"/>
              <a:t>θ)</a:t>
            </a:r>
            <a:r>
              <a:rPr lang="zh-CN" altLang="el-GR" dirty="0"/>
              <a:t>。</a:t>
            </a:r>
            <a:r>
              <a:rPr lang="zh-CN" altLang="en-US" dirty="0"/>
              <a:t>如果噪声过大，系统会以概率</a:t>
            </a:r>
            <a:r>
              <a:rPr lang="en-US" altLang="zh-CN" dirty="0"/>
              <a:t>q</a:t>
            </a:r>
            <a:r>
              <a:rPr lang="zh-CN" altLang="en-US" dirty="0"/>
              <a:t>进行回收并重新生成噪声，或以概率</a:t>
            </a:r>
            <a:r>
              <a:rPr lang="en-US" altLang="zh-CN" dirty="0"/>
              <a:t>1-q</a:t>
            </a:r>
            <a:r>
              <a:rPr lang="zh-CN" altLang="en-US" dirty="0"/>
              <a:t>直接进入</a:t>
            </a:r>
            <a:r>
              <a:rPr lang="zh-CN" altLang="en-US" b="1" dirty="0"/>
              <a:t>释放阶段</a:t>
            </a:r>
            <a:r>
              <a:rPr lang="zh-CN" altLang="en-US" dirty="0"/>
              <a:t>。最后，在释放阶段，系统将满足条件的噪声</a:t>
            </a:r>
            <a:r>
              <a:rPr lang="en-US" altLang="zh-CN" dirty="0"/>
              <a:t>N</a:t>
            </a:r>
            <a:r>
              <a:rPr lang="zh-CN" altLang="en-US" dirty="0"/>
              <a:t>添加到原始查询结果</a:t>
            </a:r>
            <a:r>
              <a:rPr lang="en-US" altLang="zh-CN" dirty="0"/>
              <a:t>Y</a:t>
            </a:r>
            <a:r>
              <a:rPr lang="zh-CN" altLang="en-US" dirty="0"/>
              <a:t>上，输出最终的差分隐私结果</a:t>
            </a:r>
            <a:r>
              <a:rPr lang="en-US" altLang="zh-CN" dirty="0"/>
              <a:t>Yn = Y + 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02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预算分配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894433-15E1-1484-F23D-DC9D55A8FBF5}"/>
              </a:ext>
            </a:extLst>
          </p:cNvPr>
          <p:cNvSpPr txBox="1"/>
          <p:nvPr/>
        </p:nvSpPr>
        <p:spPr>
          <a:xfrm>
            <a:off x="680560" y="729876"/>
            <a:ext cx="91949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设定</a:t>
            </a:r>
            <a:r>
              <a:rPr lang="el-GR" altLang="zh-CN" dirty="0"/>
              <a:t>ε</a:t>
            </a:r>
            <a:r>
              <a:rPr lang="en-US" altLang="zh-CN" dirty="0"/>
              <a:t>y</a:t>
            </a:r>
            <a:r>
              <a:rPr lang="zh-CN" altLang="en-US" dirty="0"/>
              <a:t>的搜索范围：</a:t>
            </a:r>
            <a:r>
              <a:rPr lang="en-US" altLang="zh-CN" dirty="0"/>
              <a:t>[0, </a:t>
            </a:r>
            <a:r>
              <a:rPr lang="el-GR" altLang="zh-CN" dirty="0"/>
              <a:t>ε]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使用三分查找法迭代寻找最优</a:t>
            </a:r>
            <a:r>
              <a:rPr lang="el-GR" altLang="zh-CN" dirty="0"/>
              <a:t>ε</a:t>
            </a:r>
            <a:r>
              <a:rPr lang="en-US" altLang="zh-CN" dirty="0"/>
              <a:t>y</a:t>
            </a:r>
          </a:p>
          <a:p>
            <a:pPr marL="800100" lvl="1" indent="-342900">
              <a:buAutoNum type="alphaLcPeriod"/>
            </a:pPr>
            <a:r>
              <a:rPr lang="zh-CN" altLang="en-US" dirty="0"/>
              <a:t>计算两个中间点：</a:t>
            </a:r>
            <a:r>
              <a:rPr lang="el-GR" altLang="zh-CN" dirty="0"/>
              <a:t>ε1</a:t>
            </a:r>
            <a:r>
              <a:rPr lang="zh-CN" altLang="en-US" dirty="0"/>
              <a:t>和</a:t>
            </a:r>
            <a:r>
              <a:rPr lang="el-GR" altLang="zh-CN" dirty="0"/>
              <a:t>ε2 </a:t>
            </a:r>
            <a:endParaRPr lang="en-US" altLang="zh-CN" dirty="0"/>
          </a:p>
          <a:p>
            <a:pPr marL="800100" lvl="1" indent="-342900">
              <a:buAutoNum type="alphaLcPeriod"/>
            </a:pPr>
            <a:r>
              <a:rPr lang="zh-CN" altLang="en-US" dirty="0"/>
              <a:t>对这两个点调用算法</a:t>
            </a:r>
            <a:r>
              <a:rPr lang="en-US" altLang="zh-CN" dirty="0"/>
              <a:t>1</a:t>
            </a:r>
            <a:r>
              <a:rPr lang="zh-CN" altLang="en-US" dirty="0"/>
              <a:t>来找到对应的</a:t>
            </a:r>
            <a:r>
              <a:rPr lang="en-US" altLang="zh-CN" dirty="0"/>
              <a:t>q1</a:t>
            </a:r>
            <a:r>
              <a:rPr lang="zh-CN" altLang="en-US" dirty="0"/>
              <a:t>和</a:t>
            </a:r>
            <a:r>
              <a:rPr lang="en-US" altLang="zh-CN" dirty="0"/>
              <a:t>q2 </a:t>
            </a:r>
          </a:p>
          <a:p>
            <a:pPr lvl="2"/>
            <a:r>
              <a:rPr lang="en-US" altLang="zh-CN" dirty="0"/>
              <a:t>a) </a:t>
            </a:r>
            <a:r>
              <a:rPr lang="zh-CN" altLang="en-US" dirty="0"/>
              <a:t>初始化参数：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l-GR" altLang="zh-CN" dirty="0"/>
              <a:t>Φ(ε</a:t>
            </a:r>
            <a:r>
              <a:rPr lang="en-US" altLang="zh-CN" dirty="0"/>
              <a:t>y,</a:t>
            </a:r>
            <a:r>
              <a:rPr lang="el-GR" altLang="zh-CN" dirty="0"/>
              <a:t>δ</a:t>
            </a:r>
            <a:r>
              <a:rPr lang="en-US" altLang="zh-CN" dirty="0"/>
              <a:t>y)</a:t>
            </a:r>
            <a:r>
              <a:rPr lang="zh-CN" altLang="en-US" dirty="0"/>
              <a:t>：</a:t>
            </a:r>
            <a:r>
              <a:rPr lang="en-US" altLang="zh-CN" sz="1800" dirty="0"/>
              <a:t> kernel DP</a:t>
            </a:r>
            <a:r>
              <a:rPr lang="zh-CN" altLang="en-US" dirty="0"/>
              <a:t>噪声分布的累积分布函数（</a:t>
            </a:r>
            <a:r>
              <a:rPr lang="en-US" altLang="zh-CN" dirty="0"/>
              <a:t>CDF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l-GR" altLang="zh-CN" dirty="0"/>
              <a:t>δ</a:t>
            </a:r>
            <a:r>
              <a:rPr lang="en-US" altLang="zh-CN" dirty="0"/>
              <a:t>Z(·)</a:t>
            </a:r>
            <a:r>
              <a:rPr lang="zh-CN" altLang="en-US" dirty="0"/>
              <a:t>：给定隐私预算下的隐私泄露程度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l-GR" altLang="zh-CN" dirty="0"/>
              <a:t>τ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l-GR" altLang="zh-CN" dirty="0"/>
              <a:t>-θ</a:t>
            </a:r>
            <a:r>
              <a:rPr lang="zh-CN" altLang="en-US" dirty="0"/>
              <a:t>，</a:t>
            </a:r>
            <a:r>
              <a:rPr lang="el-GR" altLang="zh-CN" dirty="0"/>
              <a:t>τ</a:t>
            </a:r>
            <a:r>
              <a:rPr lang="en-US" altLang="zh-CN" dirty="0"/>
              <a:t>u=</a:t>
            </a:r>
            <a:r>
              <a:rPr lang="el-GR" altLang="zh-CN" dirty="0"/>
              <a:t>θ</a:t>
            </a:r>
            <a:r>
              <a:rPr lang="zh-CN" altLang="en-US" dirty="0"/>
              <a:t>：基于</a:t>
            </a:r>
            <a:r>
              <a:rPr lang="el-GR" altLang="zh-CN" dirty="0"/>
              <a:t>θ</a:t>
            </a:r>
            <a:r>
              <a:rPr lang="zh-CN" altLang="en-US" dirty="0"/>
              <a:t>确定的可接受噪声范围的下限和上限</a:t>
            </a:r>
          </a:p>
          <a:p>
            <a:pPr lvl="2"/>
            <a:r>
              <a:rPr lang="en-US" altLang="zh-CN" dirty="0"/>
              <a:t>b) </a:t>
            </a:r>
            <a:r>
              <a:rPr lang="zh-CN" altLang="en-US" dirty="0"/>
              <a:t>计算中间参数：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l-GR" altLang="zh-CN" dirty="0"/>
              <a:t>θ</a:t>
            </a:r>
            <a:r>
              <a:rPr lang="zh-CN" altLang="en-US" dirty="0"/>
              <a:t>和</a:t>
            </a:r>
            <a:r>
              <a:rPr lang="en-US" altLang="zh-CN" dirty="0"/>
              <a:t>p̄</a:t>
            </a:r>
            <a:r>
              <a:rPr lang="el-GR" altLang="zh-CN" dirty="0"/>
              <a:t>θ</a:t>
            </a:r>
            <a:r>
              <a:rPr lang="zh-CN" altLang="el-GR" dirty="0"/>
              <a:t>：</a:t>
            </a:r>
            <a:r>
              <a:rPr lang="zh-CN" altLang="en-US" dirty="0"/>
              <a:t>表示噪声落在可接受范围内和外的概率</a:t>
            </a:r>
            <a:endParaRPr lang="en-US" altLang="zh-CN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3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3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W</a:t>
            </a:r>
            <a:r>
              <a:rPr lang="zh-CN" altLang="en-US" dirty="0"/>
              <a:t>：在相邻数据集上，一个输出在一个数据集上是可接受的，而在另一个数据集上是不可接受的最大概率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733DFA-E116-9829-0A5B-F67A377E001D}"/>
              </a:ext>
            </a:extLst>
          </p:cNvPr>
          <p:cNvSpPr txBox="1"/>
          <p:nvPr/>
        </p:nvSpPr>
        <p:spPr>
          <a:xfrm>
            <a:off x="6523673" y="403480"/>
            <a:ext cx="6097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dirty="0"/>
              <a:t>Φ(ε</a:t>
            </a:r>
            <a:r>
              <a:rPr lang="en-US" altLang="zh-CN" dirty="0"/>
              <a:t>y,</a:t>
            </a:r>
            <a:r>
              <a:rPr lang="el-GR" altLang="zh-CN" dirty="0"/>
              <a:t>δ</a:t>
            </a:r>
            <a:r>
              <a:rPr lang="en-US" altLang="zh-CN" dirty="0"/>
              <a:t>y)(·)</a:t>
            </a:r>
            <a:r>
              <a:rPr lang="zh-CN" altLang="en-US" dirty="0"/>
              <a:t>：</a:t>
            </a:r>
            <a:r>
              <a:rPr lang="en-US" altLang="zh-CN" dirty="0"/>
              <a:t>DP</a:t>
            </a:r>
            <a:r>
              <a:rPr lang="zh-CN" altLang="en-US" dirty="0"/>
              <a:t>内核噪声分布的累积分布函数（</a:t>
            </a:r>
            <a:r>
              <a:rPr lang="en-US" altLang="zh-CN" dirty="0"/>
              <a:t>CDF</a:t>
            </a:r>
            <a:r>
              <a:rPr lang="zh-CN" altLang="en-US" dirty="0"/>
              <a:t>） </a:t>
            </a:r>
            <a:r>
              <a:rPr lang="el-GR" altLang="zh-CN" dirty="0"/>
              <a:t>δ</a:t>
            </a:r>
            <a:r>
              <a:rPr lang="en-US" altLang="zh-CN" dirty="0"/>
              <a:t>Z(·)</a:t>
            </a:r>
            <a:r>
              <a:rPr lang="zh-CN" altLang="en-US" dirty="0"/>
              <a:t>：</a:t>
            </a:r>
            <a:r>
              <a:rPr lang="en-US" altLang="zh-CN" dirty="0"/>
              <a:t>DP</a:t>
            </a:r>
            <a:r>
              <a:rPr lang="zh-CN" altLang="en-US" dirty="0"/>
              <a:t>内核的隐私损失函数 </a:t>
            </a:r>
            <a:endParaRPr lang="en-US" altLang="zh-CN" dirty="0"/>
          </a:p>
          <a:p>
            <a:r>
              <a:rPr lang="el-GR" altLang="zh-CN" dirty="0" err="1"/>
              <a:t>δΓ</a:t>
            </a:r>
            <a:r>
              <a:rPr lang="el-GR" altLang="zh-CN" dirty="0"/>
              <a:t>(ε)</a:t>
            </a:r>
            <a:r>
              <a:rPr lang="zh-CN" altLang="el-GR" dirty="0"/>
              <a:t>：</a:t>
            </a:r>
            <a:r>
              <a:rPr lang="en-US" altLang="zh-CN" dirty="0"/>
              <a:t>BR-DP</a:t>
            </a:r>
            <a:r>
              <a:rPr lang="zh-CN" altLang="en-US" dirty="0"/>
              <a:t>机制的总隐私损失函数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：重新生成噪声的概率（算法</a:t>
            </a:r>
            <a:r>
              <a:rPr lang="en-US" altLang="zh-CN" dirty="0"/>
              <a:t>1</a:t>
            </a:r>
            <a:r>
              <a:rPr lang="zh-CN" altLang="en-US" dirty="0"/>
              <a:t>要优化的参数）</a:t>
            </a:r>
            <a:endParaRPr lang="en-US" altLang="zh-CN" dirty="0"/>
          </a:p>
          <a:p>
            <a:r>
              <a:rPr lang="el-GR" altLang="zh-CN" dirty="0"/>
              <a:t>θ</a:t>
            </a:r>
            <a:r>
              <a:rPr lang="zh-CN" altLang="el-GR" dirty="0"/>
              <a:t>：</a:t>
            </a:r>
            <a:r>
              <a:rPr lang="zh-CN" altLang="en-US" dirty="0"/>
              <a:t>可接受的噪声范围阈值</a:t>
            </a:r>
            <a:endParaRPr lang="en-US" altLang="zh-CN" dirty="0"/>
          </a:p>
          <a:p>
            <a:r>
              <a:rPr lang="el-GR" altLang="zh-CN" dirty="0"/>
              <a:t>Δ</a:t>
            </a:r>
            <a:r>
              <a:rPr lang="en-US" altLang="zh-CN" dirty="0"/>
              <a:t>f </a:t>
            </a:r>
            <a:r>
              <a:rPr lang="zh-CN" altLang="en-US" dirty="0"/>
              <a:t>：敏感度，相邻数据集上查询结果的最大差异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26101C-4D24-2EE8-AD7D-1E4B9009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98" y="3592604"/>
            <a:ext cx="3881557" cy="8993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D44C84-04EB-ED63-94B8-86CEBB87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60" y="5357766"/>
            <a:ext cx="6968490" cy="8928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11B602-846B-7816-3756-634898A8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77" t="20255" r="67950" b="32396"/>
          <a:stretch/>
        </p:blipFill>
        <p:spPr>
          <a:xfrm>
            <a:off x="6858510" y="3592603"/>
            <a:ext cx="1337311" cy="8993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3A49798-9066-1C37-5EEF-3537CA9ADD1B}"/>
              </a:ext>
            </a:extLst>
          </p:cNvPr>
          <p:cNvSpPr txBox="1"/>
          <p:nvPr/>
        </p:nvSpPr>
        <p:spPr>
          <a:xfrm>
            <a:off x="4491990" y="5042013"/>
            <a:ext cx="6309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在 </a:t>
            </a:r>
            <a:r>
              <a:rPr lang="en-US" altLang="zh-CN" sz="1400" dirty="0">
                <a:solidFill>
                  <a:schemeClr val="accent1"/>
                </a:solidFill>
              </a:rPr>
              <a:t>X </a:t>
            </a:r>
            <a:r>
              <a:rPr lang="zh-CN" altLang="en-US" sz="1400" dirty="0">
                <a:solidFill>
                  <a:schemeClr val="accent1"/>
                </a:solidFill>
              </a:rPr>
              <a:t>上不可接受但在 </a:t>
            </a:r>
            <a:r>
              <a:rPr lang="en-US" altLang="zh-CN" sz="1400" dirty="0">
                <a:solidFill>
                  <a:schemeClr val="accent1"/>
                </a:solidFill>
              </a:rPr>
              <a:t>X' </a:t>
            </a:r>
            <a:r>
              <a:rPr lang="zh-CN" altLang="en-US" sz="1400" dirty="0">
                <a:solidFill>
                  <a:schemeClr val="accent1"/>
                </a:solidFill>
              </a:rPr>
              <a:t>上可接受的概率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7FB0CF-6F1D-4B89-DC8F-63513FBB3E35}"/>
              </a:ext>
            </a:extLst>
          </p:cNvPr>
          <p:cNvSpPr txBox="1"/>
          <p:nvPr/>
        </p:nvSpPr>
        <p:spPr>
          <a:xfrm>
            <a:off x="3368993" y="6300631"/>
            <a:ext cx="6309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在 </a:t>
            </a:r>
            <a:r>
              <a:rPr lang="en-US" altLang="zh-CN" sz="1400" dirty="0">
                <a:solidFill>
                  <a:schemeClr val="accent1"/>
                </a:solidFill>
              </a:rPr>
              <a:t>X </a:t>
            </a:r>
            <a:r>
              <a:rPr lang="zh-CN" altLang="en-US" sz="1400" dirty="0">
                <a:solidFill>
                  <a:schemeClr val="accent1"/>
                </a:solidFill>
              </a:rPr>
              <a:t>上可接受但在 </a:t>
            </a:r>
            <a:r>
              <a:rPr lang="en-US" altLang="zh-CN" sz="1400" dirty="0">
                <a:solidFill>
                  <a:schemeClr val="accent1"/>
                </a:solidFill>
              </a:rPr>
              <a:t>X' </a:t>
            </a:r>
            <a:r>
              <a:rPr lang="zh-CN" altLang="en-US" sz="1400" dirty="0">
                <a:solidFill>
                  <a:schemeClr val="accent1"/>
                </a:solidFill>
              </a:rPr>
              <a:t>上不可接受的概率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AF8718-E8A1-6C6E-29A2-CCBAE5A3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054" y="2380368"/>
            <a:ext cx="3197955" cy="20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预算分配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894433-15E1-1484-F23D-DC9D55A8FBF5}"/>
              </a:ext>
            </a:extLst>
          </p:cNvPr>
          <p:cNvSpPr txBox="1"/>
          <p:nvPr/>
        </p:nvSpPr>
        <p:spPr>
          <a:xfrm>
            <a:off x="0" y="1184786"/>
            <a:ext cx="124330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/>
              <a:t>c) </a:t>
            </a:r>
            <a:r>
              <a:rPr lang="zh-CN" altLang="en-US" dirty="0"/>
              <a:t>二分搜索计算</a:t>
            </a:r>
            <a:r>
              <a:rPr lang="en-US" altLang="zh-CN" dirty="0"/>
              <a:t>q</a:t>
            </a:r>
            <a:r>
              <a:rPr lang="zh-CN" altLang="en-US" dirty="0"/>
              <a:t>：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初始化搜索范围：</a:t>
            </a:r>
            <a:r>
              <a:rPr lang="en-US" altLang="zh-CN" dirty="0" err="1"/>
              <a:t>qlow</a:t>
            </a:r>
            <a:r>
              <a:rPr lang="en-US" altLang="zh-CN" dirty="0"/>
              <a:t> = 0, </a:t>
            </a:r>
            <a:r>
              <a:rPr lang="en-US" altLang="zh-CN" dirty="0" err="1"/>
              <a:t>qup</a:t>
            </a:r>
            <a:r>
              <a:rPr lang="en-US" altLang="zh-CN" dirty="0"/>
              <a:t> =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在每次迭代中：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计算中点</a:t>
            </a:r>
            <a:r>
              <a:rPr lang="en-US" altLang="zh-CN" dirty="0" err="1"/>
              <a:t>qmid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n-US" altLang="zh-CN" dirty="0"/>
              <a:t>L = -log(1 - </a:t>
            </a:r>
            <a:r>
              <a:rPr lang="en-US" altLang="zh-CN" dirty="0" err="1"/>
              <a:t>qmid</a:t>
            </a:r>
            <a:r>
              <a:rPr lang="en-US" altLang="zh-CN" dirty="0"/>
              <a:t>)</a:t>
            </a:r>
            <a:r>
              <a:rPr lang="zh-CN" altLang="en-US" dirty="0"/>
              <a:t>：这反映了重新生成噪声对隐私的额外影响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el-GR" altLang="zh-CN" dirty="0" err="1"/>
              <a:t>δΓ</a:t>
            </a:r>
            <a:r>
              <a:rPr lang="el-GR" altLang="zh-CN" dirty="0"/>
              <a:t>(ε)</a:t>
            </a:r>
            <a:r>
              <a:rPr lang="zh-CN" altLang="el-GR" dirty="0"/>
              <a:t>：</a:t>
            </a:r>
            <a:r>
              <a:rPr lang="en-US" altLang="zh-CN" dirty="0"/>
              <a:t>BR-DP</a:t>
            </a:r>
            <a:r>
              <a:rPr lang="zh-CN" altLang="en-US" dirty="0"/>
              <a:t>机制的总隐私损失（结合了</a:t>
            </a:r>
            <a:r>
              <a:rPr lang="en-US" altLang="zh-CN" dirty="0"/>
              <a:t>DP</a:t>
            </a:r>
            <a:r>
              <a:rPr lang="zh-CN" altLang="en-US" dirty="0"/>
              <a:t>内核的隐私损失和重新生成噪声带来的额外隐私损失）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比较</a:t>
            </a:r>
            <a:r>
              <a:rPr lang="el-GR" altLang="zh-CN" dirty="0" err="1"/>
              <a:t>δΓ</a:t>
            </a:r>
            <a:r>
              <a:rPr lang="el-GR" altLang="zh-CN" dirty="0"/>
              <a:t>(ε)</a:t>
            </a:r>
            <a:r>
              <a:rPr lang="zh-CN" altLang="en-US" dirty="0"/>
              <a:t>和目标</a:t>
            </a:r>
            <a:r>
              <a:rPr lang="el-GR" altLang="zh-CN" dirty="0"/>
              <a:t>δ</a:t>
            </a:r>
            <a:r>
              <a:rPr lang="zh-CN" altLang="el-GR" dirty="0"/>
              <a:t>，</a:t>
            </a:r>
            <a:r>
              <a:rPr lang="zh-CN" altLang="en-US" dirty="0"/>
              <a:t>调整搜索范围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l-GR" altLang="zh-CN" dirty="0" err="1"/>
              <a:t>δΓ</a:t>
            </a:r>
            <a:r>
              <a:rPr lang="el-GR" altLang="zh-CN" dirty="0"/>
              <a:t>(ε) ≤ δ</a:t>
            </a:r>
            <a:r>
              <a:rPr lang="en-US" altLang="zh-CN" dirty="0"/>
              <a:t>target</a:t>
            </a:r>
            <a:r>
              <a:rPr lang="zh-CN" altLang="en-US" dirty="0"/>
              <a:t>，</a:t>
            </a:r>
            <a:r>
              <a:rPr lang="en-US" altLang="zh-CN" dirty="0" err="1"/>
              <a:t>qlow</a:t>
            </a:r>
            <a:r>
              <a:rPr lang="en-US" altLang="zh-CN" dirty="0"/>
              <a:t> ← </a:t>
            </a:r>
            <a:r>
              <a:rPr lang="en-US" altLang="zh-CN" dirty="0" err="1"/>
              <a:t>qmid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l-GR" altLang="zh-CN" dirty="0" err="1"/>
              <a:t>δΓ</a:t>
            </a:r>
            <a:r>
              <a:rPr lang="el-GR" altLang="zh-CN" dirty="0"/>
              <a:t>(ε) &gt; δ</a:t>
            </a:r>
            <a:r>
              <a:rPr lang="en-US" altLang="zh-CN" dirty="0"/>
              <a:t>target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qup</a:t>
            </a:r>
            <a:r>
              <a:rPr lang="en-US" altLang="zh-CN" dirty="0"/>
              <a:t> ← </a:t>
            </a:r>
            <a:r>
              <a:rPr lang="en-US" altLang="zh-CN" dirty="0" err="1"/>
              <a:t>qmid</a:t>
            </a:r>
            <a:endParaRPr lang="zh-CN" altLang="en-US" dirty="0"/>
          </a:p>
          <a:p>
            <a:pPr lvl="2"/>
            <a:r>
              <a:rPr lang="en-US" altLang="zh-CN" dirty="0"/>
              <a:t>d) </a:t>
            </a:r>
            <a:r>
              <a:rPr lang="zh-CN" altLang="en-US" dirty="0"/>
              <a:t>返回结果： 算法返回找到的最大</a:t>
            </a:r>
            <a:r>
              <a:rPr lang="en-US" altLang="zh-CN" dirty="0"/>
              <a:t>q</a:t>
            </a:r>
            <a:r>
              <a:rPr lang="zh-CN" altLang="en-US" dirty="0"/>
              <a:t>值，这个值使得</a:t>
            </a:r>
            <a:r>
              <a:rPr lang="en-US" altLang="zh-CN" dirty="0"/>
              <a:t>BR-DP</a:t>
            </a:r>
            <a:r>
              <a:rPr lang="zh-CN" altLang="en-US" dirty="0"/>
              <a:t>既满足隐私要求，又尽可能提高查询结果的质量。</a:t>
            </a:r>
            <a:endParaRPr lang="en-US" altLang="zh-CN" dirty="0"/>
          </a:p>
          <a:p>
            <a:pPr lvl="1"/>
            <a:r>
              <a:rPr lang="en-US" altLang="zh-CN" dirty="0"/>
              <a:t>c.</a:t>
            </a:r>
            <a:r>
              <a:rPr lang="zh-CN" altLang="en-US" dirty="0"/>
              <a:t> 比较</a:t>
            </a:r>
            <a:r>
              <a:rPr lang="en-US" altLang="zh-CN" dirty="0"/>
              <a:t>O(</a:t>
            </a:r>
            <a:r>
              <a:rPr lang="el-GR" altLang="zh-CN" dirty="0"/>
              <a:t>ε1, </a:t>
            </a:r>
            <a:r>
              <a:rPr lang="en-US" altLang="zh-CN" dirty="0"/>
              <a:t>q1)</a:t>
            </a:r>
            <a:r>
              <a:rPr lang="zh-CN" altLang="en-US" dirty="0"/>
              <a:t>和</a:t>
            </a:r>
            <a:r>
              <a:rPr lang="en-US" altLang="zh-CN" dirty="0"/>
              <a:t>O(</a:t>
            </a:r>
            <a:r>
              <a:rPr lang="el-GR" altLang="zh-CN" dirty="0"/>
              <a:t>ε2, </a:t>
            </a:r>
            <a:r>
              <a:rPr lang="en-US" altLang="zh-CN" dirty="0"/>
              <a:t>q2)</a:t>
            </a:r>
            <a:r>
              <a:rPr lang="zh-CN" altLang="en-US" dirty="0"/>
              <a:t>的值（</a:t>
            </a:r>
            <a:r>
              <a:rPr lang="en-US" altLang="zh-CN" dirty="0"/>
              <a:t>O</a:t>
            </a:r>
            <a:r>
              <a:rPr lang="zh-CN" altLang="en-US" dirty="0"/>
              <a:t>是目标函数，表示效用）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d.</a:t>
            </a:r>
            <a:r>
              <a:rPr lang="zh-CN" altLang="en-US" dirty="0"/>
              <a:t> 根据比较结果缩小搜索范围</a:t>
            </a:r>
            <a:endParaRPr lang="en-US" altLang="zh-CN" dirty="0"/>
          </a:p>
          <a:p>
            <a:pPr lvl="2"/>
            <a:r>
              <a:rPr lang="en-US" altLang="zh-CN" dirty="0"/>
              <a:t>O(</a:t>
            </a:r>
            <a:r>
              <a:rPr lang="el-GR" altLang="zh-CN" dirty="0"/>
              <a:t>ε1, </a:t>
            </a:r>
            <a:r>
              <a:rPr lang="en-US" altLang="zh-CN" dirty="0"/>
              <a:t>q1) &gt; O(</a:t>
            </a:r>
            <a:r>
              <a:rPr lang="el-GR" altLang="zh-CN" dirty="0"/>
              <a:t>ε2, </a:t>
            </a:r>
            <a:r>
              <a:rPr lang="en-US" altLang="zh-CN" dirty="0"/>
              <a:t>q2)</a:t>
            </a:r>
            <a:r>
              <a:rPr lang="zh-CN" altLang="en-US" dirty="0"/>
              <a:t>：</a:t>
            </a:r>
            <a:r>
              <a:rPr lang="el-GR" altLang="zh-CN" dirty="0"/>
              <a:t>ε</a:t>
            </a:r>
            <a:r>
              <a:rPr lang="en-US" altLang="zh-CN" dirty="0"/>
              <a:t>low ← </a:t>
            </a:r>
            <a:r>
              <a:rPr lang="el-GR" altLang="zh-CN" dirty="0"/>
              <a:t>ε1 </a:t>
            </a:r>
            <a:endParaRPr lang="en-US" altLang="zh-CN" dirty="0"/>
          </a:p>
          <a:p>
            <a:pPr lvl="2"/>
            <a:r>
              <a:rPr lang="en-US" altLang="zh-CN" dirty="0"/>
              <a:t>O(</a:t>
            </a:r>
            <a:r>
              <a:rPr lang="el-GR" altLang="zh-CN" dirty="0"/>
              <a:t>ε1, </a:t>
            </a:r>
            <a:r>
              <a:rPr lang="en-US" altLang="zh-CN" dirty="0"/>
              <a:t>q1) ≤ O(</a:t>
            </a:r>
            <a:r>
              <a:rPr lang="el-GR" altLang="zh-CN" dirty="0"/>
              <a:t>ε2, </a:t>
            </a:r>
            <a:r>
              <a:rPr lang="en-US" altLang="zh-CN" dirty="0"/>
              <a:t>q2)</a:t>
            </a:r>
            <a:r>
              <a:rPr lang="zh-CN" altLang="en-US" dirty="0"/>
              <a:t>：</a:t>
            </a:r>
            <a:r>
              <a:rPr lang="el-GR" altLang="zh-CN" dirty="0"/>
              <a:t>ε</a:t>
            </a:r>
            <a:r>
              <a:rPr lang="en-US" altLang="zh-CN" dirty="0"/>
              <a:t>up ← </a:t>
            </a:r>
            <a:r>
              <a:rPr lang="el-GR" altLang="zh-CN" dirty="0"/>
              <a:t>ε2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选择能够最小化目标函数</a:t>
            </a:r>
            <a:r>
              <a:rPr lang="en-US" altLang="zh-CN" dirty="0"/>
              <a:t>O(</a:t>
            </a:r>
            <a:r>
              <a:rPr lang="el-GR" altLang="zh-CN" dirty="0"/>
              <a:t>ε</a:t>
            </a:r>
            <a:r>
              <a:rPr lang="en-US" altLang="zh-CN" dirty="0"/>
              <a:t>y, q)</a:t>
            </a:r>
            <a:r>
              <a:rPr lang="zh-CN" altLang="en-US" dirty="0"/>
              <a:t>的</a:t>
            </a:r>
            <a:r>
              <a:rPr lang="el-GR" altLang="zh-CN" dirty="0"/>
              <a:t>ε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组合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733DFA-E116-9829-0A5B-F67A377E001D}"/>
              </a:ext>
            </a:extLst>
          </p:cNvPr>
          <p:cNvSpPr txBox="1"/>
          <p:nvPr/>
        </p:nvSpPr>
        <p:spPr>
          <a:xfrm>
            <a:off x="5769293" y="403480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dirty="0"/>
              <a:t>Φ(ε</a:t>
            </a:r>
            <a:r>
              <a:rPr lang="en-US" altLang="zh-CN" dirty="0"/>
              <a:t>y,</a:t>
            </a:r>
            <a:r>
              <a:rPr lang="el-GR" altLang="zh-CN" dirty="0"/>
              <a:t>δ</a:t>
            </a:r>
            <a:r>
              <a:rPr lang="en-US" altLang="zh-CN" dirty="0"/>
              <a:t>y)(·)</a:t>
            </a:r>
            <a:r>
              <a:rPr lang="zh-CN" altLang="en-US" dirty="0"/>
              <a:t>：</a:t>
            </a:r>
            <a:r>
              <a:rPr lang="en-US" altLang="zh-CN" dirty="0"/>
              <a:t>DP</a:t>
            </a:r>
            <a:r>
              <a:rPr lang="zh-CN" altLang="en-US" dirty="0"/>
              <a:t>内核噪声分布的累积分布函数（</a:t>
            </a:r>
            <a:r>
              <a:rPr lang="en-US" altLang="zh-CN" dirty="0"/>
              <a:t>CDF</a:t>
            </a:r>
            <a:r>
              <a:rPr lang="zh-CN" altLang="en-US" dirty="0"/>
              <a:t>） </a:t>
            </a:r>
            <a:r>
              <a:rPr lang="el-GR" altLang="zh-CN" dirty="0"/>
              <a:t>δ</a:t>
            </a:r>
            <a:r>
              <a:rPr lang="en-US" altLang="zh-CN" dirty="0"/>
              <a:t>Z(·)</a:t>
            </a:r>
            <a:r>
              <a:rPr lang="zh-CN" altLang="en-US" dirty="0"/>
              <a:t>：</a:t>
            </a:r>
            <a:r>
              <a:rPr lang="en-US" altLang="zh-CN" dirty="0"/>
              <a:t>DP</a:t>
            </a:r>
            <a:r>
              <a:rPr lang="zh-CN" altLang="en-US" dirty="0"/>
              <a:t>内核的隐私损失函数 </a:t>
            </a:r>
            <a:endParaRPr lang="en-US" altLang="zh-CN" dirty="0"/>
          </a:p>
          <a:p>
            <a:r>
              <a:rPr lang="el-GR" altLang="zh-CN" dirty="0" err="1"/>
              <a:t>δΓ</a:t>
            </a:r>
            <a:r>
              <a:rPr lang="el-GR" altLang="zh-CN" dirty="0"/>
              <a:t>(ε)</a:t>
            </a:r>
            <a:r>
              <a:rPr lang="zh-CN" altLang="el-GR" dirty="0"/>
              <a:t>：</a:t>
            </a:r>
            <a:r>
              <a:rPr lang="en-US" altLang="zh-CN" dirty="0"/>
              <a:t>BR-DP</a:t>
            </a:r>
            <a:r>
              <a:rPr lang="zh-CN" altLang="en-US" dirty="0"/>
              <a:t>机制的总隐私损失函数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：重新生成噪声的概率（算法</a:t>
            </a:r>
            <a:r>
              <a:rPr lang="en-US" altLang="zh-CN" dirty="0"/>
              <a:t>1</a:t>
            </a:r>
            <a:r>
              <a:rPr lang="zh-CN" altLang="en-US" dirty="0"/>
              <a:t>要优化的参数）</a:t>
            </a:r>
            <a:endParaRPr lang="en-US" altLang="zh-CN" dirty="0"/>
          </a:p>
          <a:p>
            <a:r>
              <a:rPr lang="el-GR" altLang="zh-CN" dirty="0"/>
              <a:t>θ</a:t>
            </a:r>
            <a:r>
              <a:rPr lang="zh-CN" altLang="el-GR" dirty="0"/>
              <a:t>：</a:t>
            </a:r>
            <a:r>
              <a:rPr lang="zh-CN" altLang="en-US" dirty="0"/>
              <a:t>可接受的噪声范围阈值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364772-6E41-AA78-5A77-D5453422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2918116"/>
            <a:ext cx="4166553" cy="4929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2E4798-BF1E-AFD4-9EBF-AD957C37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26" y="4862893"/>
            <a:ext cx="4166553" cy="6388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F2D9D6-FA8D-FA89-BC42-BFF00AF76660}"/>
              </a:ext>
            </a:extLst>
          </p:cNvPr>
          <p:cNvSpPr txBox="1"/>
          <p:nvPr/>
        </p:nvSpPr>
        <p:spPr>
          <a:xfrm>
            <a:off x="5880735" y="4878032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在保持高接受率的同时，减少重新生成噪声的需求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821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回收＆释放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DF1A33-EB69-4FFF-F4FB-BF951B8AF6B4}"/>
              </a:ext>
            </a:extLst>
          </p:cNvPr>
          <p:cNvSpPr txBox="1"/>
          <p:nvPr/>
        </p:nvSpPr>
        <p:spPr>
          <a:xfrm>
            <a:off x="500062" y="1428818"/>
            <a:ext cx="10575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DP</a:t>
            </a:r>
            <a:r>
              <a:rPr lang="zh-CN" altLang="en-US" dirty="0"/>
              <a:t>内核使用分配的</a:t>
            </a:r>
            <a:r>
              <a:rPr lang="en-US" altLang="zh-CN" dirty="0"/>
              <a:t>(</a:t>
            </a:r>
            <a:r>
              <a:rPr lang="el-GR" altLang="zh-CN" dirty="0"/>
              <a:t>ε</a:t>
            </a:r>
            <a:r>
              <a:rPr lang="en-US" altLang="zh-CN" dirty="0"/>
              <a:t>y, </a:t>
            </a:r>
            <a:r>
              <a:rPr lang="el-GR" altLang="zh-CN" dirty="0"/>
              <a:t>δ</a:t>
            </a:r>
            <a:r>
              <a:rPr lang="en-US" altLang="zh-CN" dirty="0"/>
              <a:t>y)</a:t>
            </a:r>
            <a:r>
              <a:rPr lang="zh-CN" altLang="en-US" dirty="0"/>
              <a:t>生成噪声</a:t>
            </a:r>
            <a:r>
              <a:rPr lang="en-US" altLang="zh-CN" dirty="0"/>
              <a:t>N </a:t>
            </a:r>
            <a:r>
              <a:rPr lang="zh-CN" altLang="en-US" dirty="0"/>
              <a:t>检查</a:t>
            </a:r>
            <a:r>
              <a:rPr lang="en-US" altLang="zh-CN" dirty="0"/>
              <a:t>||N|| ≤ </a:t>
            </a:r>
            <a:r>
              <a:rPr lang="el-GR" altLang="zh-CN" dirty="0"/>
              <a:t>θ</a:t>
            </a:r>
            <a:r>
              <a:rPr lang="zh-CN" altLang="en-US" dirty="0"/>
              <a:t>是否成立：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如果成立，直接进入释放阶段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如果不成立：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以概率</a:t>
            </a:r>
            <a:r>
              <a:rPr lang="en-US" altLang="zh-CN" dirty="0"/>
              <a:t>q</a:t>
            </a:r>
            <a:r>
              <a:rPr lang="zh-CN" altLang="en-US" dirty="0"/>
              <a:t>进行回收：返回</a:t>
            </a:r>
            <a:r>
              <a:rPr lang="en-US" altLang="zh-CN" dirty="0"/>
              <a:t>DP</a:t>
            </a:r>
            <a:r>
              <a:rPr lang="zh-CN" altLang="en-US" dirty="0"/>
              <a:t>内核重新生成噪声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以概率</a:t>
            </a:r>
            <a:r>
              <a:rPr lang="en-US" altLang="zh-CN" dirty="0"/>
              <a:t>1-q</a:t>
            </a:r>
            <a:r>
              <a:rPr lang="zh-CN" altLang="en-US" dirty="0"/>
              <a:t>不进行回收：进入释放阶段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2512E3-40DB-2126-F7B9-EFD7E547760B}"/>
              </a:ext>
            </a:extLst>
          </p:cNvPr>
          <p:cNvSpPr txBox="1"/>
          <p:nvPr/>
        </p:nvSpPr>
        <p:spPr>
          <a:xfrm>
            <a:off x="500063" y="97341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回收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66C767-52A0-E3DC-B88A-F07C1FFF0BEE}"/>
              </a:ext>
            </a:extLst>
          </p:cNvPr>
          <p:cNvSpPr txBox="1"/>
          <p:nvPr/>
        </p:nvSpPr>
        <p:spPr>
          <a:xfrm>
            <a:off x="500062" y="3951855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将噪声</a:t>
            </a:r>
            <a:r>
              <a:rPr lang="en-US" altLang="zh-CN" dirty="0"/>
              <a:t>N</a:t>
            </a:r>
            <a:r>
              <a:rPr lang="zh-CN" altLang="en-US" dirty="0"/>
              <a:t>添加到原始查询结果</a:t>
            </a:r>
            <a:r>
              <a:rPr lang="en-US" altLang="zh-CN" dirty="0"/>
              <a:t>Y</a:t>
            </a:r>
            <a:r>
              <a:rPr lang="zh-CN" altLang="en-US" dirty="0"/>
              <a:t>上 </a:t>
            </a:r>
            <a:endParaRPr lang="en-US" altLang="zh-CN" dirty="0"/>
          </a:p>
          <a:p>
            <a:r>
              <a:rPr lang="zh-CN" altLang="en-US" dirty="0"/>
              <a:t>输出最终结果：</a:t>
            </a:r>
            <a:r>
              <a:rPr lang="en-US" altLang="zh-CN" dirty="0"/>
              <a:t>Yn = Y + 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69FC89-8FA6-B6DD-692C-37CD91225963}"/>
              </a:ext>
            </a:extLst>
          </p:cNvPr>
          <p:cNvSpPr txBox="1"/>
          <p:nvPr/>
        </p:nvSpPr>
        <p:spPr>
          <a:xfrm>
            <a:off x="500063" y="346826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释放</a:t>
            </a:r>
          </a:p>
        </p:txBody>
      </p:sp>
    </p:spTree>
    <p:extLst>
      <p:ext uri="{BB962C8B-B14F-4D97-AF65-F5344CB8AC3E}">
        <p14:creationId xmlns:p14="http://schemas.microsoft.com/office/powerpoint/2010/main" val="10057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优点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8D659D-6753-DE92-D642-207B1EE0FBA4}"/>
              </a:ext>
            </a:extLst>
          </p:cNvPr>
          <p:cNvSpPr txBox="1"/>
          <p:nvPr/>
        </p:nvSpPr>
        <p:spPr>
          <a:xfrm>
            <a:off x="534352" y="1473399"/>
            <a:ext cx="11501438" cy="281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差分隐私保护</a:t>
            </a:r>
            <a:r>
              <a:rPr lang="zh-CN" altLang="en-US" sz="2000" dirty="0"/>
              <a:t>：在任意固定的隐私预算 </a:t>
            </a:r>
            <a:r>
              <a:rPr lang="en-US" altLang="zh-CN" sz="2000" dirty="0"/>
              <a:t>(</a:t>
            </a:r>
            <a:r>
              <a:rPr lang="el-GR" altLang="zh-CN" sz="2000" dirty="0"/>
              <a:t>ϵ,δ</a:t>
            </a:r>
            <a:r>
              <a:rPr lang="zh-CN" altLang="en-US" sz="2000" dirty="0"/>
              <a:t>下，</a:t>
            </a:r>
            <a:r>
              <a:rPr lang="en-US" altLang="zh-CN" sz="2000" dirty="0"/>
              <a:t>BR-DP</a:t>
            </a:r>
            <a:r>
              <a:rPr lang="zh-CN" altLang="en-US" sz="2000" dirty="0"/>
              <a:t>都能提供严格的差分隐私保证）。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提高数据效用</a:t>
            </a:r>
            <a:r>
              <a:rPr lang="zh-CN" altLang="en-US" sz="2000" dirty="0"/>
              <a:t>：</a:t>
            </a:r>
            <a:r>
              <a:rPr lang="en-US" altLang="zh-CN" sz="2000" dirty="0"/>
              <a:t>BR-DP</a:t>
            </a:r>
            <a:r>
              <a:rPr lang="zh-CN" altLang="en-US" sz="2000" dirty="0"/>
              <a:t>机制通过调整回收率 </a:t>
            </a:r>
            <a:r>
              <a:rPr lang="en-US" altLang="zh-CN" sz="2000" dirty="0"/>
              <a:t>q</a:t>
            </a:r>
            <a:r>
              <a:rPr lang="zh-CN" altLang="en-US" sz="2000" dirty="0"/>
              <a:t>，可以显著提高输出落在预设误差界限内的概率，从而提高结果的准确性。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组合性更紧密</a:t>
            </a:r>
            <a:r>
              <a:rPr lang="zh-CN" altLang="en-US" sz="2000" dirty="0"/>
              <a:t>：与传统</a:t>
            </a:r>
            <a:r>
              <a:rPr lang="en-US" altLang="zh-CN" sz="2000" dirty="0"/>
              <a:t>DP</a:t>
            </a:r>
            <a:r>
              <a:rPr lang="zh-CN" altLang="en-US" sz="2000" dirty="0"/>
              <a:t>机制相比，</a:t>
            </a:r>
            <a:r>
              <a:rPr lang="en-US" altLang="zh-CN" sz="2000" dirty="0"/>
              <a:t>BR-DP</a:t>
            </a:r>
            <a:r>
              <a:rPr lang="zh-CN" altLang="en-US" sz="2000" dirty="0"/>
              <a:t>在多次组合查询后具有更低的隐私泄漏。这是因为</a:t>
            </a:r>
            <a:r>
              <a:rPr lang="en-US" altLang="zh-CN" sz="2000" dirty="0"/>
              <a:t>BR-DP</a:t>
            </a:r>
            <a:r>
              <a:rPr lang="zh-CN" altLang="en-US" sz="2000" dirty="0"/>
              <a:t>框架在每次查询中回收部分预算，减少了累积的隐私泄漏。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适用性强</a:t>
            </a:r>
            <a:r>
              <a:rPr lang="zh-CN" altLang="en-US" sz="2000" dirty="0"/>
              <a:t>：</a:t>
            </a:r>
            <a:r>
              <a:rPr lang="en-US" altLang="zh-CN" sz="2000" dirty="0"/>
              <a:t>BR-DP</a:t>
            </a:r>
            <a:r>
              <a:rPr lang="zh-CN" altLang="en-US" sz="2000" dirty="0"/>
              <a:t>框架可以结合不同的</a:t>
            </a:r>
            <a:r>
              <a:rPr lang="en-US" altLang="zh-CN" sz="2000" dirty="0"/>
              <a:t>DP</a:t>
            </a:r>
            <a:r>
              <a:rPr lang="zh-CN" altLang="en-US" sz="2000" dirty="0"/>
              <a:t>机制（如高斯、拉普拉斯），广泛应用于各种数据分析场景</a:t>
            </a:r>
          </a:p>
        </p:txBody>
      </p:sp>
    </p:spTree>
    <p:extLst>
      <p:ext uri="{BB962C8B-B14F-4D97-AF65-F5344CB8AC3E}">
        <p14:creationId xmlns:p14="http://schemas.microsoft.com/office/powerpoint/2010/main" val="82543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E92B-38A0-B094-E946-1074D9E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312"/>
            <a:ext cx="8120450" cy="526337"/>
          </a:xfrm>
        </p:spPr>
        <p:txBody>
          <a:bodyPr/>
          <a:lstStyle/>
          <a:p>
            <a:r>
              <a:rPr kumimoji="1"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实验设计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36A529-1C63-1C29-A795-2E26B1CB1ACC}"/>
              </a:ext>
            </a:extLst>
          </p:cNvPr>
          <p:cNvSpPr txBox="1"/>
          <p:nvPr/>
        </p:nvSpPr>
        <p:spPr>
          <a:xfrm>
            <a:off x="179546" y="1213188"/>
            <a:ext cx="12164854" cy="327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数据集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Adult</a:t>
            </a:r>
            <a:r>
              <a:rPr lang="zh-CN" altLang="en-US" sz="2000" b="1" dirty="0"/>
              <a:t>数据集</a:t>
            </a:r>
            <a:r>
              <a:rPr lang="zh-CN" altLang="en-US" sz="2000" dirty="0"/>
              <a:t>：包含</a:t>
            </a:r>
            <a:r>
              <a:rPr lang="en-US" altLang="zh-CN" sz="2000" dirty="0"/>
              <a:t>45,222</a:t>
            </a:r>
            <a:r>
              <a:rPr lang="zh-CN" altLang="en-US" sz="2000" dirty="0"/>
              <a:t>条记录，涉及人口普查信息，包括种族、性别、教育水平、资本收益等属性。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Gowalla</a:t>
            </a:r>
            <a:r>
              <a:rPr lang="zh-CN" altLang="en-US" sz="2000" b="1" dirty="0"/>
              <a:t>数据集</a:t>
            </a:r>
            <a:r>
              <a:rPr lang="zh-CN" altLang="en-US" sz="2000" dirty="0"/>
              <a:t>：包含</a:t>
            </a:r>
            <a:r>
              <a:rPr lang="en-US" altLang="zh-CN" sz="2000" dirty="0"/>
              <a:t>6,442,890</a:t>
            </a:r>
            <a:r>
              <a:rPr lang="zh-CN" altLang="en-US" sz="2000" dirty="0"/>
              <a:t>条签到记录，涵盖用户</a:t>
            </a:r>
            <a:r>
              <a:rPr lang="en-US" altLang="zh-CN" sz="2000" dirty="0"/>
              <a:t>ID</a:t>
            </a:r>
            <a:r>
              <a:rPr lang="zh-CN" altLang="en-US" sz="2000" dirty="0"/>
              <a:t>、签到时间、经纬度等信息。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查询类型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求和查询</a:t>
            </a:r>
            <a:r>
              <a:rPr lang="zh-CN" altLang="en-US" sz="2000" dirty="0"/>
              <a:t>：统计某属性的总和，如收入总和。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平均查询</a:t>
            </a:r>
            <a:r>
              <a:rPr lang="zh-CN" altLang="en-US" sz="2000" dirty="0"/>
              <a:t>：计算某属性的平均值，如平均资本收益。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计数查询</a:t>
            </a:r>
            <a:r>
              <a:rPr lang="zh-CN" altLang="en-US" sz="2000" dirty="0"/>
              <a:t>：统计满足某条件的数据个数，如签到次数。</a:t>
            </a:r>
          </a:p>
        </p:txBody>
      </p:sp>
    </p:spTree>
    <p:extLst>
      <p:ext uri="{BB962C8B-B14F-4D97-AF65-F5344CB8AC3E}">
        <p14:creationId xmlns:p14="http://schemas.microsoft.com/office/powerpoint/2010/main" val="2824789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ViN2M3MDNlZGRiNjQwZjhmNzhmZGNkNzY4NzYwM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42.72881889763784,&quot;left&quot;:37.68952755905512,&quot;top&quot;:167.99999999999994,&quot;width&quot;:888.53881889763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1652</Words>
  <Application>Microsoft Macintosh PowerPoint</Application>
  <PresentationFormat>宽屏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汉仪雅酷黑-85J</vt:lpstr>
      <vt:lpstr>SimHei</vt:lpstr>
      <vt:lpstr>微软雅黑</vt:lpstr>
      <vt:lpstr>HYQiHei 55J</vt:lpstr>
      <vt:lpstr>HYQiHei 55S</vt:lpstr>
      <vt:lpstr>HYXuanSong 75J</vt:lpstr>
      <vt:lpstr>Source Han Sans CN</vt:lpstr>
      <vt:lpstr>Arial</vt:lpstr>
      <vt:lpstr>Open Sans</vt:lpstr>
      <vt:lpstr>Office 主题​​</vt:lpstr>
      <vt:lpstr>PowerPoint 演示文稿</vt:lpstr>
      <vt:lpstr>研究背景</vt:lpstr>
      <vt:lpstr>BP-DR框架的数学描述</vt:lpstr>
      <vt:lpstr>BP-DR框架</vt:lpstr>
      <vt:lpstr>预算分配</vt:lpstr>
      <vt:lpstr>预算分配</vt:lpstr>
      <vt:lpstr>回收＆释放</vt:lpstr>
      <vt:lpstr>优点</vt:lpstr>
      <vt:lpstr>实验设计</vt:lpstr>
      <vt:lpstr>实验结果</vt:lpstr>
      <vt:lpstr>实验结果-组合性分析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1543795997@qq.com</cp:lastModifiedBy>
  <cp:revision>12</cp:revision>
  <dcterms:created xsi:type="dcterms:W3CDTF">2024-02-29T12:43:00Z</dcterms:created>
  <dcterms:modified xsi:type="dcterms:W3CDTF">2024-09-23T03:56:32Z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AD00EC4D54B14C96AA616DE2A4457462_12</vt:lpwstr>
  </property>
  <property fmtid="{D5CDD505-2E9C-101B-9397-08002B2CF9AE}" pid="3" name="KSOProductBuildVer">
    <vt:lpwstr>2052-12.1.0.16388</vt:lpwstr>
  </property>
</Properties>
</file>