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7" r:id="rId1"/>
  </p:sldMasterIdLst>
  <p:notesMasterIdLst>
    <p:notesMasterId r:id="rId20"/>
  </p:notesMasterIdLst>
  <p:sldIdLst>
    <p:sldId id="256" r:id="rId2"/>
    <p:sldId id="287" r:id="rId3"/>
    <p:sldId id="275" r:id="rId4"/>
    <p:sldId id="282" r:id="rId5"/>
    <p:sldId id="290" r:id="rId6"/>
    <p:sldId id="289" r:id="rId7"/>
    <p:sldId id="292" r:id="rId8"/>
    <p:sldId id="257" r:id="rId9"/>
    <p:sldId id="288" r:id="rId10"/>
    <p:sldId id="297" r:id="rId11"/>
    <p:sldId id="283" r:id="rId12"/>
    <p:sldId id="291" r:id="rId13"/>
    <p:sldId id="274" r:id="rId14"/>
    <p:sldId id="284" r:id="rId15"/>
    <p:sldId id="294" r:id="rId16"/>
    <p:sldId id="293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8CC"/>
    <a:srgbClr val="EDEDED"/>
    <a:srgbClr val="D1E3F0"/>
    <a:srgbClr val="4096D4"/>
    <a:srgbClr val="B2D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3750" autoAdjust="0"/>
  </p:normalViewPr>
  <p:slideViewPr>
    <p:cSldViewPr snapToGrid="0">
      <p:cViewPr varScale="1">
        <p:scale>
          <a:sx n="113" d="100"/>
          <a:sy n="113" d="100"/>
        </p:scale>
        <p:origin x="9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7EBC1-DED3-46B8-B35C-9AB62F286E0A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51C3-8693-46C6-9862-63DB0A1C8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9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C51C3-8693-46C6-9862-63DB0A1C8B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3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1E97A-4264-4E67-9DD5-A18431F051AE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1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4AE0-6F9B-4327-8AAF-D9B1B54F392E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3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E0E-3A75-48BF-9038-FECF4734C5FA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3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18F-7B3A-404C-B3DE-728FECE88ABB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B14C-5B92-4D43-840A-2773C06E764D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3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9B2F-E075-4CF3-AF4A-2B5593AB205F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EF3A-5E03-4D09-A30D-5AB57E0E300F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7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5858-8651-4875-B06B-057DD64D9651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0963-F5EE-4979-A843-C1154F4C0604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1C0C-F20D-4CE0-95CB-A6561E0F76D0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1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3DAC-B66E-4FEC-A933-364E9856E593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6CA2E-3CC5-42E1-A7BE-CCD04FC282FA}" type="datetime1">
              <a:rPr lang="en-US" altLang="zh-CN" smtClean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0025" y="-91950"/>
            <a:ext cx="638175" cy="682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9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47685" y="2320865"/>
            <a:ext cx="8465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latin typeface="Adobe Devanagari" panose="02040503050201020203" pitchFamily="18" charset="0"/>
                <a:ea typeface="黑体" panose="02010609060101010101" pitchFamily="49" charset="-122"/>
                <a:cs typeface="Adobe Devanagari" panose="02040503050201020203" pitchFamily="18" charset="0"/>
              </a:rPr>
              <a:t>PATE and Private-</a:t>
            </a:r>
            <a:r>
              <a:rPr lang="en-US" altLang="zh-CN" sz="7200" b="1" dirty="0" err="1" smtClean="0">
                <a:latin typeface="Adobe Devanagari" panose="02040503050201020203" pitchFamily="18" charset="0"/>
                <a:ea typeface="黑体" panose="02010609060101010101" pitchFamily="49" charset="-122"/>
                <a:cs typeface="Adobe Devanagari" panose="02040503050201020203" pitchFamily="18" charset="0"/>
              </a:rPr>
              <a:t>kNN</a:t>
            </a:r>
            <a:endParaRPr lang="zh-CN" altLang="en-US" sz="7200" b="1" dirty="0">
              <a:latin typeface="Adobe Devanagari" panose="02040503050201020203" pitchFamily="18" charset="0"/>
              <a:ea typeface="黑体" panose="02010609060101010101" pitchFamily="49" charset="-122"/>
              <a:cs typeface="Adobe Devanagari" panose="02040503050201020203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  <p:sp>
        <p:nvSpPr>
          <p:cNvPr id="3" name="等腰三角形 2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89664" y="0"/>
            <a:ext cx="57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789664" y="0"/>
            <a:ext cx="330201" cy="461665"/>
          </a:xfrm>
          <a:noFill/>
        </p:spPr>
        <p:txBody>
          <a:bodyPr wrap="square" rtlCol="0">
            <a:spAutoFit/>
          </a:bodyPr>
          <a:lstStyle/>
          <a:p>
            <a:pPr algn="l"/>
            <a:fld id="{4FAB73BC-B049-4115-A692-8D63A059BFB8}" type="slidenum">
              <a:rPr lang="en-US" sz="2400">
                <a:solidFill>
                  <a:schemeClr val="bg1"/>
                </a:solidFill>
              </a:rPr>
              <a:pPr algn="l"/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88CC"/>
                </a:solidFill>
              </a:rPr>
              <a:t>PATE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  <p:sp>
        <p:nvSpPr>
          <p:cNvPr id="8" name="等腰三角形 7"/>
          <p:cNvSpPr/>
          <p:nvPr/>
        </p:nvSpPr>
        <p:spPr>
          <a:xfrm rot="16200000">
            <a:off x="1989296" y="351107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52750" y="359716"/>
            <a:ext cx="148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 smtClean="0"/>
              <a:t>Limitation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19286" y="1022008"/>
            <a:ext cx="872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Each </a:t>
            </a:r>
            <a:r>
              <a:rPr lang="en-US" altLang="zh-CN" dirty="0"/>
              <a:t>prediction made by the aggregation mechanism increases the total privacy </a:t>
            </a:r>
            <a:r>
              <a:rPr lang="en-US" altLang="zh-CN" dirty="0" smtClean="0"/>
              <a:t>budget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Teacher models contains parameters trained on private data</a:t>
            </a:r>
            <a:endParaRPr lang="zh-CN" altLang="en-US" dirty="0"/>
          </a:p>
        </p:txBody>
      </p:sp>
      <p:pic>
        <p:nvPicPr>
          <p:cNvPr id="11" name="Picture 2" descr="http://cleverhans.io/assets/pate-aggre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86" y="1987501"/>
            <a:ext cx="7924995" cy="40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Picture 4" descr="http://www.cleverhans.io/assets/pate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26" y="874128"/>
            <a:ext cx="7169211" cy="36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06432" y="52488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dirty="0"/>
              <a:t>Train student Model with unlabeled data and data labeled by aggregation mechanism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88CC"/>
                </a:solidFill>
              </a:rPr>
              <a:t>PATE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  <p:sp>
        <p:nvSpPr>
          <p:cNvPr id="22" name="等腰三角形 21"/>
          <p:cNvSpPr/>
          <p:nvPr/>
        </p:nvSpPr>
        <p:spPr>
          <a:xfrm rot="16200000">
            <a:off x="1989296" y="351107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7" y="910844"/>
            <a:ext cx="8486775" cy="20537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7" y="3074148"/>
            <a:ext cx="4681539" cy="36076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52750" y="359716"/>
            <a:ext cx="152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88CC"/>
                </a:solidFill>
              </a:rPr>
              <a:t>PATE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  <p:sp>
        <p:nvSpPr>
          <p:cNvPr id="17" name="等腰三角形 16"/>
          <p:cNvSpPr/>
          <p:nvPr/>
        </p:nvSpPr>
        <p:spPr>
          <a:xfrm rot="16200000">
            <a:off x="1989296" y="351107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-1" b="5747"/>
          <a:stretch/>
        </p:blipFill>
        <p:spPr>
          <a:xfrm>
            <a:off x="8213196" y="4451320"/>
            <a:ext cx="2962275" cy="5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 rot="16200000">
            <a:off x="1984852" y="351107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http://cleverhans.io/assets/pate-confid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2096462"/>
            <a:ext cx="5635625" cy="258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2CEA382-40B6-42E3-8FAD-D83C08567DF0}"/>
              </a:ext>
            </a:extLst>
          </p:cNvPr>
          <p:cNvSpPr txBox="1"/>
          <p:nvPr/>
        </p:nvSpPr>
        <p:spPr>
          <a:xfrm>
            <a:off x="2860964" y="276999"/>
            <a:ext cx="286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Optimization to PATE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233809" y="944602"/>
            <a:ext cx="2878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the Confident Aggregator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04" y="4996149"/>
            <a:ext cx="8409860" cy="14563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95143" y="1550650"/>
            <a:ext cx="558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High consensus among teacher means low privacy loss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60864" y="-56803"/>
            <a:ext cx="531136" cy="66760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88CC"/>
                </a:solidFill>
              </a:rPr>
              <a:t>PATE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281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 rot="16200000">
            <a:off x="2041067" y="446088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45" y="1201127"/>
            <a:ext cx="7086600" cy="3295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66613" y="622906"/>
            <a:ext cx="824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Private-</a:t>
            </a:r>
            <a:r>
              <a:rPr lang="en-US" altLang="zh-CN" sz="2000" b="1" dirty="0" err="1"/>
              <a:t>kNN</a:t>
            </a:r>
            <a:r>
              <a:rPr lang="en-US" altLang="zh-CN" sz="2000" b="1" dirty="0"/>
              <a:t>: Practical Differential Privacy for Computer </a:t>
            </a:r>
            <a:r>
              <a:rPr lang="en-US" altLang="zh-CN" sz="2000" b="1" dirty="0" smtClean="0"/>
              <a:t>Vision </a:t>
            </a:r>
            <a:r>
              <a:rPr lang="en-US" altLang="zh-CN" sz="2000" dirty="0" smtClean="0"/>
              <a:t>at CVPR 2020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386" y="4719279"/>
            <a:ext cx="8647278" cy="18288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E88CC"/>
                </a:solidFill>
              </a:rPr>
              <a:t>Private-</a:t>
            </a:r>
            <a:r>
              <a:rPr lang="en-US" altLang="zh-CN" b="1" dirty="0" err="1" smtClean="0">
                <a:solidFill>
                  <a:srgbClr val="2E88CC"/>
                </a:solidFill>
              </a:rPr>
              <a:t>kNN</a:t>
            </a:r>
            <a:endParaRPr lang="en-US" altLang="zh-CN" b="1" dirty="0">
              <a:solidFill>
                <a:srgbClr val="2E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913827"/>
            <a:ext cx="8624888" cy="3958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19273" y="1136772"/>
            <a:ext cx="519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Histogram of Oriented Gradients (HOG)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E88CC"/>
                </a:solidFill>
              </a:rPr>
              <a:t>Private-</a:t>
            </a:r>
            <a:r>
              <a:rPr lang="en-US" altLang="zh-CN" b="1" dirty="0" err="1" smtClean="0">
                <a:solidFill>
                  <a:srgbClr val="2E88CC"/>
                </a:solidFill>
              </a:rPr>
              <a:t>kNN</a:t>
            </a:r>
            <a:endParaRPr lang="en-US" altLang="zh-CN" b="1" dirty="0">
              <a:solidFill>
                <a:srgbClr val="2E88CC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6200000">
            <a:off x="1990432" y="446088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15421" y="359716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Additional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7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E88CC"/>
                </a:solidFill>
              </a:rPr>
              <a:t>Private-</a:t>
            </a:r>
            <a:r>
              <a:rPr lang="en-US" altLang="zh-CN" b="1" dirty="0" err="1" smtClean="0">
                <a:solidFill>
                  <a:srgbClr val="2E88CC"/>
                </a:solidFill>
              </a:rPr>
              <a:t>kNN</a:t>
            </a:r>
            <a:endParaRPr lang="en-US" altLang="zh-CN" b="1" dirty="0">
              <a:solidFill>
                <a:srgbClr val="2E88CC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>
            <a:off x="1990432" y="446088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274" y="363346"/>
            <a:ext cx="8436751" cy="62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89" y="1559866"/>
            <a:ext cx="6934200" cy="419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2749" y="474016"/>
            <a:ext cx="152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E88CC"/>
                </a:solidFill>
              </a:rPr>
              <a:t>Private-</a:t>
            </a:r>
            <a:r>
              <a:rPr lang="en-US" altLang="zh-CN" b="1" dirty="0" err="1" smtClean="0">
                <a:solidFill>
                  <a:srgbClr val="2E88CC"/>
                </a:solidFill>
              </a:rPr>
              <a:t>kNN</a:t>
            </a:r>
            <a:endParaRPr lang="en-US" altLang="zh-CN" b="1" dirty="0">
              <a:solidFill>
                <a:srgbClr val="2E88CC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16200000">
            <a:off x="1990432" y="446088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628774"/>
            <a:ext cx="8992639" cy="30194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743" y="5210175"/>
            <a:ext cx="4886325" cy="95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2749" y="474016"/>
            <a:ext cx="152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E88CC"/>
                </a:solidFill>
              </a:rPr>
              <a:t>Private-</a:t>
            </a:r>
            <a:r>
              <a:rPr lang="en-US" altLang="zh-CN" b="1" dirty="0" err="1" smtClean="0">
                <a:solidFill>
                  <a:srgbClr val="2E88CC"/>
                </a:solidFill>
              </a:rPr>
              <a:t>kNN</a:t>
            </a:r>
            <a:endParaRPr lang="en-US" altLang="zh-CN" b="1" dirty="0">
              <a:solidFill>
                <a:srgbClr val="2E88CC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>
            <a:off x="1990432" y="446088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996" y="4256403"/>
            <a:ext cx="7545734" cy="245863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851661" y="365125"/>
            <a:ext cx="2715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/>
              <a:t>Differencing attacks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851661" y="3689018"/>
            <a:ext cx="261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/>
              <a:t>Differential privacy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680871" y="1047281"/>
            <a:ext cx="5236172" cy="2421245"/>
            <a:chOff x="2880646" y="1047281"/>
            <a:chExt cx="5236172" cy="2421245"/>
          </a:xfrm>
        </p:grpSpPr>
        <p:grpSp>
          <p:nvGrpSpPr>
            <p:cNvPr id="19" name="组合 18"/>
            <p:cNvGrpSpPr/>
            <p:nvPr/>
          </p:nvGrpSpPr>
          <p:grpSpPr>
            <a:xfrm>
              <a:off x="2880646" y="1047281"/>
              <a:ext cx="5236172" cy="2421245"/>
              <a:chOff x="3035337" y="365125"/>
              <a:chExt cx="5523702" cy="289560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035337" y="365125"/>
                <a:ext cx="5129212" cy="2895600"/>
                <a:chOff x="2863321" y="3683000"/>
                <a:chExt cx="5129212" cy="2895600"/>
              </a:xfrm>
            </p:grpSpPr>
            <p:pic>
              <p:nvPicPr>
                <p:cNvPr id="23" name="图片 2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42283"/>
                <a:stretch/>
              </p:blipFill>
              <p:spPr>
                <a:xfrm>
                  <a:off x="2863321" y="3683000"/>
                  <a:ext cx="5129212" cy="2895600"/>
                </a:xfrm>
                <a:prstGeom prst="rect">
                  <a:avLst/>
                </a:prstGeom>
              </p:spPr>
            </p:pic>
            <p:sp>
              <p:nvSpPr>
                <p:cNvPr id="24" name="矩形 23"/>
                <p:cNvSpPr/>
                <p:nvPr/>
              </p:nvSpPr>
              <p:spPr>
                <a:xfrm>
                  <a:off x="5960535" y="4095333"/>
                  <a:ext cx="1161507" cy="615118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72013" y="5724258"/>
                  <a:ext cx="1346437" cy="592336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8140335" y="88449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47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122882" y="25126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46</a:t>
                </a:r>
                <a:endParaRPr lang="zh-CN" altLang="en-US" dirty="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552274" y="1461960"/>
              <a:ext cx="162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COUNT(SINGLE)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E88CC"/>
                </a:solidFill>
              </a:rPr>
              <a:t>Introduction</a:t>
            </a:r>
            <a:endParaRPr lang="en-US" altLang="zh-CN" b="1" dirty="0">
              <a:solidFill>
                <a:srgbClr val="2E88CC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  <p:sp>
        <p:nvSpPr>
          <p:cNvPr id="40" name="等腰三角形 39"/>
          <p:cNvSpPr/>
          <p:nvPr/>
        </p:nvSpPr>
        <p:spPr>
          <a:xfrm rot="16200000">
            <a:off x="2014235" y="1611455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352499" y="2809620"/>
            <a:ext cx="162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COUNT(SINGLE)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6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 rot="16200000">
            <a:off x="2009574" y="1611455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86826" y="817691"/>
                <a:ext cx="656747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𝐷𝑃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𝑅𝑎𝑛𝑔𝑒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 </a:t>
                </a:r>
              </a:p>
              <a:p>
                <a:r>
                  <a:rPr lang="en-US" altLang="zh-CN" dirty="0"/>
                  <a:t>	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𝑒𝑙𝑒𝑚𝑒𝑛𝑡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6" y="817691"/>
                <a:ext cx="6567477" cy="830997"/>
              </a:xfrm>
              <a:prstGeom prst="rect">
                <a:avLst/>
              </a:prstGeom>
              <a:blipFill>
                <a:blip r:embed="rId2"/>
                <a:stretch>
                  <a:fillRect l="-1113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E90E101-6A07-42A8-9D0F-4241ADD61222}"/>
                  </a:ext>
                </a:extLst>
              </p:cNvPr>
              <p:cNvSpPr txBox="1"/>
              <p:nvPr/>
            </p:nvSpPr>
            <p:spPr>
              <a:xfrm>
                <a:off x="3286826" y="1983799"/>
                <a:ext cx="779176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𝐷𝑃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𝑅𝑎𝑛𝑔𝑒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r>
                  <a:rPr lang="en-US" altLang="zh-CN" dirty="0"/>
                  <a:t>	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𝑒𝑙𝑒𝑚𝑒𝑛𝑡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E90E101-6A07-42A8-9D0F-4241ADD6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26" y="1983799"/>
                <a:ext cx="7791760" cy="830997"/>
              </a:xfrm>
              <a:prstGeom prst="rect">
                <a:avLst/>
              </a:prstGeom>
              <a:blipFill>
                <a:blip r:embed="rId3"/>
                <a:stretch>
                  <a:fillRect l="-782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286826" y="4563478"/>
            <a:ext cx="358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 smtClean="0">
                <a:solidFill>
                  <a:srgbClr val="FF0000"/>
                </a:solidFill>
              </a:rPr>
              <a:t>degree of similarity </a:t>
            </a:r>
            <a:r>
              <a:rPr lang="en-US" altLang="zh-CN" sz="2400" dirty="0" smtClean="0"/>
              <a:t>between two distribution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942878" y="251747"/>
            <a:ext cx="145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Definition</a:t>
            </a:r>
            <a:endParaRPr lang="zh-CN" altLang="en-US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62" y="3613667"/>
            <a:ext cx="3892466" cy="291934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E88CC"/>
                </a:solidFill>
              </a:rPr>
              <a:t>Introduction</a:t>
            </a:r>
            <a:endParaRPr lang="en-US" altLang="zh-CN" b="1" dirty="0">
              <a:solidFill>
                <a:srgbClr val="2E88CC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6837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 rot="16200000">
            <a:off x="1984918" y="1611455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5CF70C-4358-4959-BC88-E83CCBB8412B}"/>
                  </a:ext>
                </a:extLst>
              </p:cNvPr>
              <p:cNvSpPr txBox="1"/>
              <p:nvPr/>
            </p:nvSpPr>
            <p:spPr>
              <a:xfrm>
                <a:off x="3005883" y="1192362"/>
                <a:ext cx="2857834" cy="585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smtClean="0"/>
                        <m:t>D</m:t>
                      </m:r>
                      <m:r>
                        <m:rPr>
                          <m:nor/>
                        </m:rPr>
                        <a:rPr lang="en-US" altLang="zh-CN" smtClean="0"/>
                        <m:t>(</m:t>
                      </m:r>
                      <m:r>
                        <m:rPr>
                          <m:nor/>
                        </m:rPr>
                        <a:rPr lang="en-US" altLang="zh-CN" i="1" smtClean="0"/>
                        <m:t>Y</m:t>
                      </m:r>
                      <m:r>
                        <m:rPr>
                          <m:nor/>
                        </m:rPr>
                        <a:rPr lang="en-US" altLang="zh-CN" i="1" smtClean="0"/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nor/>
                        </m:rPr>
                        <a:rPr lang="en-US" altLang="zh-CN" i="1"/>
                        <m:t>Z</m:t>
                      </m:r>
                      <m:r>
                        <m:rPr>
                          <m:nor/>
                        </m:rPr>
                        <a:rPr lang="en-US" altLang="zh-CN"/>
                        <m:t>) =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altLang="zh-CN"/>
                        <m:t>n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5CF70C-4358-4959-BC88-E83CCBB8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83" y="1192362"/>
                <a:ext cx="2857834" cy="585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7B523F5-8A6A-4BEB-8D73-6C931046B83B}"/>
              </a:ext>
            </a:extLst>
          </p:cNvPr>
          <p:cNvSpPr txBox="1"/>
          <p:nvPr/>
        </p:nvSpPr>
        <p:spPr>
          <a:xfrm>
            <a:off x="2696346" y="530731"/>
            <a:ext cx="2857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KL-Divergence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3768D9-2E83-477A-AD13-52913FAE9630}"/>
              </a:ext>
            </a:extLst>
          </p:cNvPr>
          <p:cNvSpPr txBox="1"/>
          <p:nvPr/>
        </p:nvSpPr>
        <p:spPr>
          <a:xfrm>
            <a:off x="6690159" y="530730"/>
            <a:ext cx="294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/>
              <a:t>Max Divergence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E6E0308-BA16-4B54-A684-33433ABB109E}"/>
                  </a:ext>
                </a:extLst>
              </p:cNvPr>
              <p:cNvSpPr txBox="1"/>
              <p:nvPr/>
            </p:nvSpPr>
            <p:spPr>
              <a:xfrm>
                <a:off x="6833628" y="1212694"/>
                <a:ext cx="3813118" cy="670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𝑆𝑢𝑝𝑝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E6E0308-BA16-4B54-A684-33433ABB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28" y="1212694"/>
                <a:ext cx="3813118" cy="670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600988F-5FCF-4B0C-AA0A-8BED12DA9873}"/>
                  </a:ext>
                </a:extLst>
              </p:cNvPr>
              <p:cNvSpPr txBox="1"/>
              <p:nvPr/>
            </p:nvSpPr>
            <p:spPr>
              <a:xfrm>
                <a:off x="6794934" y="1983541"/>
                <a:ext cx="5242974" cy="68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𝑆𝑢𝑝𝑝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600988F-5FCF-4B0C-AA0A-8BED12DA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34" y="1983541"/>
                <a:ext cx="5242974" cy="68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605258" y="1937671"/>
            <a:ext cx="4084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Not symmetric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Does not satisfy the triangle inequality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Can be infinity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39562" y="3264586"/>
                <a:ext cx="7025193" cy="135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62" y="3264586"/>
                <a:ext cx="7025193" cy="1352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696346" y="4903102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Additional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61436" y="5513289"/>
            <a:ext cx="838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Some looser definition such as </a:t>
            </a:r>
            <a:r>
              <a:rPr lang="en-US" altLang="zh-CN" dirty="0" smtClean="0">
                <a:solidFill>
                  <a:srgbClr val="FF0000"/>
                </a:solidFill>
              </a:rPr>
              <a:t>CDP</a:t>
            </a:r>
            <a:r>
              <a:rPr lang="en-US" altLang="zh-CN" dirty="0" smtClean="0"/>
              <a:t>(Concentrated DP),</a:t>
            </a:r>
            <a:r>
              <a:rPr lang="en-US" altLang="zh-CN" dirty="0" err="1" smtClean="0">
                <a:solidFill>
                  <a:srgbClr val="FF0000"/>
                </a:solidFill>
              </a:rPr>
              <a:t>zCDP</a:t>
            </a:r>
            <a:r>
              <a:rPr lang="en-US" altLang="zh-CN" dirty="0" smtClean="0"/>
              <a:t>(Zero-Concentrated DP),</a:t>
            </a:r>
            <a:r>
              <a:rPr lang="en-US" altLang="zh-CN" dirty="0" smtClean="0">
                <a:solidFill>
                  <a:srgbClr val="FF0000"/>
                </a:solidFill>
              </a:rPr>
              <a:t>RDP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Rényi</a:t>
            </a:r>
            <a:r>
              <a:rPr lang="en-US" altLang="zh-CN" dirty="0" smtClean="0"/>
              <a:t> DP) and etc. are defined by </a:t>
            </a:r>
            <a:r>
              <a:rPr lang="en-US" altLang="zh-CN" dirty="0" smtClean="0">
                <a:solidFill>
                  <a:srgbClr val="FF0000"/>
                </a:solidFill>
              </a:rPr>
              <a:t>other distance measures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E88CC"/>
                </a:solidFill>
              </a:rPr>
              <a:t>Introduction</a:t>
            </a:r>
            <a:endParaRPr lang="en-US" altLang="zh-CN" b="1" dirty="0">
              <a:solidFill>
                <a:srgbClr val="2E88CC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49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4" grpId="0"/>
      <p:bldP spid="5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60864" y="0"/>
            <a:ext cx="531136" cy="570368"/>
          </a:xfrm>
        </p:spPr>
        <p:txBody>
          <a:bodyPr/>
          <a:lstStyle/>
          <a:p>
            <a:pPr algn="ctr"/>
            <a:fld id="{4FAB73BC-B049-4115-A692-8D63A059BFB8}" type="slidenum">
              <a:rPr lang="en-US" smtClean="0"/>
              <a:pPr algn="ctr"/>
              <a:t>5</a:t>
            </a:fld>
            <a:endParaRPr 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291672" y="936776"/>
            <a:ext cx="5432695" cy="2421245"/>
            <a:chOff x="4263097" y="874415"/>
            <a:chExt cx="5432695" cy="2421245"/>
          </a:xfrm>
        </p:grpSpPr>
        <p:grpSp>
          <p:nvGrpSpPr>
            <p:cNvPr id="3" name="组合 2"/>
            <p:cNvGrpSpPr/>
            <p:nvPr/>
          </p:nvGrpSpPr>
          <p:grpSpPr>
            <a:xfrm>
              <a:off x="4263097" y="874415"/>
              <a:ext cx="5432695" cy="2421245"/>
              <a:chOff x="3035337" y="365125"/>
              <a:chExt cx="5731017" cy="289560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3035337" y="365125"/>
                <a:ext cx="5129212" cy="2895600"/>
                <a:chOff x="2863321" y="3683000"/>
                <a:chExt cx="5129212" cy="2895600"/>
              </a:xfrm>
            </p:grpSpPr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42283"/>
                <a:stretch/>
              </p:blipFill>
              <p:spPr>
                <a:xfrm>
                  <a:off x="2863321" y="3683000"/>
                  <a:ext cx="5129212" cy="2895600"/>
                </a:xfrm>
                <a:prstGeom prst="rect">
                  <a:avLst/>
                </a:prstGeom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5960535" y="4095333"/>
                  <a:ext cx="1161507" cy="615118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872013" y="5724258"/>
                  <a:ext cx="1346437" cy="592336"/>
                </a:xfrm>
                <a:prstGeom prst="rect">
                  <a:avLst/>
                </a:prstGeom>
                <a:solidFill>
                  <a:srgbClr val="EDED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8140335" y="884492"/>
                <a:ext cx="626019" cy="441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46.5</a:t>
                </a:r>
                <a:endParaRPr lang="zh-CN" altLang="en-US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122882" y="2512607"/>
                <a:ext cx="626019" cy="441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46.5</a:t>
                </a:r>
                <a:endParaRPr lang="zh-CN" altLang="en-US" dirty="0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900405" y="1291709"/>
              <a:ext cx="1698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NOISY_COUNT()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00405" y="2639846"/>
              <a:ext cx="1698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NOISY_COUNT()</a:t>
              </a:r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60337" y="392924"/>
            <a:ext cx="915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How?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526946" y="3922012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Sensitivity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860337" y="3883790"/>
            <a:ext cx="1711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How Much?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02521" y="4600260"/>
                <a:ext cx="3311869" cy="698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ℕ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𝓍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521" y="4600260"/>
                <a:ext cx="3311869" cy="698525"/>
              </a:xfrm>
              <a:prstGeom prst="rect">
                <a:avLst/>
              </a:prstGeom>
              <a:blipFill>
                <a:blip r:embed="rId3"/>
                <a:stretch>
                  <a:fillRect l="-1473" r="-368" b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237300" y="5528220"/>
                <a:ext cx="4507901" cy="59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>
                    <a:ea typeface="Cambria Math" panose="02040503050406030204" pitchFamily="18" charset="0"/>
                  </a:rPr>
                  <a:t>E.g.    Gaussian Mechanism: </a:t>
                </a:r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300" y="5528220"/>
                <a:ext cx="4507901" cy="598947"/>
              </a:xfrm>
              <a:prstGeom prst="rect">
                <a:avLst/>
              </a:prstGeom>
              <a:blipFill>
                <a:blip r:embed="rId4"/>
                <a:stretch>
                  <a:fillRect l="-3108" t="-13265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52249" y="6403661"/>
                <a:ext cx="4878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𝑁𝑂𝐼𝑆𝑌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𝐶𝑂𝑈𝑁𝑇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𝐶𝑂𝑈𝑁𝑇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(0, 1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249" y="6403661"/>
                <a:ext cx="4878002" cy="276999"/>
              </a:xfrm>
              <a:prstGeom prst="rect">
                <a:avLst/>
              </a:prstGeom>
              <a:blipFill>
                <a:blip r:embed="rId5"/>
                <a:stretch>
                  <a:fillRect l="-750" t="-4348" r="-137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下箭头 22"/>
          <p:cNvSpPr/>
          <p:nvPr/>
        </p:nvSpPr>
        <p:spPr>
          <a:xfrm rot="16200000">
            <a:off x="4264615" y="264031"/>
            <a:ext cx="295704" cy="71944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917645" y="439089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Add noise</a:t>
            </a:r>
            <a:endParaRPr lang="zh-CN" altLang="en-US" sz="2000" b="1" dirty="0"/>
          </a:p>
        </p:txBody>
      </p:sp>
      <p:sp>
        <p:nvSpPr>
          <p:cNvPr id="25" name="下箭头 24"/>
          <p:cNvSpPr/>
          <p:nvPr/>
        </p:nvSpPr>
        <p:spPr>
          <a:xfrm rot="16200000">
            <a:off x="4903258" y="3754897"/>
            <a:ext cx="295704" cy="71944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1985309" y="1611455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2E88CC"/>
                </a:solidFill>
              </a:rPr>
              <a:t>Introduction</a:t>
            </a:r>
            <a:endParaRPr lang="en-US" altLang="zh-CN" b="1" dirty="0">
              <a:solidFill>
                <a:srgbClr val="2E88CC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2962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/>
      <p:bldP spid="23" grpId="0" animBg="1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CEA382-40B6-42E3-8FAD-D83C08567DF0}"/>
              </a:ext>
            </a:extLst>
          </p:cNvPr>
          <p:cNvSpPr txBox="1"/>
          <p:nvPr/>
        </p:nvSpPr>
        <p:spPr>
          <a:xfrm>
            <a:off x="2796774" y="680740"/>
            <a:ext cx="267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DP-SGD(Noisy SGD)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0D415-2D9A-457C-8EE0-43C45F911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875" y="1496693"/>
            <a:ext cx="5243521" cy="4233948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371704" y="1350243"/>
            <a:ext cx="36021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Sample a minibatch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Compute loss and gradient of the loss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Clip gradients per example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</a:rPr>
              <a:t>Add random noise to the clipped gradients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Update model parameters</a:t>
            </a:r>
            <a:endParaRPr lang="zh-CN" altLang="en-US" sz="2000" dirty="0"/>
          </a:p>
        </p:txBody>
      </p:sp>
      <p:sp>
        <p:nvSpPr>
          <p:cNvPr id="28" name="等腰三角形 27"/>
          <p:cNvSpPr/>
          <p:nvPr/>
        </p:nvSpPr>
        <p:spPr>
          <a:xfrm rot="16200000">
            <a:off x="1985746" y="2561266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88CC"/>
                </a:solidFill>
              </a:rPr>
              <a:t>DP-SGD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  <p:sp>
        <p:nvSpPr>
          <p:cNvPr id="20" name="等腰三角形 19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60864" y="0"/>
            <a:ext cx="531136" cy="570368"/>
          </a:xfrm>
        </p:spPr>
        <p:txBody>
          <a:bodyPr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175" y="1387962"/>
            <a:ext cx="4149533" cy="2990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1387962"/>
            <a:ext cx="4095750" cy="2990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52750" y="359716"/>
            <a:ext cx="152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88CC"/>
                </a:solidFill>
              </a:rPr>
              <a:t>DP-SGD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PATE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  <p:sp>
        <p:nvSpPr>
          <p:cNvPr id="21" name="等腰三角形 20"/>
          <p:cNvSpPr/>
          <p:nvPr/>
        </p:nvSpPr>
        <p:spPr>
          <a:xfrm rot="16200000">
            <a:off x="1985746" y="2561266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-1" r="2469" b="9596"/>
          <a:stretch/>
        </p:blipFill>
        <p:spPr>
          <a:xfrm>
            <a:off x="6443241" y="5617103"/>
            <a:ext cx="1895748" cy="4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http://www.cleverhans.io/assets/pate-train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52"/>
          <a:stretch/>
        </p:blipFill>
        <p:spPr bwMode="auto">
          <a:xfrm>
            <a:off x="4946237" y="1116799"/>
            <a:ext cx="4445245" cy="439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746245" y="460281"/>
            <a:ext cx="6573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PATE 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Private Aggregation of Teacher Ensembles 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946237" y="5708142"/>
            <a:ext cx="4593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Partition dataset in subsets with no overlap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Train teacher models on subset separately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658600" y="-124671"/>
            <a:ext cx="638175" cy="6824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88CC"/>
                </a:solidFill>
              </a:rPr>
              <a:t>PATE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  <p:sp>
        <p:nvSpPr>
          <p:cNvPr id="31" name="等腰三角形 30"/>
          <p:cNvSpPr/>
          <p:nvPr/>
        </p:nvSpPr>
        <p:spPr>
          <a:xfrm rot="16200000">
            <a:off x="1985746" y="351107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 rot="10800000">
            <a:off x="11387328" y="0"/>
            <a:ext cx="804672" cy="822960"/>
          </a:xfrm>
          <a:prstGeom prst="triangle">
            <a:avLst>
              <a:gd name="adj" fmla="val 0"/>
            </a:avLst>
          </a:prstGeom>
          <a:solidFill>
            <a:srgbClr val="D1E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http://cleverhans.io/assets/pate-aggreg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693" y="749758"/>
            <a:ext cx="7924995" cy="40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968217" y="5305802"/>
            <a:ext cx="4729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dirty="0"/>
              <a:t>Aggregate predictions made by each Teacher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dirty="0"/>
              <a:t>Add noise to prediction aggregation 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2239" y="160188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Introduction</a:t>
            </a:r>
            <a:endParaRPr lang="en-US" altLang="zh-CN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36595" y="255169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DP-SGD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80064" y="35015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88CC"/>
                </a:solidFill>
              </a:rPr>
              <a:t>PATE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9166" y="4451320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Private-</a:t>
            </a:r>
            <a:r>
              <a:rPr lang="en-US" altLang="zh-CN" b="1" dirty="0" err="1" smtClean="0"/>
              <a:t>kNN</a:t>
            </a:r>
            <a:endParaRPr lang="en-US" altLang="zh-CN" b="1" dirty="0"/>
          </a:p>
        </p:txBody>
      </p:sp>
      <p:sp>
        <p:nvSpPr>
          <p:cNvPr id="16" name="等腰三角形 15"/>
          <p:cNvSpPr/>
          <p:nvPr/>
        </p:nvSpPr>
        <p:spPr>
          <a:xfrm rot="16200000">
            <a:off x="1989296" y="3511078"/>
            <a:ext cx="680936" cy="350195"/>
          </a:xfrm>
          <a:prstGeom prst="triangl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8756</TotalTime>
  <Words>332</Words>
  <Application>Microsoft Office PowerPoint</Application>
  <PresentationFormat>宽屏</PresentationFormat>
  <Paragraphs>156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黑体</vt:lpstr>
      <vt:lpstr>Adobe Devanagari</vt:lpstr>
      <vt:lpstr>Arial</vt:lpstr>
      <vt:lpstr>Calibri</vt:lpstr>
      <vt:lpstr>Calibri Light</vt:lpstr>
      <vt:lpstr>Cambria Math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Tornado Kinson</dc:creator>
  <cp:lastModifiedBy>Tornado Kinson</cp:lastModifiedBy>
  <cp:revision>187</cp:revision>
  <dcterms:created xsi:type="dcterms:W3CDTF">2021-03-19T08:53:54Z</dcterms:created>
  <dcterms:modified xsi:type="dcterms:W3CDTF">2021-09-02T11:58:55Z</dcterms:modified>
</cp:coreProperties>
</file>