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7" r:id="rId4"/>
    <p:sldId id="258" r:id="rId5"/>
    <p:sldId id="267" r:id="rId6"/>
    <p:sldId id="268" r:id="rId7"/>
    <p:sldId id="269" r:id="rId8"/>
    <p:sldId id="279" r:id="rId9"/>
    <p:sldId id="270" r:id="rId10"/>
    <p:sldId id="271" r:id="rId11"/>
    <p:sldId id="259" r:id="rId12"/>
    <p:sldId id="273" r:id="rId13"/>
    <p:sldId id="260" r:id="rId14"/>
    <p:sldId id="272" r:id="rId15"/>
    <p:sldId id="280" r:id="rId16"/>
    <p:sldId id="281" r:id="rId17"/>
    <p:sldId id="282" r:id="rId18"/>
    <p:sldId id="262" r:id="rId19"/>
    <p:sldId id="283" r:id="rId20"/>
    <p:sldId id="284" r:id="rId21"/>
    <p:sldId id="285" r:id="rId22"/>
    <p:sldId id="286" r:id="rId23"/>
    <p:sldId id="263" r:id="rId24"/>
    <p:sldId id="287" r:id="rId25"/>
    <p:sldId id="265" r:id="rId26"/>
    <p:sldId id="288" r:id="rId27"/>
    <p:sldId id="289" r:id="rId28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3600"/>
              <a:t>TCCL: Discovering Better Communication Paths</a:t>
            </a:r>
            <a:br>
              <a:rPr lang="zh-CN" altLang="en-US" sz="3600"/>
            </a:br>
            <a:r>
              <a:rPr lang="zh-CN" altLang="en-US" sz="3600"/>
              <a:t>for PCIe GPU Clusters</a:t>
            </a:r>
            <a:r>
              <a:rPr lang="en-US" altLang="zh-CN" sz="3600"/>
              <a:t> (ASPLOS 2024)</a:t>
            </a:r>
            <a:endParaRPr lang="en-US" altLang="zh-CN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TCCL</a:t>
            </a:r>
            <a:r>
              <a:rPr lang="zh-CN" altLang="en-US" sz="3600"/>
              <a:t>组成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性能分析器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寻路器</a:t>
            </a:r>
            <a:endParaRPr lang="zh-CN" altLang="en-US">
              <a:sym typeface="+mn-ea"/>
            </a:endParaRPr>
          </a:p>
          <a:p>
            <a:r>
              <a:rPr lang="zh-CN" altLang="en-US"/>
              <a:t>修改</a:t>
            </a:r>
            <a:r>
              <a:rPr lang="en-US" altLang="zh-CN"/>
              <a:t>NCCL</a:t>
            </a:r>
            <a:r>
              <a:rPr lang="zh-CN" altLang="en-US"/>
              <a:t>运行时所用的</a:t>
            </a:r>
            <a:r>
              <a:rPr lang="zh-CN" altLang="en-US"/>
              <a:t>路径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论文中的符号</a:t>
            </a:r>
            <a:r>
              <a:rPr lang="zh-CN" altLang="en-US"/>
              <a:t>解释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zh-CN" altLang="en-US" sz="2400">
                <a:sym typeface="+mn-ea"/>
              </a:rPr>
              <a:t>设备：</a:t>
            </a:r>
            <a:r>
              <a:rPr lang="en-US" altLang="zh-CN" sz="2400">
                <a:sym typeface="+mn-ea"/>
              </a:rPr>
              <a:t>CPU</a:t>
            </a:r>
            <a:r>
              <a:rPr lang="zh-CN" altLang="en-US" sz="2400">
                <a:sym typeface="+mn-ea"/>
              </a:rPr>
              <a:t>的主存，</a:t>
            </a:r>
            <a:r>
              <a:rPr lang="en-US" altLang="zh-CN" sz="2400">
                <a:sym typeface="+mn-ea"/>
              </a:rPr>
              <a:t>GPU</a:t>
            </a:r>
            <a:r>
              <a:rPr lang="zh-CN" altLang="en-US" sz="2400">
                <a:sym typeface="+mn-ea"/>
              </a:rPr>
              <a:t>或者网卡。</a:t>
            </a:r>
            <a:endParaRPr lang="en-US" altLang="zh-CN" sz="2400"/>
          </a:p>
          <a:p>
            <a:pPr>
              <a:lnSpc>
                <a:spcPct val="110000"/>
              </a:lnSpc>
            </a:pPr>
            <a:r>
              <a:rPr lang="en-US" altLang="zh-CN" sz="2400"/>
              <a:t>transfer</a:t>
            </a:r>
            <a:r>
              <a:rPr lang="zh-CN" altLang="en-US" sz="2400"/>
              <a:t>：从一个设备到另一个设备的直接传输，没有其他设备作为</a:t>
            </a:r>
            <a:r>
              <a:rPr lang="zh-CN" altLang="en-US" sz="2400"/>
              <a:t>中介。</a:t>
            </a:r>
            <a:endParaRPr lang="zh-CN" altLang="en-US" sz="2400"/>
          </a:p>
          <a:p>
            <a:pPr>
              <a:lnSpc>
                <a:spcPct val="110000"/>
              </a:lnSpc>
            </a:pPr>
            <a:r>
              <a:rPr lang="zh-CN" altLang="en-US" sz="2400"/>
              <a:t>x→y</a:t>
            </a:r>
            <a:r>
              <a:rPr lang="en-US" altLang="zh-CN" sz="2400"/>
              <a:t> </a:t>
            </a:r>
            <a:r>
              <a:rPr lang="zh-CN" altLang="en-US" sz="2400"/>
              <a:t>：数据从</a:t>
            </a:r>
            <a:r>
              <a:rPr lang="en-US" altLang="zh-CN" sz="2400"/>
              <a:t>x</a:t>
            </a:r>
            <a:r>
              <a:rPr lang="zh-CN" altLang="en-US" sz="2400"/>
              <a:t>直接传输到</a:t>
            </a:r>
            <a:r>
              <a:rPr lang="en-US" altLang="zh-CN" sz="2400"/>
              <a:t>y</a:t>
            </a:r>
            <a:r>
              <a:rPr lang="zh-CN" altLang="en-US" sz="2400"/>
              <a:t>，没有其他</a:t>
            </a:r>
            <a:r>
              <a:rPr lang="zh-CN" altLang="en-US" sz="2400"/>
              <a:t>设备中介。</a:t>
            </a:r>
            <a:endParaRPr lang="zh-CN" altLang="en-US" sz="2400"/>
          </a:p>
          <a:p>
            <a:pPr>
              <a:lnSpc>
                <a:spcPct val="110000"/>
              </a:lnSpc>
            </a:pPr>
            <a:r>
              <a:rPr lang="zh-CN" altLang="en-US" sz="2400"/>
              <a:t>{ 𝐺</a:t>
            </a:r>
            <a:r>
              <a:rPr lang="zh-CN" altLang="en-US" sz="2400" baseline="-25000"/>
              <a:t>0</a:t>
            </a:r>
            <a:r>
              <a:rPr lang="zh-CN" altLang="en-US" sz="2400"/>
              <a:t>→𝑀</a:t>
            </a:r>
            <a:r>
              <a:rPr lang="zh-CN" altLang="en-US" sz="2400" baseline="-25000"/>
              <a:t>2</a:t>
            </a:r>
            <a:r>
              <a:rPr lang="zh-CN" altLang="en-US" sz="2400"/>
              <a:t>, 𝑀</a:t>
            </a:r>
            <a:r>
              <a:rPr lang="zh-CN" altLang="en-US" sz="2400" baseline="-25000"/>
              <a:t>2</a:t>
            </a:r>
            <a:r>
              <a:rPr lang="zh-CN" altLang="en-US" sz="2400"/>
              <a:t>→𝐺</a:t>
            </a:r>
            <a:r>
              <a:rPr lang="zh-CN" altLang="en-US" sz="2400" baseline="-25000"/>
              <a:t>1</a:t>
            </a:r>
            <a:r>
              <a:rPr lang="zh-CN" altLang="en-US" sz="2400"/>
              <a:t>, 𝐺</a:t>
            </a:r>
            <a:r>
              <a:rPr lang="zh-CN" altLang="en-US" sz="2400" baseline="-25000"/>
              <a:t>1</a:t>
            </a:r>
            <a:r>
              <a:rPr lang="zh-CN" altLang="en-US" sz="2400"/>
              <a:t>→𝐺</a:t>
            </a:r>
            <a:r>
              <a:rPr lang="zh-CN" altLang="en-US" sz="2400" baseline="-25000"/>
              <a:t>2</a:t>
            </a:r>
            <a:r>
              <a:rPr lang="zh-CN" altLang="en-US" sz="2400"/>
              <a:t> }：通信集合，多个直接通信同时发生。</a:t>
            </a:r>
            <a:endParaRPr lang="zh-CN" altLang="en-US" sz="2400"/>
          </a:p>
          <a:p>
            <a:pPr>
              <a:lnSpc>
                <a:spcPct val="110000"/>
              </a:lnSpc>
            </a:pPr>
            <a:r>
              <a:rPr lang="zh-CN" altLang="en-US" sz="2400"/>
              <a:t>𝐺</a:t>
            </a:r>
            <a:r>
              <a:rPr lang="en-US" altLang="zh-CN" sz="2400" baseline="-25000"/>
              <a:t>i,j</a:t>
            </a:r>
            <a:r>
              <a:rPr lang="zh-CN" altLang="en-US" sz="2400"/>
              <a:t>：集群中第</a:t>
            </a:r>
            <a:r>
              <a:rPr lang="en-US" altLang="zh-CN" sz="2400"/>
              <a:t>i</a:t>
            </a:r>
            <a:r>
              <a:rPr lang="zh-CN" altLang="en-US" sz="2400"/>
              <a:t>个节点的第</a:t>
            </a:r>
            <a:r>
              <a:rPr lang="en-US" altLang="zh-CN" sz="2400"/>
              <a:t>j</a:t>
            </a:r>
            <a:r>
              <a:rPr lang="zh-CN" altLang="en-US" sz="2400"/>
              <a:t>个</a:t>
            </a:r>
            <a:r>
              <a:rPr lang="en-US" altLang="zh-CN" sz="2400"/>
              <a:t>GPU</a:t>
            </a:r>
            <a:r>
              <a:rPr lang="zh-CN" altLang="en-US" sz="2400"/>
              <a:t>。</a:t>
            </a:r>
            <a:endParaRPr lang="zh-CN" altLang="en-US" sz="2400"/>
          </a:p>
          <a:p>
            <a:pPr>
              <a:lnSpc>
                <a:spcPct val="110000"/>
              </a:lnSpc>
            </a:pPr>
            <a:r>
              <a:rPr lang="en-US" altLang="zh-CN" sz="2400"/>
              <a:t>M</a:t>
            </a:r>
            <a:r>
              <a:rPr lang="en-US" altLang="zh-CN" sz="2400" baseline="-25000"/>
              <a:t>i,j</a:t>
            </a:r>
            <a:r>
              <a:rPr lang="zh-CN" altLang="en-US" sz="2400"/>
              <a:t>：主存同理</a:t>
            </a:r>
            <a:r>
              <a:rPr lang="en-US" altLang="zh-CN" sz="2400"/>
              <a:t>(</a:t>
            </a:r>
            <a:r>
              <a:rPr lang="zh-CN" altLang="en-US" sz="2400"/>
              <a:t>每个节点都是</a:t>
            </a:r>
            <a:r>
              <a:rPr lang="en-US" altLang="zh-CN" sz="2400"/>
              <a:t>NUMA</a:t>
            </a:r>
            <a:r>
              <a:rPr lang="zh-CN" altLang="en-US" sz="2400"/>
              <a:t>架构</a:t>
            </a:r>
            <a:r>
              <a:rPr lang="en-US" altLang="zh-CN" sz="2400"/>
              <a:t>)</a:t>
            </a:r>
            <a:endParaRPr lang="en-US" altLang="zh-CN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现有的</a:t>
            </a:r>
            <a:r>
              <a:rPr lang="en-US" altLang="zh-CN" sz="3600"/>
              <a:t>benchmark</a:t>
            </a:r>
            <a:endParaRPr lang="en-US" altLang="zh-CN" sz="3600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启动通信的时间开销不确定（</a:t>
            </a:r>
            <a:r>
              <a:rPr lang="en-US" altLang="zh-CN"/>
              <a:t>mpiexec</a:t>
            </a:r>
            <a:r>
              <a:rPr lang="zh-CN" altLang="en-US"/>
              <a:t>同时启动多个</a:t>
            </a:r>
            <a:r>
              <a:rPr lang="en-US" altLang="zh-CN"/>
              <a:t>benchmark</a:t>
            </a:r>
            <a:r>
              <a:rPr lang="zh-CN" altLang="en-US"/>
              <a:t>）</a:t>
            </a:r>
            <a:endParaRPr lang="zh-CN" altLang="en-US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tx1"/>
                </a:solidFill>
              </a:rPr>
              <a:t>导致测量结果不准确，因为环形算法是同时启动</a:t>
            </a:r>
            <a:r>
              <a:rPr lang="zh-CN" altLang="en-US" sz="2800">
                <a:solidFill>
                  <a:schemeClr val="tx1"/>
                </a:solidFill>
              </a:rPr>
              <a:t>传输</a:t>
            </a:r>
            <a:endParaRPr lang="zh-CN" altLang="en-US" sz="2800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每次测试传输集合都需要用</a:t>
            </a:r>
            <a:r>
              <a:rPr lang="en-US" altLang="zh-CN">
                <a:solidFill>
                  <a:schemeClr val="tx1"/>
                </a:solidFill>
              </a:rPr>
              <a:t>mpiexec</a:t>
            </a:r>
            <a:r>
              <a:rPr lang="zh-CN" altLang="en-US">
                <a:solidFill>
                  <a:schemeClr val="tx1"/>
                </a:solidFill>
              </a:rPr>
              <a:t>启动多个进程，占</a:t>
            </a:r>
            <a:r>
              <a:rPr lang="zh-CN" altLang="en-US">
                <a:solidFill>
                  <a:schemeClr val="tx1"/>
                </a:solidFill>
              </a:rPr>
              <a:t>一定开销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0" y="3486785"/>
            <a:ext cx="10134600" cy="25069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TCCL</a:t>
            </a:r>
            <a:r>
              <a:rPr lang="zh-CN" altLang="en-US" sz="3600"/>
              <a:t>组件：性能分析器</a:t>
            </a:r>
            <a:endParaRPr lang="zh-CN" altLang="en-US" sz="360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在测试传输前插入</a:t>
            </a:r>
            <a:r>
              <a:rPr lang="en-US" altLang="zh-CN"/>
              <a:t>sync</a:t>
            </a:r>
            <a:r>
              <a:rPr lang="zh-CN" altLang="en-US"/>
              <a:t>进行</a:t>
            </a:r>
            <a:r>
              <a:rPr lang="zh-CN" altLang="en-US"/>
              <a:t>同步</a:t>
            </a:r>
            <a:endParaRPr lang="zh-CN" altLang="en-US"/>
          </a:p>
          <a:p>
            <a:r>
              <a:rPr lang="zh-CN" altLang="en-US"/>
              <a:t>使用进程池避免多次初始化的</a:t>
            </a:r>
            <a:r>
              <a:rPr lang="zh-CN" altLang="en-US"/>
              <a:t>开销</a:t>
            </a:r>
            <a:endParaRPr lang="zh-CN" altLang="en-US"/>
          </a:p>
          <a:p>
            <a:r>
              <a:rPr lang="zh-CN" altLang="en-US"/>
              <a:t>下</a:t>
            </a:r>
            <a:r>
              <a:rPr lang="zh-CN" altLang="en-US"/>
              <a:t>图测量</a:t>
            </a:r>
            <a:r>
              <a:rPr lang="en-US" altLang="zh-CN"/>
              <a:t>{G</a:t>
            </a:r>
            <a:r>
              <a:rPr lang="en-US" altLang="zh-CN" baseline="-25000"/>
              <a:t>0</a:t>
            </a:r>
            <a:r>
              <a:rPr lang="zh-CN" altLang="en-US">
                <a:sym typeface="+mn-ea"/>
              </a:rPr>
              <a:t>→</a:t>
            </a:r>
            <a:r>
              <a:rPr lang="en-US" altLang="zh-CN">
                <a:sym typeface="+mn-ea"/>
              </a:rPr>
              <a:t>G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,G</a:t>
            </a:r>
            <a:r>
              <a:rPr lang="en-US" altLang="zh-CN" baseline="-25000">
                <a:sym typeface="+mn-ea"/>
              </a:rPr>
              <a:t>1</a:t>
            </a:r>
            <a:r>
              <a:rPr lang="zh-CN" altLang="en-US">
                <a:sym typeface="+mn-ea"/>
              </a:rPr>
              <a:t>→</a:t>
            </a:r>
            <a:r>
              <a:rPr lang="en-US" altLang="zh-CN">
                <a:sym typeface="+mn-ea"/>
              </a:rPr>
              <a:t>M</a:t>
            </a:r>
            <a:r>
              <a:rPr lang="en-US" altLang="zh-CN" baseline="-25000">
                <a:sym typeface="+mn-ea"/>
              </a:rPr>
              <a:t>0</a:t>
            </a:r>
            <a:r>
              <a:rPr lang="en-US" altLang="zh-CN"/>
              <a:t>}</a:t>
            </a:r>
            <a:r>
              <a:rPr lang="zh-CN" altLang="en-US"/>
              <a:t>，</a:t>
            </a:r>
            <a:r>
              <a:rPr lang="en-US" altLang="zh-CN"/>
              <a:t>{G</a:t>
            </a:r>
            <a:r>
              <a:rPr lang="en-US" altLang="zh-CN" baseline="-25000"/>
              <a:t>0</a:t>
            </a:r>
            <a:r>
              <a:rPr lang="zh-CN" altLang="en-US">
                <a:sym typeface="+mn-ea"/>
              </a:rPr>
              <a:t>→</a:t>
            </a:r>
            <a:r>
              <a:rPr lang="en-US" altLang="zh-CN">
                <a:sym typeface="+mn-ea"/>
              </a:rPr>
              <a:t>M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,M</a:t>
            </a:r>
            <a:r>
              <a:rPr lang="en-US" altLang="zh-CN" baseline="-25000">
                <a:sym typeface="+mn-ea"/>
              </a:rPr>
              <a:t>1</a:t>
            </a:r>
            <a:r>
              <a:rPr lang="zh-CN" altLang="en-US">
                <a:sym typeface="+mn-ea"/>
              </a:rPr>
              <a:t>→</a:t>
            </a:r>
            <a:r>
              <a:rPr lang="en-US" altLang="zh-CN">
                <a:sym typeface="+mn-ea"/>
              </a:rPr>
              <a:t>G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,G</a:t>
            </a:r>
            <a:r>
              <a:rPr lang="en-US" altLang="zh-CN" baseline="-25000">
                <a:sym typeface="+mn-ea"/>
              </a:rPr>
              <a:t>1</a:t>
            </a:r>
            <a:r>
              <a:rPr lang="zh-CN" altLang="en-US">
                <a:sym typeface="+mn-ea"/>
              </a:rPr>
              <a:t>→</a:t>
            </a:r>
            <a:r>
              <a:rPr lang="en-US" altLang="zh-CN">
                <a:sym typeface="+mn-ea"/>
              </a:rPr>
              <a:t>M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/>
              <a:t>}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3541395"/>
            <a:ext cx="9296400" cy="23317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一些阻塞</a:t>
            </a:r>
            <a:r>
              <a:rPr lang="zh-CN" altLang="en-US" sz="3600"/>
              <a:t>模式</a:t>
            </a:r>
            <a:endParaRPr lang="zh-CN" altLang="en-US" sz="360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>
              <a:lnSpc>
                <a:spcPct val="100000"/>
              </a:lnSpc>
            </a:pPr>
            <a:r>
              <a:rPr lang="en-US" altLang="zh-CN" sz="2400"/>
              <a:t>M</a:t>
            </a:r>
            <a:r>
              <a:rPr lang="en-US" altLang="zh-CN" sz="2400" baseline="-25000"/>
              <a:t>1</a:t>
            </a:r>
            <a:r>
              <a:rPr lang="zh-CN" altLang="en-US" sz="2400">
                <a:sym typeface="+mn-ea"/>
              </a:rPr>
              <a:t>→</a:t>
            </a:r>
            <a:r>
              <a:rPr lang="en-US" altLang="zh-CN" sz="2400">
                <a:sym typeface="+mn-ea"/>
              </a:rPr>
              <a:t>G</a:t>
            </a:r>
            <a:r>
              <a:rPr lang="en-US" altLang="zh-CN" sz="2400" baseline="-250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M</a:t>
            </a:r>
            <a:r>
              <a:rPr lang="en-US" altLang="zh-CN" sz="2400" baseline="-250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→</a:t>
            </a:r>
            <a:r>
              <a:rPr lang="en-US" altLang="zh-CN" sz="2400">
                <a:sym typeface="+mn-ea"/>
              </a:rPr>
              <a:t>G</a:t>
            </a:r>
            <a:r>
              <a:rPr lang="en-US" altLang="zh-CN" sz="2400" baseline="-25000">
                <a:sym typeface="+mn-ea"/>
              </a:rPr>
              <a:t>0</a:t>
            </a:r>
            <a:r>
              <a:rPr lang="zh-CN" altLang="en-US" sz="2400">
                <a:sym typeface="+mn-ea"/>
              </a:rPr>
              <a:t>都有不错的带宽。</a:t>
            </a:r>
            <a:endParaRPr lang="zh-CN" altLang="en-US" sz="240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>
                <a:sym typeface="+mn-ea"/>
              </a:rPr>
              <a:t>但同时传输时，带宽大幅下降。</a:t>
            </a:r>
            <a:endParaRPr lang="zh-CN" altLang="en-US" sz="240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>
                <a:sym typeface="+mn-ea"/>
              </a:rPr>
              <a:t>传输只在</a:t>
            </a:r>
            <a:r>
              <a:rPr lang="en-US" altLang="zh-CN" sz="2400">
                <a:sym typeface="+mn-ea"/>
              </a:rPr>
              <a:t>GPU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CPU</a:t>
            </a:r>
            <a:r>
              <a:rPr lang="zh-CN" altLang="en-US" sz="2400">
                <a:sym typeface="+mn-ea"/>
              </a:rPr>
              <a:t>间的</a:t>
            </a:r>
            <a:r>
              <a:rPr lang="en-US" altLang="zh-CN" sz="2400">
                <a:sym typeface="+mn-ea"/>
              </a:rPr>
              <a:t>PCIe</a:t>
            </a:r>
            <a:r>
              <a:rPr lang="zh-CN" altLang="en-US" sz="2400">
                <a:sym typeface="+mn-ea"/>
              </a:rPr>
              <a:t>链路上传输，</a:t>
            </a:r>
            <a:endParaRPr lang="zh-CN" altLang="en-US" sz="24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>
                <a:sym typeface="+mn-ea"/>
              </a:rPr>
              <a:t>但</a:t>
            </a:r>
            <a:r>
              <a:rPr lang="en-US" altLang="zh-CN" sz="2400">
                <a:sym typeface="+mn-ea"/>
              </a:rPr>
              <a:t>PCIe</a:t>
            </a:r>
            <a:r>
              <a:rPr lang="zh-CN" altLang="en-US" sz="2400">
                <a:sym typeface="+mn-ea"/>
              </a:rPr>
              <a:t>传输是双工的，不应该造成性能下降。</a:t>
            </a:r>
            <a:endParaRPr lang="zh-CN" altLang="en-US" sz="24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465" y="5570855"/>
            <a:ext cx="11117580" cy="8775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58100" y="5175250"/>
            <a:ext cx="2522220" cy="243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AMD-V100</a:t>
            </a:r>
            <a:r>
              <a:rPr lang="zh-CN" altLang="en-US" sz="1400"/>
              <a:t>集群中的一个节点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680960" y="1766570"/>
            <a:ext cx="2197735" cy="243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不同传输集合的测量</a:t>
            </a:r>
            <a:r>
              <a:rPr lang="zh-CN" altLang="en-US" sz="1400"/>
              <a:t>结果</a:t>
            </a:r>
            <a:endParaRPr lang="zh-CN" altLang="en-US" sz="1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210" y="365125"/>
            <a:ext cx="5308600" cy="12553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980" y="2084070"/>
            <a:ext cx="4189730" cy="30937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一些阻塞</a:t>
            </a:r>
            <a:r>
              <a:rPr lang="zh-CN" altLang="en-US" sz="3600"/>
              <a:t>模式</a:t>
            </a:r>
            <a:endParaRPr lang="zh-CN" altLang="en-US" sz="360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>
              <a:lnSpc>
                <a:spcPct val="100000"/>
              </a:lnSpc>
            </a:pPr>
            <a:r>
              <a:rPr lang="en-US" altLang="zh-CN" sz="2400">
                <a:sym typeface="+mn-ea"/>
              </a:rPr>
              <a:t>G0</a:t>
            </a:r>
            <a:r>
              <a:rPr lang="zh-CN" altLang="en-US" sz="2400">
                <a:sym typeface="+mn-ea"/>
              </a:rPr>
              <a:t>→</a:t>
            </a:r>
            <a:r>
              <a:rPr lang="en-US" altLang="zh-CN" sz="2400">
                <a:sym typeface="+mn-ea"/>
              </a:rPr>
              <a:t>G2</a:t>
            </a:r>
            <a:r>
              <a:rPr lang="zh-CN" altLang="en-US" sz="2400">
                <a:sym typeface="+mn-ea"/>
              </a:rPr>
              <a:t>跨</a:t>
            </a:r>
            <a:r>
              <a:rPr lang="en-US" altLang="zh-CN" sz="2400">
                <a:sym typeface="+mn-ea"/>
              </a:rPr>
              <a:t>NUMA</a:t>
            </a:r>
            <a:r>
              <a:rPr lang="zh-CN" altLang="en-US" sz="2400">
                <a:sym typeface="+mn-ea"/>
              </a:rPr>
              <a:t>节点传输，性能</a:t>
            </a:r>
            <a:r>
              <a:rPr lang="zh-CN" altLang="en-US" sz="2400">
                <a:sym typeface="+mn-ea"/>
              </a:rPr>
              <a:t>很差。</a:t>
            </a:r>
            <a:endParaRPr lang="zh-CN" altLang="en-US" sz="240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>
                <a:sym typeface="+mn-ea"/>
              </a:rPr>
              <a:t>加入</a:t>
            </a:r>
            <a:r>
              <a:rPr lang="en-US" altLang="zh-CN" sz="2400">
                <a:sym typeface="+mn-ea"/>
              </a:rPr>
              <a:t>bounce buffer</a:t>
            </a:r>
            <a:r>
              <a:rPr lang="zh-CN" altLang="en-US" sz="2400">
                <a:sym typeface="+mn-ea"/>
              </a:rPr>
              <a:t>好，性能</a:t>
            </a:r>
            <a:r>
              <a:rPr lang="zh-CN" altLang="en-US" sz="2400">
                <a:sym typeface="+mn-ea"/>
              </a:rPr>
              <a:t>变好。</a:t>
            </a:r>
            <a:endParaRPr lang="zh-CN" altLang="en-US" sz="24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465" y="5570855"/>
            <a:ext cx="11117580" cy="8775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58100" y="5175250"/>
            <a:ext cx="2522220" cy="243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Intel-V100</a:t>
            </a:r>
            <a:r>
              <a:rPr lang="zh-CN" altLang="en-US" sz="1400"/>
              <a:t>集群中的一个节点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680960" y="1766570"/>
            <a:ext cx="2197735" cy="243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不同传输集合的测量</a:t>
            </a:r>
            <a:r>
              <a:rPr lang="zh-CN" altLang="en-US" sz="1400"/>
              <a:t>结果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90" y="571500"/>
            <a:ext cx="6339840" cy="9982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510" y="2130425"/>
            <a:ext cx="3557270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一些阻塞</a:t>
            </a:r>
            <a:r>
              <a:rPr lang="zh-CN" altLang="en-US" sz="3600"/>
              <a:t>模式</a:t>
            </a:r>
            <a:endParaRPr lang="zh-CN" altLang="en-US" sz="360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46555"/>
            <a:ext cx="10515600" cy="4351338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400">
                <a:sym typeface="+mn-ea"/>
              </a:rPr>
              <a:t>由于存储带宽的限制，</a:t>
            </a:r>
            <a:r>
              <a:rPr lang="zh-CN" altLang="en-US" sz="2400">
                <a:sym typeface="+mn-ea"/>
              </a:rPr>
              <a:t>在相同的存储</a:t>
            </a:r>
            <a:r>
              <a:rPr lang="zh-CN" altLang="en-US" sz="2400">
                <a:sym typeface="+mn-ea"/>
              </a:rPr>
              <a:t>器</a:t>
            </a:r>
            <a:endParaRPr lang="zh-CN" altLang="en-US" sz="24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>
                <a:sym typeface="+mn-ea"/>
              </a:rPr>
              <a:t>上设置</a:t>
            </a:r>
            <a:r>
              <a:rPr lang="en-US" altLang="zh-CN" sz="2400">
                <a:sym typeface="+mn-ea"/>
              </a:rPr>
              <a:t>bounce buffer</a:t>
            </a:r>
            <a:r>
              <a:rPr lang="zh-CN" altLang="en-US" sz="2400">
                <a:sym typeface="+mn-ea"/>
              </a:rPr>
              <a:t>会导致性能</a:t>
            </a:r>
            <a:r>
              <a:rPr lang="zh-CN" altLang="en-US" sz="2400">
                <a:sym typeface="+mn-ea"/>
              </a:rPr>
              <a:t>下降。</a:t>
            </a:r>
            <a:endParaRPr lang="zh-CN" altLang="en-US" sz="24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80960" y="1766570"/>
            <a:ext cx="2197735" cy="243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不同传输集合的测量</a:t>
            </a:r>
            <a:r>
              <a:rPr lang="zh-CN" altLang="en-US" sz="1400"/>
              <a:t>结果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2920" y="610235"/>
            <a:ext cx="6393180" cy="1036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705" y="2653665"/>
            <a:ext cx="9291955" cy="37731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TCCL</a:t>
            </a:r>
            <a:r>
              <a:rPr lang="zh-CN" altLang="en-US" sz="3600"/>
              <a:t>组件：节点</a:t>
            </a:r>
            <a:r>
              <a:rPr lang="zh-CN" altLang="en-US" sz="3600"/>
              <a:t>内寻路</a:t>
            </a:r>
            <a:r>
              <a:rPr lang="zh-CN" altLang="en-US" sz="3600"/>
              <a:t>器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在同时传输时，如果</a:t>
            </a:r>
            <a:r>
              <a:rPr lang="en-US" altLang="zh-CN"/>
              <a:t>A</a:t>
            </a:r>
            <a:r>
              <a:rPr lang="zh-CN" altLang="en-US">
                <a:sym typeface="+mn-ea"/>
              </a:rPr>
              <a:t>→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的带宽为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{A</a:t>
            </a:r>
            <a:r>
              <a:rPr lang="zh-CN" altLang="en-US">
                <a:sym typeface="+mn-ea"/>
              </a:rPr>
              <a:t>→</a:t>
            </a:r>
            <a:r>
              <a:rPr lang="en-US" altLang="zh-CN">
                <a:sym typeface="+mn-ea"/>
              </a:rPr>
              <a:t>B, B</a:t>
            </a:r>
            <a:r>
              <a:rPr lang="zh-CN" altLang="en-US">
                <a:sym typeface="+mn-ea"/>
              </a:rPr>
              <a:t>→</a:t>
            </a:r>
            <a:r>
              <a:rPr lang="en-US" altLang="zh-CN">
                <a:sym typeface="+mn-ea"/>
              </a:rPr>
              <a:t>C} </a:t>
            </a:r>
            <a:r>
              <a:rPr lang="zh-CN" altLang="en-US">
                <a:sym typeface="+mn-ea"/>
              </a:rPr>
              <a:t>传输集合的带宽只可能变得更差。因为同时传输时，阻塞只会变得越来越差，而不会</a:t>
            </a:r>
            <a:r>
              <a:rPr lang="zh-CN" altLang="en-US">
                <a:sym typeface="+mn-ea"/>
              </a:rPr>
              <a:t>消失。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表示传输集合，</a:t>
            </a:r>
            <a:r>
              <a:rPr lang="en-US" altLang="zh-CN">
                <a:sym typeface="+mn-ea"/>
              </a:rPr>
              <a:t>B(T)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传输集合的</a:t>
            </a:r>
            <a:r>
              <a:rPr lang="zh-CN" altLang="en-US">
                <a:sym typeface="+mn-ea"/>
              </a:rPr>
              <a:t>带宽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6730" y="4552315"/>
            <a:ext cx="5660390" cy="10261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1045" y="-72390"/>
            <a:ext cx="10515600" cy="1325563"/>
          </a:xfrm>
        </p:spPr>
        <p:txBody>
          <a:bodyPr/>
          <a:p>
            <a:r>
              <a:rPr lang="en-US" altLang="zh-CN" sz="3600"/>
              <a:t>TCCL</a:t>
            </a:r>
            <a:r>
              <a:rPr lang="zh-CN" altLang="en-US" sz="3600"/>
              <a:t>组件：节点</a:t>
            </a:r>
            <a:r>
              <a:rPr lang="zh-CN" altLang="en-US" sz="3600"/>
              <a:t>内寻路</a:t>
            </a:r>
            <a:r>
              <a:rPr lang="zh-CN" altLang="en-US" sz="3600"/>
              <a:t>器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0" y="1604010"/>
            <a:ext cx="10515600" cy="4351338"/>
          </a:xfrm>
        </p:spPr>
        <p:txBody>
          <a:bodyPr/>
          <a:p>
            <a:r>
              <a:rPr lang="zh-CN" altLang="en-US">
                <a:sym typeface="+mn-ea"/>
              </a:rPr>
              <a:t>类似</a:t>
            </a:r>
            <a:r>
              <a:rPr lang="en-US" altLang="zh-CN">
                <a:sym typeface="+mn-ea"/>
              </a:rPr>
              <a:t>Dijikstra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算法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GetCandidates</a:t>
            </a:r>
            <a:r>
              <a:rPr lang="zh-CN" altLang="en-US">
                <a:sym typeface="+mn-ea"/>
              </a:rPr>
              <a:t>得到下一个合理的</a:t>
            </a:r>
            <a:r>
              <a:rPr lang="zh-CN" altLang="en-US">
                <a:sym typeface="+mn-ea"/>
              </a:rPr>
              <a:t>传输</a:t>
            </a:r>
            <a:endParaRPr lang="zh-CN" altLang="en-US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比如当前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{G0</a:t>
            </a:r>
            <a:r>
              <a:rPr lang="zh-CN" altLang="en-US" sz="2000">
                <a:sym typeface="+mn-ea"/>
              </a:rPr>
              <a:t>→</a:t>
            </a:r>
            <a:r>
              <a:rPr lang="en-US" altLang="zh-CN" sz="2000">
                <a:sym typeface="+mn-ea"/>
              </a:rPr>
              <a:t>G1,G1</a:t>
            </a:r>
            <a:r>
              <a:rPr lang="zh-CN" altLang="en-US" sz="2000">
                <a:sym typeface="+mn-ea"/>
              </a:rPr>
              <a:t>→</a:t>
            </a:r>
            <a:r>
              <a:rPr lang="en-US" altLang="zh-CN" sz="2000">
                <a:sym typeface="+mn-ea"/>
              </a:rPr>
              <a:t>G2}</a:t>
            </a:r>
            <a:r>
              <a:rPr lang="zh-CN" altLang="en-US" sz="2000">
                <a:sym typeface="+mn-ea"/>
              </a:rPr>
              <a:t>，那么下一个</a:t>
            </a:r>
            <a:endParaRPr lang="zh-CN" altLang="en-US" sz="2000">
              <a:sym typeface="+mn-e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合理的传输路径不能是</a:t>
            </a:r>
            <a:r>
              <a:rPr lang="en-US" altLang="zh-CN" sz="2000">
                <a:sym typeface="+mn-ea"/>
              </a:rPr>
              <a:t>G2</a:t>
            </a:r>
            <a:r>
              <a:rPr lang="zh-CN" altLang="en-US" sz="2000">
                <a:sym typeface="+mn-ea"/>
              </a:rPr>
              <a:t>→</a:t>
            </a:r>
            <a:r>
              <a:rPr lang="en-US" altLang="zh-CN" sz="2000">
                <a:sym typeface="+mn-ea"/>
              </a:rPr>
              <a:t>G1</a:t>
            </a:r>
            <a:r>
              <a:rPr lang="zh-CN" altLang="en-US" sz="2000">
                <a:sym typeface="+mn-ea"/>
              </a:rPr>
              <a:t>，因为无法成环。</a:t>
            </a:r>
            <a:endParaRPr lang="zh-CN" altLang="en-US" sz="2000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利用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NUMA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的对称性减少测量的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次数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045" y="785495"/>
            <a:ext cx="5354955" cy="59886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1045" y="-72390"/>
            <a:ext cx="10515600" cy="1325563"/>
          </a:xfrm>
        </p:spPr>
        <p:txBody>
          <a:bodyPr/>
          <a:p>
            <a:r>
              <a:rPr lang="en-US" altLang="zh-CN" sz="3600"/>
              <a:t>TCCL</a:t>
            </a:r>
            <a:r>
              <a:rPr lang="zh-CN" altLang="en-US" sz="3600"/>
              <a:t>组件：节点间寻路</a:t>
            </a:r>
            <a:r>
              <a:rPr lang="zh-CN" altLang="en-US" sz="3600"/>
              <a:t>器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045" y="1043940"/>
            <a:ext cx="10515600" cy="4351338"/>
          </a:xfrm>
        </p:spPr>
        <p:txBody>
          <a:bodyPr/>
          <a:p>
            <a:r>
              <a:rPr lang="zh-CN" altLang="en-US" sz="2000">
                <a:sym typeface="+mn-ea"/>
              </a:rPr>
              <a:t>随着GPU数量的增大，潜在的路径数量急剧增大，不再适合上述节点内使用的寻路算法。</a:t>
            </a:r>
            <a:endParaRPr lang="zh-CN" altLang="en-US">
              <a:sym typeface="+mn-ea"/>
            </a:endParaRPr>
          </a:p>
          <a:p>
            <a:r>
              <a:rPr lang="zh-CN" altLang="en-US" sz="2000">
                <a:solidFill>
                  <a:schemeClr val="tx1"/>
                </a:solidFill>
                <a:sym typeface="+mn-ea"/>
              </a:rPr>
              <a:t>对每个节点内使用节点内的寻路器，构建出链式的最佳路径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r>
              <a:rPr lang="zh-CN" altLang="en-US" sz="2000">
                <a:solidFill>
                  <a:schemeClr val="tx1"/>
                </a:solidFill>
                <a:sym typeface="+mn-ea"/>
              </a:rPr>
              <a:t>将两个节点内的链式路径合并成新的链需要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head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tail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相同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r>
              <a:rPr lang="zh-CN" altLang="en-US" sz="2000">
                <a:solidFill>
                  <a:schemeClr val="tx1"/>
                </a:solidFill>
                <a:sym typeface="+mn-ea"/>
              </a:rPr>
              <a:t>新链式路径的带宽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满足：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B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 </a:t>
            </a:r>
            <a:r>
              <a:rPr lang="zh-CN" altLang="en-US" sz="2000" baseline="-25000">
                <a:solidFill>
                  <a:schemeClr val="tx1"/>
                </a:solidFill>
                <a:sym typeface="+mn-ea"/>
              </a:rPr>
              <a:t>𝑛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 ∪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 T </a:t>
            </a:r>
            <a:r>
              <a:rPr lang="zh-CN" altLang="en-US" sz="2000" baseline="-25000">
                <a:solidFill>
                  <a:schemeClr val="tx1"/>
                </a:solidFill>
                <a:sym typeface="+mn-ea"/>
              </a:rPr>
              <a:t>𝑛+1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)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≤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min(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 B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 </a:t>
            </a:r>
            <a:r>
              <a:rPr lang="zh-CN" altLang="en-US" sz="2000" baseline="-25000">
                <a:solidFill>
                  <a:schemeClr val="tx1"/>
                </a:solidFill>
                <a:sym typeface="+mn-ea"/>
              </a:rPr>
              <a:t>𝑛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),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B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 </a:t>
            </a:r>
            <a:r>
              <a:rPr lang="zh-CN" altLang="en-US" sz="2000" baseline="-25000">
                <a:solidFill>
                  <a:schemeClr val="tx1"/>
                </a:solidFill>
                <a:sym typeface="+mn-ea"/>
              </a:rPr>
              <a:t>𝑛+1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)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)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r>
              <a:rPr lang="zh-CN" altLang="en-US" sz="2000">
                <a:solidFill>
                  <a:schemeClr val="tx1"/>
                </a:solidFill>
                <a:sym typeface="+mn-ea"/>
              </a:rPr>
              <a:t>估计带宽：𝐵(𝑇𝑛 ∪𝑇𝑛+1)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=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 min(𝐵(𝑇𝑛), 𝐵(𝑇𝑛+1))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3213100"/>
            <a:ext cx="11393805" cy="38074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论文简介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457200">
              <a:lnSpc>
                <a:spcPct val="100000"/>
              </a:lnSpc>
              <a:buNone/>
            </a:pPr>
            <a:r>
              <a:rPr lang="zh-CN" altLang="en-US"/>
              <a:t>该论文</a:t>
            </a:r>
            <a:r>
              <a:rPr lang="zh-CN" altLang="en-US">
                <a:sym typeface="+mn-ea"/>
              </a:rPr>
              <a:t>针对依赖</a:t>
            </a:r>
            <a:r>
              <a:rPr lang="en-US" altLang="zh-CN">
                <a:sym typeface="+mn-ea"/>
              </a:rPr>
              <a:t>PCIe</a:t>
            </a:r>
            <a:r>
              <a:rPr lang="zh-CN" altLang="en-US">
                <a:sym typeface="+mn-ea"/>
              </a:rPr>
              <a:t>通信的集群，</a:t>
            </a:r>
            <a:r>
              <a:rPr lang="zh-CN" altLang="en-US"/>
              <a:t>完成了一个寻路器，可以直接在</a:t>
            </a:r>
            <a:r>
              <a:rPr lang="en-US" altLang="zh-CN"/>
              <a:t>NCCL</a:t>
            </a:r>
            <a:r>
              <a:rPr lang="zh-CN" altLang="en-US"/>
              <a:t>的基础上使用，提高大模型训练时的通信能力，即减小通信时的阻塞，使</a:t>
            </a:r>
            <a:r>
              <a:rPr lang="zh-CN" altLang="en-US"/>
              <a:t>通信带宽</a:t>
            </a:r>
            <a:r>
              <a:rPr lang="zh-CN" altLang="en-US"/>
              <a:t>最大化。</a:t>
            </a:r>
            <a:endParaRPr lang="zh-CN" altLang="en-US"/>
          </a:p>
          <a:p>
            <a:pPr marL="0" indent="457200">
              <a:lnSpc>
                <a:spcPct val="100000"/>
              </a:lnSpc>
              <a:buNone/>
            </a:pPr>
            <a:endParaRPr lang="zh-CN" altLang="en-US"/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/>
              <a:t>该论文在三种不同的依赖</a:t>
            </a:r>
            <a:r>
              <a:rPr lang="en-US" altLang="zh-CN"/>
              <a:t>PCIe</a:t>
            </a:r>
            <a:r>
              <a:rPr lang="zh-CN" altLang="en-US"/>
              <a:t>通信的集群上进行测量。相比于使用</a:t>
            </a:r>
            <a:r>
              <a:rPr lang="en-US" altLang="zh-CN"/>
              <a:t>NCCL</a:t>
            </a:r>
            <a:r>
              <a:rPr lang="zh-CN" altLang="en-US"/>
              <a:t>和</a:t>
            </a:r>
            <a:r>
              <a:rPr lang="en-US" altLang="zh-CN"/>
              <a:t>MSCCL</a:t>
            </a:r>
            <a:r>
              <a:rPr lang="zh-CN" altLang="en-US"/>
              <a:t>，在使用</a:t>
            </a:r>
            <a:r>
              <a:rPr lang="en-US" altLang="zh-CN"/>
              <a:t>TCCL</a:t>
            </a:r>
            <a:r>
              <a:rPr lang="zh-CN" altLang="en-US"/>
              <a:t>后，通信原语的速度提高了</a:t>
            </a:r>
            <a:r>
              <a:rPr lang="zh-CN" altLang="en-US"/>
              <a:t>不少。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1045" y="-72390"/>
            <a:ext cx="10515600" cy="1325563"/>
          </a:xfrm>
        </p:spPr>
        <p:txBody>
          <a:bodyPr/>
          <a:p>
            <a:r>
              <a:rPr lang="en-US" altLang="zh-CN" sz="3600"/>
              <a:t>TCCL</a:t>
            </a:r>
            <a:r>
              <a:rPr lang="zh-CN" altLang="en-US" sz="3600"/>
              <a:t>组件：节点间寻路</a:t>
            </a:r>
            <a:r>
              <a:rPr lang="zh-CN" altLang="en-US" sz="3600"/>
              <a:t>器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045" y="859790"/>
            <a:ext cx="10515600" cy="4351338"/>
          </a:xfrm>
        </p:spPr>
        <p:txBody>
          <a:bodyPr/>
          <a:p>
            <a:r>
              <a:rPr lang="zh-CN" altLang="en-US" sz="2000">
                <a:solidFill>
                  <a:schemeClr val="tx1"/>
                </a:solidFill>
                <a:sym typeface="+mn-ea"/>
              </a:rPr>
              <a:t>首先先用节点内的路径算法，得到最佳的链式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路径。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r>
              <a:rPr lang="zh-CN" altLang="en-US" sz="2000">
                <a:solidFill>
                  <a:schemeClr val="tx1"/>
                </a:solidFill>
                <a:sym typeface="+mn-ea"/>
              </a:rPr>
              <a:t>之后通过动态规划的方式合并最佳路径，状态转移方程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如下：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sym typeface="+mn-ea"/>
              </a:rPr>
              <a:t>D[n][h][t]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表示前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n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个节点中，以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transfer h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作为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head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transfer t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作为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tail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的最佳路径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带宽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其中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为两个链式路径直接的所有连接方式，有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两类：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G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i,j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→</a:t>
            </a:r>
            <a:r>
              <a:rPr lang="en-US" altLang="zh-CN">
                <a:sym typeface="+mn-ea"/>
              </a:rPr>
              <a:t> NIC</a:t>
            </a:r>
            <a:r>
              <a:rPr lang="zh-CN" altLang="en-US">
                <a:sym typeface="+mn-ea"/>
              </a:rPr>
              <a:t>→</a:t>
            </a:r>
            <a:r>
              <a:rPr lang="en-US" altLang="zh-CN">
                <a:sym typeface="+mn-ea"/>
              </a:rPr>
              <a:t>G</a:t>
            </a:r>
            <a:r>
              <a:rPr lang="en-US" altLang="zh-CN" baseline="-25000">
                <a:sym typeface="+mn-ea"/>
              </a:rPr>
              <a:t>i+1,k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两个</a:t>
            </a:r>
            <a:r>
              <a:rPr lang="en-US" altLang="zh-CN">
                <a:sym typeface="+mn-ea"/>
              </a:rPr>
              <a:t>GPU</a:t>
            </a:r>
            <a:r>
              <a:rPr lang="zh-CN" altLang="en-US">
                <a:sym typeface="+mn-ea"/>
              </a:rPr>
              <a:t>通过网卡直接传输</a:t>
            </a:r>
            <a:endParaRPr lang="zh-CN" altLang="en-US">
              <a:sym typeface="+mn-ea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G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i,j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→</a:t>
            </a:r>
            <a:r>
              <a:rPr lang="en-US" altLang="zh-CN">
                <a:sym typeface="+mn-ea"/>
              </a:rPr>
              <a:t> NIC</a:t>
            </a:r>
            <a:r>
              <a:rPr lang="zh-CN" altLang="en-US">
                <a:sym typeface="+mn-ea"/>
              </a:rPr>
              <a:t>→</a:t>
            </a:r>
            <a:r>
              <a:rPr lang="en-US" altLang="zh-CN">
                <a:sym typeface="+mn-ea"/>
              </a:rPr>
              <a:t>M</a:t>
            </a:r>
            <a:r>
              <a:rPr lang="en-US" altLang="zh-CN" baseline="-25000">
                <a:sym typeface="+mn-ea"/>
              </a:rPr>
              <a:t>i+1,k</a:t>
            </a:r>
            <a:r>
              <a:rPr lang="en-US" altLang="zh-CN">
                <a:sym typeface="+mn-ea"/>
              </a:rPr>
              <a:t> GPU</a:t>
            </a:r>
            <a:r>
              <a:rPr lang="en-US" altLang="zh-CN" baseline="-25000">
                <a:sym typeface="+mn-ea"/>
              </a:rPr>
              <a:t>i+1,m</a:t>
            </a:r>
            <a:r>
              <a:rPr lang="zh-CN" altLang="en-US">
                <a:sym typeface="+mn-ea"/>
              </a:rPr>
              <a:t>先将网卡送到主存的</a:t>
            </a:r>
            <a:r>
              <a:rPr lang="en-US" altLang="zh-CN">
                <a:sym typeface="+mn-ea"/>
              </a:rPr>
              <a:t>bounce buffer</a:t>
            </a:r>
            <a:r>
              <a:rPr lang="zh-CN" altLang="en-US">
                <a:sym typeface="+mn-ea"/>
              </a:rPr>
              <a:t>再传给另一个</a:t>
            </a:r>
            <a:r>
              <a:rPr lang="en-US" altLang="zh-CN">
                <a:sym typeface="+mn-ea"/>
              </a:rPr>
              <a:t>GPU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16311" r="17936" b="27916"/>
          <a:stretch>
            <a:fillRect/>
          </a:stretch>
        </p:blipFill>
        <p:spPr>
          <a:xfrm>
            <a:off x="2689860" y="3938270"/>
            <a:ext cx="6811645" cy="2495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195" y="3227070"/>
            <a:ext cx="5067300" cy="4038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1045" y="-72390"/>
            <a:ext cx="10515600" cy="1325563"/>
          </a:xfrm>
        </p:spPr>
        <p:txBody>
          <a:bodyPr/>
          <a:p>
            <a:r>
              <a:rPr lang="en-US" altLang="zh-CN" sz="3600"/>
              <a:t>TCCL</a:t>
            </a:r>
            <a:r>
              <a:rPr lang="zh-CN" altLang="en-US" sz="3600"/>
              <a:t>组件：节点间寻路</a:t>
            </a:r>
            <a:r>
              <a:rPr lang="zh-CN" altLang="en-US" sz="3600"/>
              <a:t>器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045" y="2320290"/>
            <a:ext cx="10515600" cy="4351338"/>
          </a:xfrm>
        </p:spPr>
        <p:txBody>
          <a:bodyPr/>
          <a:p>
            <a:r>
              <a:rPr lang="zh-CN" altLang="en-US" sz="2000">
                <a:solidFill>
                  <a:schemeClr val="tx1"/>
                </a:solidFill>
                <a:sym typeface="+mn-ea"/>
              </a:rPr>
              <a:t>之后的最佳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带宽可以从所有环形链中得到：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其中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为所有节点间的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transfer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25" y="2924810"/>
            <a:ext cx="1996440" cy="5029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TCCL</a:t>
            </a:r>
            <a:r>
              <a:rPr lang="zh-CN" altLang="en-US" sz="3600"/>
              <a:t>融入</a:t>
            </a:r>
            <a:r>
              <a:rPr lang="en-US" altLang="zh-CN" sz="3600"/>
              <a:t>NCCL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/>
              <a:t>TCCL</a:t>
            </a:r>
            <a:r>
              <a:rPr lang="zh-CN" altLang="en-US" sz="2000"/>
              <a:t>可以直接在</a:t>
            </a:r>
            <a:r>
              <a:rPr lang="en-US" altLang="zh-CN" sz="2000"/>
              <a:t>NCCL</a:t>
            </a:r>
            <a:r>
              <a:rPr lang="zh-CN" altLang="en-US" sz="2000"/>
              <a:t>基础上使用。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TCCL</a:t>
            </a:r>
            <a:r>
              <a:rPr lang="zh-CN" altLang="en-US" sz="2000"/>
              <a:t>在安装后只需执行一次寻路器，节点内路径会记录下来，供运行时使用。</a:t>
            </a:r>
            <a:endParaRPr lang="zh-CN" altLang="en-US" sz="200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会直接搜寻所有节点内的</a:t>
            </a:r>
            <a:r>
              <a:rPr lang="en-US" altLang="zh-CN" sz="2000">
                <a:solidFill>
                  <a:schemeClr val="tx1"/>
                </a:solidFill>
              </a:rPr>
              <a:t>GPU</a:t>
            </a:r>
            <a:r>
              <a:rPr lang="zh-CN" altLang="en-US" sz="2000">
                <a:solidFill>
                  <a:schemeClr val="tx1"/>
                </a:solidFill>
              </a:rPr>
              <a:t>子集合（因为不是每次都用所有的</a:t>
            </a:r>
            <a:r>
              <a:rPr lang="en-US" altLang="zh-CN" sz="2000">
                <a:solidFill>
                  <a:schemeClr val="tx1"/>
                </a:solidFill>
              </a:rPr>
              <a:t>GPU</a:t>
            </a:r>
            <a:r>
              <a:rPr lang="zh-CN" altLang="en-US" sz="2000">
                <a:solidFill>
                  <a:schemeClr val="tx1"/>
                </a:solidFill>
              </a:rPr>
              <a:t>）</a:t>
            </a:r>
            <a:endParaRPr lang="zh-CN" altLang="en-US" sz="20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/>
              <a:t>节点间的路径会在</a:t>
            </a:r>
            <a:r>
              <a:rPr lang="en-US" altLang="zh-CN" sz="2000"/>
              <a:t>NCCL</a:t>
            </a:r>
            <a:r>
              <a:rPr lang="zh-CN" altLang="en-US" sz="2000"/>
              <a:t>创建</a:t>
            </a:r>
            <a:r>
              <a:rPr lang="en-US" altLang="zh-CN" sz="2000"/>
              <a:t>communicator</a:t>
            </a:r>
            <a:r>
              <a:rPr lang="zh-CN" altLang="en-US" sz="2000"/>
              <a:t>时搜寻，不会影响通信原语的</a:t>
            </a:r>
            <a:r>
              <a:rPr lang="zh-CN" altLang="en-US" sz="2000"/>
              <a:t>性能。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节点间搜寻时，动态规划的状态范围是</a:t>
            </a:r>
            <a:r>
              <a:rPr lang="en-US" altLang="zh-CN" sz="2000"/>
              <a:t>N * I</a:t>
            </a:r>
            <a:r>
              <a:rPr lang="en-US" altLang="zh-CN" sz="2000" baseline="-25000"/>
              <a:t>2</a:t>
            </a:r>
            <a:r>
              <a:rPr lang="zh-CN" altLang="en-US" sz="2000"/>
              <a:t>，其中</a:t>
            </a:r>
            <a:r>
              <a:rPr lang="en-US" altLang="zh-CN" sz="2000"/>
              <a:t> I </a:t>
            </a:r>
            <a:r>
              <a:rPr lang="zh-CN" altLang="en-US" sz="2000"/>
              <a:t>是节点间传输的路径数总和。</a:t>
            </a:r>
            <a:endParaRPr lang="zh-CN" alt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NCCL</a:t>
            </a:r>
            <a:r>
              <a:rPr lang="zh-CN" altLang="en-US" sz="3600"/>
              <a:t>和</a:t>
            </a:r>
            <a:r>
              <a:rPr lang="en-US" altLang="zh-CN" sz="3600"/>
              <a:t>MSCCL</a:t>
            </a:r>
            <a:r>
              <a:rPr lang="zh-CN" altLang="en-US" sz="3600"/>
              <a:t>的寻路</a:t>
            </a:r>
            <a:r>
              <a:rPr lang="zh-CN" altLang="en-US" sz="3600"/>
              <a:t>方式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/>
              <a:t>NCCL</a:t>
            </a:r>
            <a:r>
              <a:rPr lang="zh-CN" altLang="en-US" sz="2000"/>
              <a:t>通过通过对检测到的系统拓扑进行回溯，为每种预先定义的通信算法（如环形、双二叉树）找到首选路径。使用理论带宽来估计每</a:t>
            </a:r>
            <a:r>
              <a:rPr lang="zh-CN" altLang="en-US" sz="2000"/>
              <a:t>种链路可以达到的带宽。但是</a:t>
            </a:r>
            <a:r>
              <a:rPr lang="en-US" altLang="zh-CN" sz="2000"/>
              <a:t>NCCL</a:t>
            </a:r>
            <a:r>
              <a:rPr lang="zh-CN" altLang="en-US" sz="2000"/>
              <a:t>开发者仅考虑了一部分系统。</a:t>
            </a:r>
            <a:endParaRPr lang="zh-CN" altLang="en-US" sz="2000"/>
          </a:p>
          <a:p>
            <a:endParaRPr lang="en-US" altLang="zh-CN" sz="2000"/>
          </a:p>
          <a:p>
            <a:r>
              <a:rPr lang="en-US" altLang="zh-CN" sz="2000"/>
              <a:t>MSCCL</a:t>
            </a:r>
            <a:r>
              <a:rPr lang="zh-CN" altLang="en-US" sz="2000"/>
              <a:t>是微软在</a:t>
            </a:r>
            <a:r>
              <a:rPr lang="en-US" altLang="zh-CN" sz="2000"/>
              <a:t>NCCL</a:t>
            </a:r>
            <a:r>
              <a:rPr lang="zh-CN" altLang="en-US" sz="2000"/>
              <a:t>基础上，结合了微软的多项研究，使用自己的传输调度器，但它继承</a:t>
            </a:r>
            <a:r>
              <a:rPr lang="en-US" altLang="zh-CN" sz="2000"/>
              <a:t>NCCL</a:t>
            </a:r>
            <a:r>
              <a:rPr lang="zh-CN" altLang="en-US" sz="2000"/>
              <a:t>的传输类型，如果</a:t>
            </a:r>
            <a:r>
              <a:rPr lang="en-US" altLang="zh-CN" sz="2000"/>
              <a:t>NCCL</a:t>
            </a:r>
            <a:r>
              <a:rPr lang="zh-CN" altLang="en-US" sz="2000"/>
              <a:t>对于</a:t>
            </a:r>
            <a:r>
              <a:rPr lang="en-US" altLang="zh-CN" sz="2000"/>
              <a:t>G0</a:t>
            </a:r>
            <a:r>
              <a:rPr lang="zh-CN" altLang="en-US" sz="2000"/>
              <a:t>和</a:t>
            </a:r>
            <a:r>
              <a:rPr lang="en-US" altLang="zh-CN" sz="2000"/>
              <a:t>G1</a:t>
            </a:r>
            <a:r>
              <a:rPr lang="zh-CN" altLang="en-US" sz="2000"/>
              <a:t>选择</a:t>
            </a:r>
            <a:r>
              <a:rPr lang="en-US" altLang="zh-CN" sz="2000"/>
              <a:t>P2P</a:t>
            </a:r>
            <a:r>
              <a:rPr lang="zh-CN" altLang="en-US" sz="2000"/>
              <a:t>的传输方式，</a:t>
            </a:r>
            <a:r>
              <a:rPr lang="en-US" altLang="zh-CN" sz="2000"/>
              <a:t>MSCCL</a:t>
            </a:r>
            <a:r>
              <a:rPr lang="zh-CN" altLang="en-US" sz="2000"/>
              <a:t>也会这样</a:t>
            </a:r>
            <a:r>
              <a:rPr lang="zh-CN" altLang="en-US" sz="2000"/>
              <a:t>做。</a:t>
            </a:r>
            <a:endParaRPr lang="zh-CN" alt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测量结果</a:t>
            </a:r>
            <a:r>
              <a:rPr lang="en-US" altLang="zh-CN" sz="3600"/>
              <a:t>——</a:t>
            </a:r>
            <a:r>
              <a:rPr lang="zh-CN" altLang="en-US" sz="3600"/>
              <a:t>通信原</a:t>
            </a:r>
            <a:r>
              <a:rPr lang="zh-CN" altLang="en-US" sz="3600"/>
              <a:t>语</a:t>
            </a:r>
            <a:endParaRPr lang="zh-CN" altLang="en-US" sz="360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4125" y="1787525"/>
            <a:ext cx="68643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测量结果</a:t>
            </a:r>
            <a:r>
              <a:rPr lang="en-US" altLang="zh-CN" sz="3600"/>
              <a:t>——</a:t>
            </a:r>
            <a:r>
              <a:rPr lang="zh-CN" altLang="en-US" sz="3600"/>
              <a:t>路径</a:t>
            </a:r>
            <a:r>
              <a:rPr lang="zh-CN" altLang="en-US" sz="3600"/>
              <a:t>对比</a:t>
            </a:r>
            <a:endParaRPr lang="zh-CN" altLang="en-US" sz="3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6155" y="3698875"/>
            <a:ext cx="7680325" cy="3118485"/>
          </a:xfrm>
          <a:prstGeom prst="rect">
            <a:avLst/>
          </a:prstGeom>
        </p:spPr>
      </p:pic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365" y="1335405"/>
            <a:ext cx="8382635" cy="236347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测量结果</a:t>
            </a:r>
            <a:r>
              <a:rPr lang="en-US" altLang="zh-CN" sz="3600"/>
              <a:t>——</a:t>
            </a:r>
            <a:r>
              <a:rPr lang="zh-CN" altLang="en-US" sz="3600"/>
              <a:t>张量并行下，模型训练时间的</a:t>
            </a:r>
            <a:r>
              <a:rPr lang="zh-CN" altLang="en-US" sz="3600"/>
              <a:t>对比</a:t>
            </a:r>
            <a:endParaRPr lang="zh-CN" altLang="en-US" sz="36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7165" y="2038350"/>
            <a:ext cx="92964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背景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zh-CN" altLang="en-US"/>
              <a:t>两类</a:t>
            </a:r>
            <a:r>
              <a:rPr lang="en-US" altLang="zh-CN"/>
              <a:t>GPU</a:t>
            </a:r>
            <a:r>
              <a:rPr lang="zh-CN" altLang="en-US"/>
              <a:t>通信架构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GPU</a:t>
            </a:r>
            <a:r>
              <a:rPr lang="zh-CN" altLang="en-US"/>
              <a:t>通信的</a:t>
            </a:r>
            <a:r>
              <a:rPr lang="zh-CN" altLang="en-US"/>
              <a:t>机制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集合通信（</a:t>
            </a:r>
            <a:r>
              <a:rPr lang="en-US" altLang="zh-CN"/>
              <a:t>Collective Communication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两类</a:t>
            </a:r>
            <a:r>
              <a:rPr lang="en-US" altLang="zh-CN" sz="3600"/>
              <a:t>GPU</a:t>
            </a:r>
            <a:r>
              <a:rPr lang="zh-CN" altLang="en-US" sz="3600"/>
              <a:t>通信架构</a:t>
            </a:r>
            <a:r>
              <a:rPr lang="en-US" altLang="zh-CN" sz="3600"/>
              <a:t>——</a:t>
            </a:r>
            <a:r>
              <a:rPr lang="zh-CN" altLang="en-US" sz="3600"/>
              <a:t>高带宽</a:t>
            </a:r>
            <a:r>
              <a:rPr lang="zh-CN" altLang="en-US" sz="3600"/>
              <a:t>系统</a:t>
            </a:r>
            <a:endParaRPr lang="zh-CN" altLang="en-US" sz="3600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356235" y="1825625"/>
            <a:ext cx="10515600" cy="4351338"/>
          </a:xfrm>
        </p:spPr>
        <p:txBody>
          <a:bodyPr/>
          <a:p>
            <a:pPr>
              <a:lnSpc>
                <a:spcPct val="110000"/>
              </a:lnSpc>
            </a:pPr>
            <a:r>
              <a:rPr lang="en-US" altLang="zh-CN"/>
              <a:t>GPU</a:t>
            </a:r>
            <a:r>
              <a:rPr lang="zh-CN" altLang="en-US"/>
              <a:t>厂商或合作伙伴专门</a:t>
            </a:r>
            <a:r>
              <a:rPr lang="zh-CN" altLang="en-US"/>
              <a:t>制造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/>
              <a:t>GPU</a:t>
            </a:r>
            <a:r>
              <a:rPr lang="zh-CN" altLang="en-US"/>
              <a:t>通过专有高速互联进行</a:t>
            </a:r>
            <a:r>
              <a:rPr lang="zh-CN" altLang="en-US"/>
              <a:t>连接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使用</a:t>
            </a:r>
            <a:r>
              <a:rPr lang="en-US" altLang="zh-CN"/>
              <a:t>PCIe switch</a:t>
            </a:r>
            <a:endParaRPr lang="en-US" altLang="zh-CN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最大化</a:t>
            </a:r>
            <a:r>
              <a:rPr lang="en-US" altLang="zh-CN" sz="2000">
                <a:solidFill>
                  <a:schemeClr val="tx1"/>
                </a:solidFill>
              </a:rPr>
              <a:t>PCIe</a:t>
            </a:r>
            <a:r>
              <a:rPr lang="zh-CN" altLang="en-US" sz="2000">
                <a:solidFill>
                  <a:schemeClr val="tx1"/>
                </a:solidFill>
              </a:rPr>
              <a:t>设备数量</a:t>
            </a:r>
            <a:endParaRPr lang="zh-CN" altLang="en-US" sz="20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PCIe switch</a:t>
            </a:r>
            <a:r>
              <a:rPr lang="zh-CN" altLang="en-US" sz="2000">
                <a:solidFill>
                  <a:schemeClr val="tx1"/>
                </a:solidFill>
              </a:rPr>
              <a:t>可以同时全速处理各端口上的设备</a:t>
            </a:r>
            <a:endParaRPr lang="zh-CN" altLang="en-US" sz="2000">
              <a:solidFill>
                <a:schemeClr val="tx1"/>
              </a:solidFill>
            </a:endParaRPr>
          </a:p>
          <a:p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3480" y="1463040"/>
            <a:ext cx="5660390" cy="44494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480" y="5912485"/>
            <a:ext cx="5660390" cy="4768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两类</a:t>
            </a:r>
            <a:r>
              <a:rPr lang="en-US" altLang="zh-CN" sz="3600"/>
              <a:t>GPU</a:t>
            </a:r>
            <a:r>
              <a:rPr lang="zh-CN" altLang="en-US" sz="3600"/>
              <a:t>通信架构</a:t>
            </a:r>
            <a:r>
              <a:rPr lang="en-US" altLang="zh-CN" sz="3600"/>
              <a:t>——</a:t>
            </a:r>
            <a:r>
              <a:rPr lang="zh-CN" altLang="en-US" sz="3600"/>
              <a:t>依赖于</a:t>
            </a:r>
            <a:r>
              <a:rPr lang="en-US" altLang="zh-CN" sz="3600"/>
              <a:t>PCIe</a:t>
            </a:r>
            <a:r>
              <a:rPr lang="zh-CN" altLang="en-US" sz="3600"/>
              <a:t>的</a:t>
            </a:r>
            <a:r>
              <a:rPr lang="zh-CN" altLang="en-US" sz="3600"/>
              <a:t>系统</a:t>
            </a:r>
            <a:endParaRPr lang="zh-CN" altLang="en-US" sz="3600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356235" y="1825625"/>
            <a:ext cx="10515600" cy="4351338"/>
          </a:xfrm>
        </p:spPr>
        <p:txBody>
          <a:bodyPr/>
          <a:p>
            <a:pPr>
              <a:lnSpc>
                <a:spcPct val="110000"/>
              </a:lnSpc>
            </a:pPr>
            <a:r>
              <a:rPr lang="zh-CN" altLang="en-US"/>
              <a:t>许多学术机构</a:t>
            </a:r>
            <a:r>
              <a:rPr lang="en-US" altLang="zh-CN"/>
              <a:t>/</a:t>
            </a:r>
            <a:r>
              <a:rPr lang="zh-CN" altLang="en-US"/>
              <a:t>初创公司</a:t>
            </a:r>
            <a:r>
              <a:rPr lang="zh-CN" altLang="en-US"/>
              <a:t>使用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现成的组件构成经济高效的</a:t>
            </a:r>
            <a:r>
              <a:rPr lang="zh-CN" altLang="en-US"/>
              <a:t>系统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/>
              <a:t>GPU</a:t>
            </a:r>
            <a:r>
              <a:rPr lang="zh-CN" altLang="en-US"/>
              <a:t>间的通信依靠</a:t>
            </a:r>
            <a:endParaRPr lang="zh-CN" altLang="en-US"/>
          </a:p>
          <a:p>
            <a:pPr marL="685800" lvl="1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</a:rPr>
              <a:t>PCIe host bridge</a:t>
            </a:r>
            <a:endParaRPr lang="en-US" altLang="zh-CN" sz="2800">
              <a:solidFill>
                <a:schemeClr val="tx1"/>
              </a:solidFill>
            </a:endParaRPr>
          </a:p>
          <a:p>
            <a:pPr marL="685800" lvl="1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</a:rPr>
              <a:t>NUMA</a:t>
            </a:r>
            <a:r>
              <a:rPr lang="zh-CN" altLang="en-US" sz="2800">
                <a:solidFill>
                  <a:schemeClr val="tx1"/>
                </a:solidFill>
              </a:rPr>
              <a:t>节点或</a:t>
            </a:r>
            <a:r>
              <a:rPr lang="en-US" altLang="zh-CN" sz="2800">
                <a:solidFill>
                  <a:schemeClr val="tx1"/>
                </a:solidFill>
              </a:rPr>
              <a:t>CPU</a:t>
            </a:r>
            <a:r>
              <a:rPr lang="zh-CN" altLang="en-US" sz="2800">
                <a:solidFill>
                  <a:schemeClr val="tx1"/>
                </a:solidFill>
              </a:rPr>
              <a:t>插槽间的</a:t>
            </a:r>
            <a:r>
              <a:rPr lang="zh-CN" altLang="en-US" sz="2800">
                <a:solidFill>
                  <a:schemeClr val="tx1"/>
                </a:solidFill>
              </a:rPr>
              <a:t>互联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0310" y="1802130"/>
            <a:ext cx="5514975" cy="30283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GPU</a:t>
            </a:r>
            <a:r>
              <a:rPr lang="zh-CN" altLang="en-US" sz="3600"/>
              <a:t>的通信机制</a:t>
            </a:r>
            <a:endParaRPr lang="zh-CN" altLang="en-US" sz="3600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356235" y="1471295"/>
            <a:ext cx="10515600" cy="4351338"/>
          </a:xfrm>
        </p:spPr>
        <p:txBody>
          <a:bodyPr/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tx1"/>
                </a:solidFill>
              </a:rPr>
              <a:t>GPUDirect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</a:rPr>
              <a:t>PCIe</a:t>
            </a:r>
            <a:r>
              <a:rPr lang="zh-CN" altLang="en-US" sz="2800">
                <a:solidFill>
                  <a:schemeClr val="tx1"/>
                </a:solidFill>
              </a:rPr>
              <a:t>设备的存储空间可以通过</a:t>
            </a:r>
            <a:r>
              <a:rPr lang="en-US" altLang="zh-CN" sz="2800">
                <a:solidFill>
                  <a:schemeClr val="tx1"/>
                </a:solidFill>
              </a:rPr>
              <a:t>PCIe BAR</a:t>
            </a:r>
            <a:r>
              <a:rPr lang="zh-CN" altLang="en-US" sz="2800">
                <a:solidFill>
                  <a:schemeClr val="tx1"/>
                </a:solidFill>
              </a:rPr>
              <a:t>暴露</a:t>
            </a:r>
            <a:r>
              <a:rPr lang="zh-CN" altLang="en-US" sz="2800">
                <a:solidFill>
                  <a:schemeClr val="tx1"/>
                </a:solidFill>
              </a:rPr>
              <a:t>出来。</a:t>
            </a:r>
            <a:endParaRPr lang="zh-CN" altLang="en-US" sz="2800">
              <a:solidFill>
                <a:schemeClr val="tx1"/>
              </a:solidFill>
            </a:endParaRPr>
          </a:p>
          <a:p>
            <a:pPr marL="685800" lvl="1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tx1"/>
                </a:solidFill>
              </a:rPr>
              <a:t>不是所有的</a:t>
            </a:r>
            <a:r>
              <a:rPr lang="en-US" altLang="zh-CN" sz="2800">
                <a:solidFill>
                  <a:schemeClr val="tx1"/>
                </a:solidFill>
              </a:rPr>
              <a:t>GPU</a:t>
            </a:r>
            <a:r>
              <a:rPr lang="zh-CN" altLang="en-US" sz="2800">
                <a:solidFill>
                  <a:schemeClr val="tx1"/>
                </a:solidFill>
              </a:rPr>
              <a:t>都支持</a:t>
            </a:r>
            <a:r>
              <a:rPr lang="en-US" altLang="zh-CN" sz="2800">
                <a:solidFill>
                  <a:schemeClr val="tx1"/>
                </a:solidFill>
              </a:rPr>
              <a:t>GPUDirect</a:t>
            </a:r>
            <a:r>
              <a:rPr lang="zh-CN" altLang="en-US" sz="2800">
                <a:solidFill>
                  <a:schemeClr val="tx1"/>
                </a:solidFill>
              </a:rPr>
              <a:t>。</a:t>
            </a:r>
            <a:endParaRPr lang="zh-CN" altLang="en-US" sz="280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tx1"/>
                </a:solidFill>
              </a:rPr>
              <a:t>bounce buffer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主存上设置</a:t>
            </a:r>
            <a:r>
              <a:rPr lang="en-US" altLang="zh-CN">
                <a:solidFill>
                  <a:schemeClr val="tx1"/>
                </a:solidFill>
              </a:rPr>
              <a:t>bounce buffer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GPU1</a:t>
            </a:r>
            <a:r>
              <a:rPr lang="zh-CN" altLang="en-US">
                <a:solidFill>
                  <a:schemeClr val="tx1"/>
                </a:solidFill>
              </a:rPr>
              <a:t>先将数据放入主存，再传到</a:t>
            </a:r>
            <a:r>
              <a:rPr lang="en-US" altLang="zh-CN">
                <a:solidFill>
                  <a:schemeClr val="tx1"/>
                </a:solidFill>
              </a:rPr>
              <a:t>GPU2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GPU</a:t>
            </a:r>
            <a:r>
              <a:rPr lang="zh-CN" altLang="en-US" sz="3600"/>
              <a:t>的通信机制</a:t>
            </a:r>
            <a:endParaRPr lang="zh-CN" altLang="en-US" sz="3600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356235" y="1471295"/>
            <a:ext cx="10515600" cy="4351338"/>
          </a:xfrm>
        </p:spPr>
        <p:txBody>
          <a:bodyPr/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tx1"/>
                </a:solidFill>
              </a:rPr>
              <a:t>这篇</a:t>
            </a:r>
            <a:r>
              <a:rPr lang="zh-CN" altLang="en-US">
                <a:solidFill>
                  <a:schemeClr val="tx1"/>
                </a:solidFill>
              </a:rPr>
              <a:t>文章聚焦于对环形算法的</a:t>
            </a:r>
            <a:r>
              <a:rPr lang="zh-CN" altLang="en-US">
                <a:solidFill>
                  <a:schemeClr val="tx1"/>
                </a:solidFill>
              </a:rPr>
              <a:t>优化。</a:t>
            </a:r>
            <a:endParaRPr lang="zh-CN" altLang="en-US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tx1"/>
                </a:solidFill>
              </a:rPr>
              <a:t>环形算法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tx1"/>
                </a:solidFill>
              </a:rPr>
              <a:t>环上的每个</a:t>
            </a:r>
            <a:r>
              <a:rPr lang="en-US" altLang="zh-CN">
                <a:solidFill>
                  <a:schemeClr val="tx1"/>
                </a:solidFill>
              </a:rPr>
              <a:t>GPU</a:t>
            </a:r>
            <a:r>
              <a:rPr lang="zh-CN" altLang="en-US">
                <a:solidFill>
                  <a:schemeClr val="tx1"/>
                </a:solidFill>
              </a:rPr>
              <a:t>同时向下一个</a:t>
            </a:r>
            <a:r>
              <a:rPr lang="en-US" altLang="zh-CN">
                <a:solidFill>
                  <a:schemeClr val="tx1"/>
                </a:solidFill>
              </a:rPr>
              <a:t>GPU</a:t>
            </a:r>
            <a:r>
              <a:rPr lang="zh-CN" altLang="en-US">
                <a:solidFill>
                  <a:schemeClr val="tx1"/>
                </a:solidFill>
              </a:rPr>
              <a:t>传送</a:t>
            </a:r>
            <a:r>
              <a:rPr lang="zh-CN" altLang="en-US">
                <a:solidFill>
                  <a:schemeClr val="tx1"/>
                </a:solidFill>
              </a:rPr>
              <a:t>数据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同样适用于</a:t>
            </a:r>
            <a:r>
              <a:rPr lang="en-US" altLang="zh-CN">
                <a:solidFill>
                  <a:schemeClr val="tx1"/>
                </a:solidFill>
              </a:rPr>
              <a:t>ALL-GATHER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REDUCE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BROADCAST</a:t>
            </a:r>
            <a:endParaRPr lang="zh-CN" altLang="en-US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875" y="3696335"/>
            <a:ext cx="10890885" cy="27533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GPU</a:t>
            </a:r>
            <a:r>
              <a:rPr lang="zh-CN" altLang="en-US" sz="3600"/>
              <a:t>的通信机制</a:t>
            </a:r>
            <a:endParaRPr lang="zh-CN" altLang="en-US" sz="3600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412750" y="1428750"/>
            <a:ext cx="11101705" cy="4351655"/>
          </a:xfrm>
        </p:spPr>
        <p:txBody>
          <a:bodyPr/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tx1"/>
                </a:solidFill>
              </a:rPr>
              <a:t>深度学习中的集合通信（</a:t>
            </a:r>
            <a:r>
              <a:rPr lang="en-US" altLang="zh-CN">
                <a:solidFill>
                  <a:schemeClr val="tx1"/>
                </a:solidFill>
              </a:rPr>
              <a:t>Collective communication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</a:rPr>
              <a:t>Data parallelism </a:t>
            </a:r>
            <a:r>
              <a:rPr lang="zh-CN" altLang="en-US" sz="2800">
                <a:solidFill>
                  <a:schemeClr val="tx1"/>
                </a:solidFill>
              </a:rPr>
              <a:t>：各并行</a:t>
            </a:r>
            <a:r>
              <a:rPr lang="zh-CN" altLang="en-US" sz="2800">
                <a:solidFill>
                  <a:schemeClr val="tx1"/>
                </a:solidFill>
              </a:rPr>
              <a:t>组所得梯度需要加和，需要</a:t>
            </a:r>
            <a:r>
              <a:rPr lang="en-US" altLang="zh-CN" sz="2800">
                <a:solidFill>
                  <a:schemeClr val="tx1"/>
                </a:solidFill>
              </a:rPr>
              <a:t>ALLREDUCE</a:t>
            </a:r>
            <a:r>
              <a:rPr lang="zh-CN" altLang="en-US" sz="2800">
                <a:solidFill>
                  <a:schemeClr val="tx1"/>
                </a:solidFill>
              </a:rPr>
              <a:t>。</a:t>
            </a:r>
            <a:endParaRPr lang="en-US" altLang="zh-CN" sz="2800">
              <a:solidFill>
                <a:schemeClr val="tx1"/>
              </a:solidFill>
            </a:endParaRPr>
          </a:p>
          <a:p>
            <a:pPr marL="685800" lvl="1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</a:rPr>
              <a:t>Tensor parallelism</a:t>
            </a:r>
            <a:r>
              <a:rPr lang="zh-CN" altLang="en-US" sz="2800">
                <a:solidFill>
                  <a:schemeClr val="tx1"/>
                </a:solidFill>
              </a:rPr>
              <a:t>：前向传播计算部分和，需要</a:t>
            </a:r>
            <a:r>
              <a:rPr lang="en-US" altLang="zh-CN" sz="2800">
                <a:solidFill>
                  <a:schemeClr val="tx1"/>
                </a:solidFill>
              </a:rPr>
              <a:t>ALLREDUCE</a:t>
            </a:r>
            <a:r>
              <a:rPr lang="zh-CN" altLang="en-US" sz="2800">
                <a:solidFill>
                  <a:schemeClr val="tx1"/>
                </a:solidFill>
              </a:rPr>
              <a:t>，反向传播累计梯度，需要</a:t>
            </a:r>
            <a:r>
              <a:rPr lang="en-US" altLang="zh-CN" sz="2800">
                <a:solidFill>
                  <a:schemeClr val="tx1"/>
                </a:solidFill>
              </a:rPr>
              <a:t>ALLREDUCE</a:t>
            </a:r>
            <a:r>
              <a:rPr lang="zh-CN" altLang="en-US" sz="2800">
                <a:solidFill>
                  <a:schemeClr val="tx1"/>
                </a:solidFill>
              </a:rPr>
              <a:t>。</a:t>
            </a:r>
            <a:endParaRPr lang="zh-CN" altLang="en-US" sz="2800">
              <a:solidFill>
                <a:schemeClr val="tx1"/>
              </a:solidFill>
            </a:endParaRPr>
          </a:p>
          <a:p>
            <a:pPr marL="685800" lvl="1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tx1"/>
                </a:solidFill>
              </a:rPr>
              <a:t>Sequence parallelism：</a:t>
            </a:r>
            <a:r>
              <a:rPr lang="en-US" altLang="zh-CN" sz="2800">
                <a:solidFill>
                  <a:schemeClr val="tx1"/>
                </a:solidFill>
              </a:rPr>
              <a:t>ALLGATHER</a:t>
            </a:r>
            <a:r>
              <a:rPr lang="zh-CN" altLang="en-US" sz="2800">
                <a:solidFill>
                  <a:schemeClr val="tx1"/>
                </a:solidFill>
              </a:rPr>
              <a:t>，</a:t>
            </a:r>
            <a:r>
              <a:rPr lang="en-US" altLang="zh-CN" sz="2800">
                <a:solidFill>
                  <a:schemeClr val="tx1"/>
                </a:solidFill>
              </a:rPr>
              <a:t>REDUCESCATTER</a:t>
            </a:r>
            <a:endParaRPr lang="en-US" altLang="zh-CN" sz="2800">
              <a:solidFill>
                <a:schemeClr val="tx1"/>
              </a:solidFill>
            </a:endParaRPr>
          </a:p>
          <a:p>
            <a:pPr marL="685800" lvl="1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tx1"/>
                </a:solidFill>
              </a:rPr>
              <a:t>ZeRO-DP：</a:t>
            </a:r>
            <a:r>
              <a:rPr lang="en-US" altLang="zh-CN" sz="2800">
                <a:solidFill>
                  <a:schemeClr val="tx1"/>
                </a:solidFill>
              </a:rPr>
              <a:t>ALLGATHER</a:t>
            </a:r>
            <a:r>
              <a:rPr lang="zh-CN" altLang="en-US" sz="2800">
                <a:solidFill>
                  <a:schemeClr val="tx1"/>
                </a:solidFill>
              </a:rPr>
              <a:t>，</a:t>
            </a:r>
            <a:r>
              <a:rPr lang="en-US" altLang="zh-CN" sz="2800">
                <a:solidFill>
                  <a:schemeClr val="tx1"/>
                </a:solidFill>
              </a:rPr>
              <a:t>REDUCESCATTER</a:t>
            </a:r>
            <a:endParaRPr lang="en-US" altLang="zh-CN" sz="2800">
              <a:solidFill>
                <a:schemeClr val="tx1"/>
              </a:solidFill>
            </a:endParaRPr>
          </a:p>
          <a:p>
            <a:pPr marL="685800" lvl="1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</a:rPr>
              <a:t>expert parallelism(Mixture of Experts</a:t>
            </a:r>
            <a:r>
              <a:rPr lang="zh-CN" altLang="en-US" sz="2800">
                <a:solidFill>
                  <a:schemeClr val="tx1"/>
                </a:solidFill>
              </a:rPr>
              <a:t>，</a:t>
            </a:r>
            <a:r>
              <a:rPr lang="en-US" altLang="zh-CN" sz="2800">
                <a:solidFill>
                  <a:schemeClr val="tx1"/>
                </a:solidFill>
              </a:rPr>
              <a:t>or MoE)</a:t>
            </a:r>
            <a:r>
              <a:rPr lang="zh-CN" altLang="en-US" sz="2800">
                <a:solidFill>
                  <a:schemeClr val="tx1"/>
                </a:solidFill>
              </a:rPr>
              <a:t>：</a:t>
            </a:r>
            <a:r>
              <a:rPr lang="en-US" altLang="zh-CN" sz="2800">
                <a:solidFill>
                  <a:schemeClr val="tx1"/>
                </a:solidFill>
              </a:rPr>
              <a:t>ALLTOALL</a:t>
            </a:r>
            <a:endParaRPr lang="zh-CN" altLang="en-US" sz="280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GPU</a:t>
            </a:r>
            <a:r>
              <a:rPr lang="zh-CN" altLang="en-US" sz="3600"/>
              <a:t>的通信机制</a:t>
            </a:r>
            <a:endParaRPr lang="zh-CN" altLang="en-US" sz="3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8105" y="1534795"/>
            <a:ext cx="5807075" cy="4391025"/>
          </a:xfrm>
          <a:prstGeom prst="rect">
            <a:avLst/>
          </a:prstGeom>
        </p:spPr>
      </p:pic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JjYTBkOWE5YjY1OGI4MDExZjllM2FjOTExMzc1OT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2717</Words>
  <Application>WPS 演示</Application>
  <PresentationFormat>宽屏</PresentationFormat>
  <Paragraphs>180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微软雅黑</vt:lpstr>
      <vt:lpstr>Arial Unicode MS</vt:lpstr>
      <vt:lpstr>BatangChe</vt:lpstr>
      <vt:lpstr>Segoe Print</vt:lpstr>
      <vt:lpstr>WPS</vt:lpstr>
      <vt:lpstr>TCCL: Discovering Better Communication Paths for PCIe GPU Clusters (ASPLOS 2024)</vt:lpstr>
      <vt:lpstr>论文简介</vt:lpstr>
      <vt:lpstr>背景</vt:lpstr>
      <vt:lpstr>两类GPU通信架构——高带宽系统</vt:lpstr>
      <vt:lpstr>两类GPU通信架构——依赖于PCIe的系统</vt:lpstr>
      <vt:lpstr>GPU的通信机制</vt:lpstr>
      <vt:lpstr>GPU的通信机制</vt:lpstr>
      <vt:lpstr>GPU的通信机制</vt:lpstr>
      <vt:lpstr>GPU的通信机制</vt:lpstr>
      <vt:lpstr>TCCL组成</vt:lpstr>
      <vt:lpstr>论文中的符号解释</vt:lpstr>
      <vt:lpstr>现有的benchmark</vt:lpstr>
      <vt:lpstr>TCCL组件：性能分析器</vt:lpstr>
      <vt:lpstr>TCCL组件：性能分析器</vt:lpstr>
      <vt:lpstr>一些阻塞模式</vt:lpstr>
      <vt:lpstr>一些阻塞模式</vt:lpstr>
      <vt:lpstr>TCCL组件：寻路器</vt:lpstr>
      <vt:lpstr>TCCL组件：节点内寻路器</vt:lpstr>
      <vt:lpstr>TCCL组件：节点内寻路器</vt:lpstr>
      <vt:lpstr>TCCL组件：节点间寻路器</vt:lpstr>
      <vt:lpstr>TCCL组件：节点间寻路器</vt:lpstr>
      <vt:lpstr>TCCL融入NCCL</vt:lpstr>
      <vt:lpstr>TCCL融入NCCL</vt:lpstr>
      <vt:lpstr>测量结果</vt:lpstr>
      <vt:lpstr>测量结果</vt:lpstr>
      <vt:lpstr>测量结果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caesar</cp:lastModifiedBy>
  <cp:revision>15</cp:revision>
  <dcterms:created xsi:type="dcterms:W3CDTF">2023-08-09T12:44:00Z</dcterms:created>
  <dcterms:modified xsi:type="dcterms:W3CDTF">2024-09-13T06:21:04Z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2052-12.1.0.18240</vt:lpwstr>
  </property>
</Properties>
</file>