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/>
    <p:restoredTop sz="96341"/>
  </p:normalViewPr>
  <p:slideViewPr>
    <p:cSldViewPr snapToGrid="0" snapToObjects="1">
      <p:cViewPr varScale="1">
        <p:scale>
          <a:sx n="126" d="100"/>
          <a:sy n="126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99A22-C89E-2A42-AA69-B96EC0E8F22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4175-A97A-A34A-9CDE-D593DE6F0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47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30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0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71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0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36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063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565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05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87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53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44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38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63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00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7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6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F73F0-1C70-B940-A2E5-2C0F909E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010F3-FF64-D844-A243-920B0135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957C-C9AA-A541-9B1D-8A28EDCC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94FB6-DFFA-1A41-B7DF-CAF124D9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57B84-BC5F-894E-9E9B-58B7105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74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9741-05B8-4A4C-8953-AF14335B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2BC86-D7E5-B044-AEC4-1A768072E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DC615-6F49-2544-AB04-3573329C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12B7B-4678-CC4C-9ABA-0AF86D8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A8950-1B11-C64B-A605-525D3987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4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84729-7A8B-0F4E-B82D-4A4CB385F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25CDB-F2B1-F941-AB95-31337DFD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98466-F9E8-D64E-ABAB-9C02CE1A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D89F-A7C2-464D-A046-BFAF550A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35145-94E3-2040-9F0B-B34CCC21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3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7481C-6E63-9E4A-BB83-177941E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3BF26-E2C6-EF45-83FF-4E70F3FC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D8E0A-FF87-8A44-9963-4C7FCABB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67DE6-D2DC-A94D-A039-5F9125C0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A0183-F34A-E34D-BE2E-6A028C1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7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B630-8A9A-5E42-A175-729A4226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C35D6-3EB9-2142-B7B6-51291B5C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64384-CD2F-F640-A445-6615122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11237-EC2F-B14C-BCF1-D84E0134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ADA4F-567F-FB4D-A276-305899A4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3EA2-8964-254C-8EB3-243FECE8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13262-744B-754F-A249-A6C5D1035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4DE29-3EA8-7147-80CE-6B2C6906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C2281-9CF4-AB4A-8572-AF6655AC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A7F1A-888F-B74C-AC0F-05CF9FC8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A752-DD04-DA4D-88C8-91EC3778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63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7FD14-FF7A-E349-BB31-28E95C0E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F4D66-FE1D-A34E-A9FF-7FC6CCD6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17C80-ED6B-7C46-99E0-1D039DD2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F49417-F070-6147-8C63-B30D6E47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1FD7E-2FBD-ED45-A6F9-2EECDAA68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C8D270-A43F-AF4D-B2A2-84CB1600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68EFDA-6F30-EF4A-A55E-AD1BB296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76FD4-708D-F34B-9F94-1082C9B4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81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0925-B777-4540-843E-26829103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1540B8-8B58-C444-8F24-CDE7AA98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A78BA-5CE6-7F48-A0F3-0C42C7C0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3CEEB6-F60F-AB4A-95FA-658C1650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9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8DC48-F26E-F44B-B227-B92EA693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4F36B-036C-334B-BF59-F119505E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DA3D6-9A78-9B41-949A-60302431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4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AB342-C1EE-C240-BE34-9F5DC2B1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150A8-6356-CE48-8A57-B68A9245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F0ABD-033A-8E4A-BB1E-6F6853A6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EAE0-66DE-FE4F-B047-C5584668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B359D-F20A-5348-8E19-B68972D4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7CFB6-4A0A-614C-AEBC-E3F18EC0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0BFDC-7021-3A47-B123-C7B3A724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F23C84-E68F-D649-8909-F394D779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A1672-AFD1-514C-95FE-A2D161CD8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605F0-9474-B240-913B-A8B87725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77D97-358D-EE42-BE1F-249D84FA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E8E07-1BC2-FB41-B14D-F212263B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4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714567-49B6-1F4D-94BB-EBADB73B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4479-9208-4840-AA40-0998DDE2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3C74-93F3-9D48-9346-3ADB47B58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0E55-0191-E844-845D-559E2B233C7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CA668-3747-6844-99DA-4B130D1EC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0843-57FF-FF44-BFD8-6EB1123C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3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AD51-48BE-9A4B-8267-3B8ABA99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1993482"/>
            <a:ext cx="11350752" cy="2479676"/>
          </a:xfrm>
        </p:spPr>
        <p:txBody>
          <a:bodyPr>
            <a:normAutofit fontScale="90000"/>
          </a:bodyPr>
          <a:lstStyle/>
          <a:p>
            <a:r>
              <a:rPr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StateMover</a:t>
            </a:r>
            <a:r>
              <a:rPr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: Combining Simulation and Hardware Execution for Efficient FPGA Debugging</a:t>
            </a:r>
            <a:br>
              <a:rPr lang="en" altLang="zh-CN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</a:br>
            <a:br>
              <a:rPr lang="en" altLang="zh-CN" sz="27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</a:br>
            <a:r>
              <a:rPr lang="en" altLang="zh-CN" sz="27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FPGA ’20</a:t>
            </a:r>
            <a:endParaRPr lang="en" altLang="zh-CN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69559-51FC-9A48-A407-27CFB58B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王淼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2021-09-28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71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Checkpoint Files for Design State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9" y="3363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F6822-B80F-3345-AEE9-AE98EDFB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79" y="1580687"/>
            <a:ext cx="7124700" cy="350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9ACE68-D108-F048-AF7D-2E1272232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929" y="5409737"/>
            <a:ext cx="5969000" cy="9525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ED529FB-3F55-264E-BBF2-444A34DA126B}"/>
              </a:ext>
            </a:extLst>
          </p:cNvPr>
          <p:cNvCxnSpPr/>
          <p:nvPr/>
        </p:nvCxnSpPr>
        <p:spPr>
          <a:xfrm>
            <a:off x="5921829" y="4589290"/>
            <a:ext cx="0" cy="82044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5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 Extraction &amp; Insertion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9" y="3363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64E34E-FC98-204B-8791-8FF90082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377174"/>
            <a:ext cx="8694057" cy="51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6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1062716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 Extraction &amp; Insertion in Simulator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9" y="3363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9AFDB1-9F7E-8E49-A119-80E26387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786" y="1023937"/>
            <a:ext cx="3626757" cy="565099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454128-D5F6-ED48-9F68-4178681F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6730202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CSR-SIM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ontext </a:t>
            </a:r>
            <a:r>
              <a:rPr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ave (dump) and </a:t>
            </a:r>
            <a:r>
              <a:rPr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estore (load)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Match state element in the simulation model with the corresponding hardware element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Identifying physical state elements precisely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Matching </a:t>
            </a:r>
            <a:r>
              <a:rPr lang="en-US" altLang="zh-CN" sz="1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hw</a:t>
            </a:r>
            <a:r>
              <a:rPr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/sim state element name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22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1062716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 Extraction in HW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9" y="3363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454128-D5F6-ED48-9F68-4178681F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5690616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StateConfig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Readback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Extract the state from Readback file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Physical to logical (P2L) RAM mapping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Reconstructs the logical representation of the memories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E79A5F-5949-6B47-828F-3D8C83CA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35" y="1340993"/>
            <a:ext cx="3012622" cy="49565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1F6C29-C087-FC46-AC6E-38F8DD910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992" y="2040964"/>
            <a:ext cx="2403929" cy="35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8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1062716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 Insertion in HW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9" y="3363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454128-D5F6-ED48-9F68-4178681F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5173543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StateConfig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Writeback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Lookup/Calculate location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Logical to physical (L2P) RAM mapping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Bitstream manipulation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A170F6-5BE1-4C4B-B5C6-736B8C4C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992" y="2040964"/>
            <a:ext cx="2403929" cy="35566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7FF2EA-4D82-7949-89DD-0E3DDE300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27" y="1810488"/>
            <a:ext cx="3970565" cy="40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3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1062716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Example Session: counter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9" y="3363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9659B-5F20-8C45-B651-F29108BF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8335" y="1201525"/>
            <a:ext cx="6722187" cy="56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2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1062716" cy="1325563"/>
          </a:xfrm>
        </p:spPr>
        <p:txBody>
          <a:bodyPr/>
          <a:lstStyle/>
          <a:p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StateMover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Speed &amp; Scalability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9" y="3363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C0E779A-F3B5-0D49-8B27-AFC5B87FD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63" y="2673685"/>
            <a:ext cx="11973332" cy="2290201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494F5AA-A37B-4340-BB2C-A4157BA32D71}"/>
              </a:ext>
            </a:extLst>
          </p:cNvPr>
          <p:cNvSpPr txBox="1">
            <a:spLocks/>
          </p:cNvSpPr>
          <p:nvPr/>
        </p:nvSpPr>
        <p:spPr>
          <a:xfrm>
            <a:off x="595884" y="1487232"/>
            <a:ext cx="6730202" cy="464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Xilinx </a:t>
            </a: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Kintex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UltraScale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KCU105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28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1000232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 </a:t>
            </a:r>
            <a:r>
              <a:rPr kumimoji="1"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noval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FPGA debugging framework</a:t>
            </a: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StateMover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combines hardware speed with simulator observability</a:t>
            </a:r>
          </a:p>
          <a:p>
            <a:pPr marL="0" indent="0">
              <a:buNone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Not capable for BRAM, DSP…</a:t>
            </a: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Only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Xilinx </a:t>
            </a:r>
            <a:r>
              <a:rPr kumimoji="1" lang="en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Kintex</a:t>
            </a:r>
            <a:r>
              <a:rPr kumimoji="1"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UltraScale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series</a:t>
            </a:r>
          </a:p>
          <a:p>
            <a:endParaRPr kumimoji="1" lang="es-419" altLang="zh-CN" sz="22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81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4"/>
            <a:ext cx="11226002" cy="5459095"/>
          </a:xfrm>
        </p:spPr>
        <p:txBody>
          <a:bodyPr>
            <a:norm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FPGA design complexity increasing </a:t>
            </a:r>
            <a:r>
              <a:rPr lang="zh-CN" altLang="en-US" dirty="0"/>
              <a:t>→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debug time </a:t>
            </a:r>
            <a:r>
              <a:rPr lang="zh-CN" altLang="en-US" dirty="0"/>
              <a:t>↑</a:t>
            </a:r>
          </a:p>
          <a:p>
            <a:pPr lvl="1"/>
            <a:r>
              <a:rPr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verification time often takes average 51% of the design cycle</a:t>
            </a:r>
          </a:p>
          <a:p>
            <a:pPr lvl="1"/>
            <a:r>
              <a:rPr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46% of verification time spent on debugging</a:t>
            </a: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endParaRPr lang="en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FPGA deployment in datacenter increasing</a:t>
            </a:r>
          </a:p>
          <a:p>
            <a:endParaRPr lang="en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7C4CE0-3E48-2F49-BDEA-DFA5C9D8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9229"/>
            <a:ext cx="5200318" cy="29244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Background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4F7A0F-9598-9541-AB42-C759714F1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2839230"/>
            <a:ext cx="5573486" cy="29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FPGA Debugging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4"/>
            <a:ext cx="6316545" cy="54590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Simulation</a:t>
            </a:r>
          </a:p>
          <a:p>
            <a:pPr lvl="1"/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Full visibility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but </a:t>
            </a:r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much slower</a:t>
            </a: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Runs </a:t>
            </a:r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without delays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and the spectrum of different possible signal delays on different chips</a:t>
            </a:r>
          </a:p>
          <a:p>
            <a:endPara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On-Chip Debug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Full speed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but </a:t>
            </a:r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limited visibility</a:t>
            </a: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Impossible for complex systems</a:t>
            </a:r>
          </a:p>
          <a:p>
            <a:pPr lvl="1"/>
            <a:endParaRPr kumimoji="1" lang="en-US" altLang="zh-CN" sz="2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C4FDB1-14DA-0446-A4B0-3AD7F028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06" y="1168400"/>
            <a:ext cx="5429250" cy="241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E72F49-A29B-BF42-B259-EA14A354E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814" y="3898990"/>
            <a:ext cx="5650186" cy="1903096"/>
          </a:xfrm>
          <a:prstGeom prst="rect">
            <a:avLst/>
          </a:prstGeom>
        </p:spPr>
      </p:pic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On-Chip Debugging Techniques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4"/>
            <a:ext cx="6316545" cy="54590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Trace-based</a:t>
            </a:r>
          </a:p>
          <a:p>
            <a:pPr lvl="1"/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Full speed</a:t>
            </a: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Stored in on-chip memories</a:t>
            </a: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Only few can be observed for a limited time</a:t>
            </a: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Recompile when modified</a:t>
            </a:r>
            <a:endPara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Scan-based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Add additional state access hardware</a:t>
            </a:r>
          </a:p>
          <a:p>
            <a:r>
              <a:rPr kumimoji="1" lang="en-US" altLang="zh-CN" sz="2400" b="1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Readback-based</a:t>
            </a:r>
          </a:p>
          <a:p>
            <a:pPr lvl="1"/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No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additional hardware</a:t>
            </a:r>
          </a:p>
          <a:p>
            <a:pPr lvl="1"/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No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instrumentation or modification</a:t>
            </a:r>
          </a:p>
          <a:p>
            <a:pPr lvl="1"/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Available on Xilinx FPGAs and on Intel FPGAs</a:t>
            </a: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Requires stopping the design before reading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7F48C9-881C-774B-B9FB-3B18EF5B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972" y="0"/>
            <a:ext cx="2823028" cy="2393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1352D-FD1D-8C4A-B67B-5DA987881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029" y="2454942"/>
            <a:ext cx="3505200" cy="16433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E5C8C0-8FF3-8847-9D21-090395E8B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314" y="4159447"/>
            <a:ext cx="3846286" cy="25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0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StateMover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4"/>
            <a:ext cx="6316545" cy="54590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 checkpointing-based debugging framework</a:t>
            </a:r>
          </a:p>
          <a:p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Safely interrupts a design</a:t>
            </a:r>
          </a:p>
          <a:p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Moves design state back and forth between FPGA &amp; simulator</a:t>
            </a:r>
          </a:p>
          <a:p>
            <a:pPr lvl="1"/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Reads the on-chip state of a design and loads it into simulator</a:t>
            </a:r>
          </a:p>
          <a:p>
            <a:pPr lvl="1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Full visibility</a:t>
            </a:r>
          </a:p>
          <a:p>
            <a:pPr lvl="1"/>
            <a:endParaRPr lang="en-US" altLang="zh-CN" sz="2000" dirty="0">
              <a:solidFill>
                <a:schemeClr val="accent6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Extracts the design state from simulator and writes it back to FPGA</a:t>
            </a:r>
          </a:p>
          <a:p>
            <a:pPr lvl="1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Full controllability</a:t>
            </a:r>
          </a:p>
          <a:p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Combine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hardware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speed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with simulator observability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F9C451-95B9-F34D-A69E-C4D180D26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71" y="2464707"/>
            <a:ext cx="5481571" cy="16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StateMover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Flow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6730202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Add interruption logic (IL) Modules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 implementation flow in </a:t>
            </a: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Vivado</a:t>
            </a:r>
            <a:endPara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 </a:t>
            </a: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StateMover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(SM) Extract script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Open the SM Console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and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start a simulation augmented with CSR-SIM</a:t>
            </a:r>
            <a:endParaRPr kumimoji="1" lang="en-US" altLang="zh-CN" sz="2400" dirty="0">
              <a:solidFill>
                <a:schemeClr val="accent6">
                  <a:lumMod val="7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1AEAD180-5660-AD49-9634-4895BFA8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86" y="1209502"/>
            <a:ext cx="4397829" cy="51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StateMover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Infrastructure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E80DCC-831A-FE43-837A-C2C933DA0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252" y="1135425"/>
            <a:ext cx="8974695" cy="57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Safe Interruption Logic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6730202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Breakpoint (BP) Logic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Requests task interruption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At cycle n, or signal condition 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Task Interruption (TI) Controller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Safely stop the task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AXI/Avalon wrappers: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I/O transactions in-flight complete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New transactions issued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83A06-E272-F241-ACC4-CD04B8EE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84" y="495300"/>
            <a:ext cx="3098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User Interface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6730202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Simulator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Load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Dump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SM Console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Readback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Writeback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 hardware breakpoint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4CA500-8C08-3843-9C87-18B78142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29" y="2522518"/>
            <a:ext cx="8806541" cy="21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430</Words>
  <Application>Microsoft Macintosh PowerPoint</Application>
  <PresentationFormat>宽屏</PresentationFormat>
  <Paragraphs>118</Paragraphs>
  <Slides>17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PingFang SC</vt:lpstr>
      <vt:lpstr>PingFang SC Light</vt:lpstr>
      <vt:lpstr>Arial</vt:lpstr>
      <vt:lpstr>Office 主题​​</vt:lpstr>
      <vt:lpstr>StateMover: Combining Simulation and Hardware Execution for Efficient FPGA Debugging  FPGA ’20</vt:lpstr>
      <vt:lpstr>Background</vt:lpstr>
      <vt:lpstr>FPGA Debugging</vt:lpstr>
      <vt:lpstr>On-Chip Debugging Techniques</vt:lpstr>
      <vt:lpstr>StateMover</vt:lpstr>
      <vt:lpstr>StateMover Flow</vt:lpstr>
      <vt:lpstr>StateMover Infrastructure</vt:lpstr>
      <vt:lpstr>Safe Interruption Logic</vt:lpstr>
      <vt:lpstr>User Interface</vt:lpstr>
      <vt:lpstr>Checkpoint Files for Design State</vt:lpstr>
      <vt:lpstr>State Extraction &amp; Insertion</vt:lpstr>
      <vt:lpstr>State Extraction &amp; Insertion in Simulator</vt:lpstr>
      <vt:lpstr>State Extraction in HW</vt:lpstr>
      <vt:lpstr>State Insertion in HW</vt:lpstr>
      <vt:lpstr>Example Session: counter</vt:lpstr>
      <vt:lpstr>StateMover Speed &amp; Scalability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Chisel简介</dc:title>
  <dc:creator>王 淼</dc:creator>
  <cp:lastModifiedBy>王 淼</cp:lastModifiedBy>
  <cp:revision>49</cp:revision>
  <dcterms:created xsi:type="dcterms:W3CDTF">2021-06-13T07:07:09Z</dcterms:created>
  <dcterms:modified xsi:type="dcterms:W3CDTF">2021-09-28T14:38:29Z</dcterms:modified>
</cp:coreProperties>
</file>