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330" r:id="rId3"/>
    <p:sldId id="360" r:id="rId4"/>
    <p:sldId id="359" r:id="rId5"/>
    <p:sldId id="369" r:id="rId6"/>
    <p:sldId id="350" r:id="rId7"/>
    <p:sldId id="364" r:id="rId8"/>
    <p:sldId id="365" r:id="rId9"/>
    <p:sldId id="367" r:id="rId10"/>
    <p:sldId id="366" r:id="rId11"/>
    <p:sldId id="368" r:id="rId12"/>
    <p:sldId id="26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67"/>
    <p:restoredTop sz="78380"/>
  </p:normalViewPr>
  <p:slideViewPr>
    <p:cSldViewPr snapToGrid="0" snapToObjects="1">
      <p:cViewPr varScale="1">
        <p:scale>
          <a:sx n="95" d="100"/>
          <a:sy n="95" d="100"/>
        </p:scale>
        <p:origin x="1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81B58-5E90-8C4A-A454-7D4C374C470F}" type="datetimeFigureOut">
              <a:rPr kumimoji="1" lang="zh-CN" altLang="en-US" smtClean="0"/>
              <a:t>2021/10/27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E54DB-6F06-EF49-9751-FF8BFF57AFA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4E54DB-6F06-EF49-9751-FF8BFF57AFA1}"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10</a:t>
            </a:fld>
            <a:endParaRPr kumimoji="1" lang="zh-CN" altLang="en-US"/>
          </a:p>
        </p:txBody>
      </p:sp>
    </p:spTree>
    <p:extLst>
      <p:ext uri="{BB962C8B-B14F-4D97-AF65-F5344CB8AC3E}">
        <p14:creationId xmlns:p14="http://schemas.microsoft.com/office/powerpoint/2010/main" val="3132718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11</a:t>
            </a:fld>
            <a:endParaRPr kumimoji="1" lang="zh-CN" altLang="en-US"/>
          </a:p>
        </p:txBody>
      </p:sp>
    </p:spTree>
    <p:extLst>
      <p:ext uri="{BB962C8B-B14F-4D97-AF65-F5344CB8AC3E}">
        <p14:creationId xmlns:p14="http://schemas.microsoft.com/office/powerpoint/2010/main" val="266464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3</a:t>
            </a:fld>
            <a:endParaRPr kumimoji="1" lang="zh-CN" altLang="en-US"/>
          </a:p>
        </p:txBody>
      </p:sp>
    </p:spTree>
    <p:extLst>
      <p:ext uri="{BB962C8B-B14F-4D97-AF65-F5344CB8AC3E}">
        <p14:creationId xmlns:p14="http://schemas.microsoft.com/office/powerpoint/2010/main" val="413089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4</a:t>
            </a:fld>
            <a:endParaRPr kumimoji="1" lang="zh-CN" altLang="en-US"/>
          </a:p>
        </p:txBody>
      </p:sp>
    </p:spTree>
    <p:extLst>
      <p:ext uri="{BB962C8B-B14F-4D97-AF65-F5344CB8AC3E}">
        <p14:creationId xmlns:p14="http://schemas.microsoft.com/office/powerpoint/2010/main" val="255776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5</a:t>
            </a:fld>
            <a:endParaRPr kumimoji="1" lang="zh-CN" altLang="en-US"/>
          </a:p>
        </p:txBody>
      </p:sp>
    </p:spTree>
    <p:extLst>
      <p:ext uri="{BB962C8B-B14F-4D97-AF65-F5344CB8AC3E}">
        <p14:creationId xmlns:p14="http://schemas.microsoft.com/office/powerpoint/2010/main" val="45403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6</a:t>
            </a:fld>
            <a:endParaRPr kumimoji="1" lang="zh-CN" altLang="en-US"/>
          </a:p>
        </p:txBody>
      </p:sp>
    </p:spTree>
    <p:extLst>
      <p:ext uri="{BB962C8B-B14F-4D97-AF65-F5344CB8AC3E}">
        <p14:creationId xmlns:p14="http://schemas.microsoft.com/office/powerpoint/2010/main" val="3901521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7</a:t>
            </a:fld>
            <a:endParaRPr kumimoji="1" lang="zh-CN" altLang="en-US"/>
          </a:p>
        </p:txBody>
      </p:sp>
    </p:spTree>
    <p:extLst>
      <p:ext uri="{BB962C8B-B14F-4D97-AF65-F5344CB8AC3E}">
        <p14:creationId xmlns:p14="http://schemas.microsoft.com/office/powerpoint/2010/main" val="314691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8</a:t>
            </a:fld>
            <a:endParaRPr kumimoji="1" lang="zh-CN" altLang="en-US"/>
          </a:p>
        </p:txBody>
      </p:sp>
    </p:spTree>
    <p:extLst>
      <p:ext uri="{BB962C8B-B14F-4D97-AF65-F5344CB8AC3E}">
        <p14:creationId xmlns:p14="http://schemas.microsoft.com/office/powerpoint/2010/main" val="122516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AD68B17-AD44-3A4C-9091-B958D5DFF38F}" type="slidenum">
              <a:rPr kumimoji="1" lang="zh-CN" altLang="en-US" smtClean="0"/>
              <a:t>9</a:t>
            </a:fld>
            <a:endParaRPr kumimoji="1" lang="zh-CN" altLang="en-US"/>
          </a:p>
        </p:txBody>
      </p:sp>
    </p:spTree>
    <p:extLst>
      <p:ext uri="{BB962C8B-B14F-4D97-AF65-F5344CB8AC3E}">
        <p14:creationId xmlns:p14="http://schemas.microsoft.com/office/powerpoint/2010/main" val="17681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01772DA-D5CE-A446-9C8D-1215FF0C4978}" type="datetimeFigureOut">
              <a:rPr kumimoji="1" lang="zh-CN" altLang="en-US" smtClean="0"/>
              <a:t>2021/10/27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72DA-D5CE-A446-9C8D-1215FF0C4978}" type="datetimeFigureOut">
              <a:rPr kumimoji="1" lang="zh-CN" altLang="en-US" smtClean="0"/>
              <a:t>2021/10/27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95088-855F-0E4A-BB40-608E3F6ECD2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932" y="1432799"/>
            <a:ext cx="12190068" cy="6631200"/>
          </a:xfrm>
          <a:prstGeom prst="rect">
            <a:avLst/>
          </a:prstGeom>
        </p:spPr>
      </p:pic>
      <p:sp>
        <p:nvSpPr>
          <p:cNvPr id="2" name="文本框 1"/>
          <p:cNvSpPr txBox="1"/>
          <p:nvPr/>
        </p:nvSpPr>
        <p:spPr>
          <a:xfrm>
            <a:off x="1047374" y="1432799"/>
            <a:ext cx="10097252" cy="1323439"/>
          </a:xfrm>
          <a:prstGeom prst="rect">
            <a:avLst/>
          </a:prstGeom>
          <a:noFill/>
        </p:spPr>
        <p:txBody>
          <a:bodyPr wrap="square" rtlCol="0">
            <a:spAutoFit/>
          </a:bodyPr>
          <a:lstStyle/>
          <a:p>
            <a:pPr algn="ctr"/>
            <a:r>
              <a:rPr kumimoji="1"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rPr>
              <a:t>混合云部署</a:t>
            </a:r>
            <a:endParaRPr kumimoji="1" lang="en-US" altLang="zh-CN" sz="4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kumimoji="1" lang="en-US" altLang="zh-CN" sz="4000" dirty="0">
                <a:solidFill>
                  <a:schemeClr val="tx1">
                    <a:lumMod val="85000"/>
                    <a:lumOff val="15000"/>
                  </a:schemeClr>
                </a:solidFill>
                <a:latin typeface="微软雅黑" panose="020B0503020204020204" pitchFamily="34" charset="-122"/>
                <a:ea typeface="微软雅黑" panose="020B0503020204020204" pitchFamily="34" charset="-122"/>
              </a:rPr>
              <a:t>10.27 </a:t>
            </a:r>
            <a:r>
              <a:rPr kumimoji="1"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高祺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4536435" cy="584775"/>
          </a:xfrm>
          <a:prstGeom prst="rect">
            <a:avLst/>
          </a:prstGeom>
        </p:spPr>
        <p:txBody>
          <a:bodyPr wrap="none">
            <a:spAutoFit/>
          </a:bodyPr>
          <a:lstStyle/>
          <a:p>
            <a:r>
              <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Deployment Process</a:t>
            </a:r>
          </a:p>
        </p:txBody>
      </p:sp>
      <p:pic>
        <p:nvPicPr>
          <p:cNvPr id="5" name="Picture 4" descr="Diagram&#10;&#10;Description automatically generated">
            <a:extLst>
              <a:ext uri="{FF2B5EF4-FFF2-40B4-BE49-F238E27FC236}">
                <a16:creationId xmlns:a16="http://schemas.microsoft.com/office/drawing/2014/main" id="{25628B5D-24CE-7946-974D-1DE016DF4963}"/>
              </a:ext>
            </a:extLst>
          </p:cNvPr>
          <p:cNvPicPr>
            <a:picLocks noChangeAspect="1"/>
          </p:cNvPicPr>
          <p:nvPr/>
        </p:nvPicPr>
        <p:blipFill>
          <a:blip r:embed="rId4"/>
          <a:stretch>
            <a:fillRect/>
          </a:stretch>
        </p:blipFill>
        <p:spPr>
          <a:xfrm>
            <a:off x="5997388" y="445753"/>
            <a:ext cx="6194612" cy="3580644"/>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82705EE8-E5A8-044A-8A3D-349D75AF748E}"/>
              </a:ext>
            </a:extLst>
          </p:cNvPr>
          <p:cNvPicPr>
            <a:picLocks noChangeAspect="1"/>
          </p:cNvPicPr>
          <p:nvPr/>
        </p:nvPicPr>
        <p:blipFill>
          <a:blip r:embed="rId5"/>
          <a:stretch>
            <a:fillRect/>
          </a:stretch>
        </p:blipFill>
        <p:spPr>
          <a:xfrm>
            <a:off x="0" y="799467"/>
            <a:ext cx="5897530" cy="4425351"/>
          </a:xfrm>
          <a:prstGeom prst="rect">
            <a:avLst/>
          </a:prstGeom>
        </p:spPr>
      </p:pic>
      <p:pic>
        <p:nvPicPr>
          <p:cNvPr id="4" name="Picture 3" descr="Table&#10;&#10;Description automatically generated">
            <a:extLst>
              <a:ext uri="{FF2B5EF4-FFF2-40B4-BE49-F238E27FC236}">
                <a16:creationId xmlns:a16="http://schemas.microsoft.com/office/drawing/2014/main" id="{6E360CBB-A760-A942-AF7C-12FF3F3D3154}"/>
              </a:ext>
            </a:extLst>
          </p:cNvPr>
          <p:cNvPicPr>
            <a:picLocks noChangeAspect="1"/>
          </p:cNvPicPr>
          <p:nvPr/>
        </p:nvPicPr>
        <p:blipFill>
          <a:blip r:embed="rId6"/>
          <a:stretch>
            <a:fillRect/>
          </a:stretch>
        </p:blipFill>
        <p:spPr>
          <a:xfrm>
            <a:off x="5815584" y="4026397"/>
            <a:ext cx="6349101" cy="2761505"/>
          </a:xfrm>
          <a:prstGeom prst="rect">
            <a:avLst/>
          </a:prstGeom>
        </p:spPr>
      </p:pic>
    </p:spTree>
    <p:extLst>
      <p:ext uri="{BB962C8B-B14F-4D97-AF65-F5344CB8AC3E}">
        <p14:creationId xmlns:p14="http://schemas.microsoft.com/office/powerpoint/2010/main" val="145598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2547300" cy="584775"/>
          </a:xfrm>
          <a:prstGeom prst="rect">
            <a:avLst/>
          </a:prstGeom>
        </p:spPr>
        <p:txBody>
          <a:bodyPr wrap="none">
            <a:spAutoFit/>
          </a:bodyPr>
          <a:lstStyle/>
          <a:p>
            <a:r>
              <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Experiment</a:t>
            </a:r>
          </a:p>
        </p:txBody>
      </p:sp>
      <p:pic>
        <p:nvPicPr>
          <p:cNvPr id="9" name="Picture 8" descr="A picture containing graphical user interface&#10;&#10;Description automatically generated">
            <a:extLst>
              <a:ext uri="{FF2B5EF4-FFF2-40B4-BE49-F238E27FC236}">
                <a16:creationId xmlns:a16="http://schemas.microsoft.com/office/drawing/2014/main" id="{C2C45301-C5FD-3D4C-92BF-C713D2B21F9F}"/>
              </a:ext>
            </a:extLst>
          </p:cNvPr>
          <p:cNvPicPr>
            <a:picLocks noChangeAspect="1"/>
          </p:cNvPicPr>
          <p:nvPr/>
        </p:nvPicPr>
        <p:blipFill>
          <a:blip r:embed="rId4"/>
          <a:stretch>
            <a:fillRect/>
          </a:stretch>
        </p:blipFill>
        <p:spPr>
          <a:xfrm>
            <a:off x="4686540" y="576101"/>
            <a:ext cx="7315200" cy="3365500"/>
          </a:xfrm>
          <a:prstGeom prst="rect">
            <a:avLst/>
          </a:prstGeom>
        </p:spPr>
      </p:pic>
      <p:pic>
        <p:nvPicPr>
          <p:cNvPr id="11" name="Picture 10" descr="Table&#10;&#10;Description automatically generated">
            <a:extLst>
              <a:ext uri="{FF2B5EF4-FFF2-40B4-BE49-F238E27FC236}">
                <a16:creationId xmlns:a16="http://schemas.microsoft.com/office/drawing/2014/main" id="{28DCE60B-B3EF-9941-8B42-C021B09BAAE6}"/>
              </a:ext>
            </a:extLst>
          </p:cNvPr>
          <p:cNvPicPr>
            <a:picLocks noChangeAspect="1"/>
          </p:cNvPicPr>
          <p:nvPr/>
        </p:nvPicPr>
        <p:blipFill>
          <a:blip r:embed="rId5"/>
          <a:stretch>
            <a:fillRect/>
          </a:stretch>
        </p:blipFill>
        <p:spPr>
          <a:xfrm>
            <a:off x="541065" y="4177863"/>
            <a:ext cx="5554935" cy="1658841"/>
          </a:xfrm>
          <a:prstGeom prst="rect">
            <a:avLst/>
          </a:prstGeom>
        </p:spPr>
      </p:pic>
      <p:pic>
        <p:nvPicPr>
          <p:cNvPr id="5" name="Picture 4" descr="Table&#10;&#10;Description automatically generated">
            <a:extLst>
              <a:ext uri="{FF2B5EF4-FFF2-40B4-BE49-F238E27FC236}">
                <a16:creationId xmlns:a16="http://schemas.microsoft.com/office/drawing/2014/main" id="{3429B533-45CE-A049-9077-7DA4B23BDBB2}"/>
              </a:ext>
            </a:extLst>
          </p:cNvPr>
          <p:cNvPicPr>
            <a:picLocks noChangeAspect="1"/>
          </p:cNvPicPr>
          <p:nvPr/>
        </p:nvPicPr>
        <p:blipFill>
          <a:blip r:embed="rId6"/>
          <a:stretch>
            <a:fillRect/>
          </a:stretch>
        </p:blipFill>
        <p:spPr>
          <a:xfrm>
            <a:off x="380520" y="1030528"/>
            <a:ext cx="5368222" cy="1649610"/>
          </a:xfrm>
          <a:prstGeom prst="rect">
            <a:avLst/>
          </a:prstGeom>
        </p:spPr>
      </p:pic>
    </p:spTree>
    <p:extLst>
      <p:ext uri="{BB962C8B-B14F-4D97-AF65-F5344CB8AC3E}">
        <p14:creationId xmlns:p14="http://schemas.microsoft.com/office/powerpoint/2010/main" val="54904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59344" t="28824" b="28264"/>
          <a:stretch>
            <a:fillRect/>
          </a:stretch>
        </p:blipFill>
        <p:spPr>
          <a:xfrm>
            <a:off x="3617595" y="2005965"/>
            <a:ext cx="4956810" cy="28460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1005403" cy="584775"/>
          </a:xfrm>
          <a:prstGeom prst="rect">
            <a:avLst/>
          </a:prstGeom>
        </p:spPr>
        <p:txBody>
          <a:bodyPr wrap="none">
            <a:spAutoFit/>
          </a:bodyPr>
          <a:lstStyle/>
          <a:p>
            <a:r>
              <a:rPr kumimoji="1"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背景</a:t>
            </a:r>
            <a:endPar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69347" y="1032734"/>
            <a:ext cx="11453308" cy="4401205"/>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mn-ea"/>
              </a:rPr>
              <a:t>混合云融合了公有云和私有云，是近年来云计算的主要模式和发展方向。混合云主要应用场景为，公司需要针对突发业务的处理能力，主要通过购买云服务商的公有云弹性计算资源来实现。同时，公司将关键数据存放于本地服务器中，以保证关键数据的安全性。</a:t>
            </a:r>
            <a:endParaRPr lang="en-US" altLang="zh-CN" sz="2800" dirty="0">
              <a:latin typeface="+mn-ea"/>
            </a:endParaRPr>
          </a:p>
          <a:p>
            <a:endParaRPr lang="en-US" altLang="zh-CN" sz="2800" dirty="0">
              <a:ea typeface="仿宋" panose="02010609060101010101" pitchFamily="49" charset="-122"/>
            </a:endParaRPr>
          </a:p>
          <a:p>
            <a:r>
              <a:rPr lang="zh-CN" altLang="en-US" sz="2800" dirty="0">
                <a:latin typeface="+mn-ea"/>
              </a:rPr>
              <a:t>优势：</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降低成本</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增加存储和可扩展性</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提高可用性和访问能力</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提高敏捷性和灵活性</a:t>
            </a:r>
            <a:endParaRPr lang="en-US" altLang="zh-CN" sz="2800" dirty="0">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6898042" cy="584775"/>
          </a:xfrm>
          <a:prstGeom prst="rect">
            <a:avLst/>
          </a:prstGeom>
        </p:spPr>
        <p:txBody>
          <a:bodyPr wrap="none">
            <a:spAutoFit/>
          </a:bodyPr>
          <a:lstStyle/>
          <a:p>
            <a:r>
              <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DSL (Domain Specific Language)</a:t>
            </a:r>
          </a:p>
        </p:txBody>
      </p:sp>
      <p:sp>
        <p:nvSpPr>
          <p:cNvPr id="2" name="文本框 1"/>
          <p:cNvSpPr txBox="1"/>
          <p:nvPr/>
        </p:nvSpPr>
        <p:spPr>
          <a:xfrm>
            <a:off x="369347" y="1032734"/>
            <a:ext cx="11453308" cy="4832092"/>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mn-ea"/>
              </a:rPr>
              <a:t>领域特定语言是与通用计算机语言相对的概念（</a:t>
            </a:r>
            <a:r>
              <a:rPr lang="en-US" altLang="zh-CN" sz="2800" dirty="0">
                <a:latin typeface="+mn-ea"/>
              </a:rPr>
              <a:t>C</a:t>
            </a:r>
            <a:r>
              <a:rPr lang="zh-CN" altLang="en-US" sz="2800" dirty="0">
                <a:latin typeface="+mn-ea"/>
              </a:rPr>
              <a:t>、</a:t>
            </a:r>
            <a:r>
              <a:rPr lang="en-US" altLang="zh-CN" sz="2800" dirty="0">
                <a:latin typeface="+mn-ea"/>
              </a:rPr>
              <a:t>Java</a:t>
            </a:r>
            <a:r>
              <a:rPr lang="zh-CN" altLang="en-US" sz="2800" dirty="0">
                <a:latin typeface="+mn-ea"/>
              </a:rPr>
              <a:t>），只用于某些特定的领域，例如用来显示网页的</a:t>
            </a:r>
            <a:r>
              <a:rPr lang="en-US" altLang="zh-CN" sz="2800" dirty="0">
                <a:latin typeface="+mn-ea"/>
              </a:rPr>
              <a:t>HTML</a:t>
            </a:r>
            <a:r>
              <a:rPr lang="zh-CN" altLang="en-US" sz="2800" dirty="0">
                <a:latin typeface="+mn-ea"/>
              </a:rPr>
              <a:t>。</a:t>
            </a:r>
            <a:endParaRPr lang="en-US" altLang="zh-CN" sz="2800" dirty="0">
              <a:latin typeface="+mn-ea"/>
            </a:endParaRPr>
          </a:p>
          <a:p>
            <a:endParaRPr lang="en-US" altLang="zh-CN" sz="2800" dirty="0">
              <a:latin typeface="+mn-ea"/>
            </a:endParaRPr>
          </a:p>
          <a:p>
            <a:pPr marL="457200" indent="-457200">
              <a:buFont typeface="Arial" panose="020B0604020202020204" pitchFamily="34" charset="0"/>
              <a:buChar char="•"/>
            </a:pPr>
            <a:r>
              <a:rPr lang="zh-CN" altLang="en-US" sz="2800" dirty="0">
                <a:latin typeface="+mn-ea"/>
              </a:rPr>
              <a:t>分类</a:t>
            </a:r>
            <a:endParaRPr lang="en-US" altLang="zh-CN" sz="2800" dirty="0">
              <a:latin typeface="+mn-ea"/>
            </a:endParaRPr>
          </a:p>
          <a:p>
            <a:pPr marL="914400" lvl="1" indent="-457200">
              <a:buFont typeface="Arial" panose="020B0604020202020204" pitchFamily="34" charset="0"/>
              <a:buChar char="•"/>
            </a:pPr>
            <a:r>
              <a:rPr lang="zh-CN" altLang="en-US" sz="2800" dirty="0">
                <a:latin typeface="+mn-ea"/>
              </a:rPr>
              <a:t>外部</a:t>
            </a:r>
            <a:r>
              <a:rPr lang="en-US" altLang="zh-CN" sz="2800" dirty="0">
                <a:latin typeface="+mn-ea"/>
              </a:rPr>
              <a:t>DSL</a:t>
            </a:r>
            <a:r>
              <a:rPr lang="zh-CN" altLang="en-US" sz="2800" dirty="0">
                <a:latin typeface="+mn-ea"/>
              </a:rPr>
              <a:t>：不同于应用系统主要使用语言，通常采用自定义语法，宿主应用的代码采用文本解析技术对外部</a:t>
            </a:r>
            <a:r>
              <a:rPr lang="en-US" altLang="zh-CN" sz="2800" dirty="0">
                <a:latin typeface="+mn-ea"/>
              </a:rPr>
              <a:t>DSL</a:t>
            </a:r>
            <a:r>
              <a:rPr lang="zh-CN" altLang="en-US" sz="2800" dirty="0">
                <a:latin typeface="+mn-ea"/>
              </a:rPr>
              <a:t>编写的脚本进行解析。例如：正则表达式、</a:t>
            </a:r>
            <a:r>
              <a:rPr lang="en-US" altLang="zh-CN" sz="2800" dirty="0">
                <a:latin typeface="+mn-ea"/>
              </a:rPr>
              <a:t>SQL</a:t>
            </a:r>
            <a:r>
              <a:rPr lang="zh-CN" altLang="en-US" sz="2800" dirty="0">
                <a:latin typeface="+mn-ea"/>
              </a:rPr>
              <a:t>、</a:t>
            </a:r>
            <a:r>
              <a:rPr lang="en-US" altLang="zh-CN" sz="2800" dirty="0">
                <a:latin typeface="+mn-ea"/>
              </a:rPr>
              <a:t>AWK</a:t>
            </a:r>
            <a:r>
              <a:rPr lang="zh-CN" altLang="en-US" sz="2800" dirty="0">
                <a:latin typeface="+mn-ea"/>
              </a:rPr>
              <a:t>以及</a:t>
            </a:r>
            <a:r>
              <a:rPr lang="en-US" altLang="zh-CN" sz="2800" dirty="0">
                <a:latin typeface="+mn-ea"/>
              </a:rPr>
              <a:t>Struts</a:t>
            </a:r>
            <a:r>
              <a:rPr lang="zh-CN" altLang="en-US" sz="2800" dirty="0">
                <a:latin typeface="+mn-ea"/>
              </a:rPr>
              <a:t>的配置文件等</a:t>
            </a:r>
          </a:p>
          <a:p>
            <a:pPr marL="914400" lvl="1" indent="-457200">
              <a:buFont typeface="Arial" panose="020B0604020202020204" pitchFamily="34" charset="0"/>
              <a:buChar char="•"/>
            </a:pPr>
            <a:r>
              <a:rPr lang="zh-CN" altLang="en-US" sz="2800" dirty="0">
                <a:latin typeface="+mn-ea"/>
              </a:rPr>
              <a:t>内部</a:t>
            </a:r>
            <a:r>
              <a:rPr lang="en-US" altLang="zh-CN" sz="2800" dirty="0">
                <a:latin typeface="+mn-ea"/>
              </a:rPr>
              <a:t>DSL</a:t>
            </a:r>
            <a:r>
              <a:rPr lang="zh-CN" altLang="en-US" sz="2800" dirty="0">
                <a:latin typeface="+mn-ea"/>
              </a:rPr>
              <a:t>：通用语言的特定语法，用内部</a:t>
            </a:r>
            <a:r>
              <a:rPr lang="en-US" altLang="zh-CN" sz="2800" dirty="0">
                <a:latin typeface="+mn-ea"/>
              </a:rPr>
              <a:t>DSL</a:t>
            </a:r>
            <a:r>
              <a:rPr lang="zh-CN" altLang="en-US" sz="2800" dirty="0">
                <a:latin typeface="+mn-ea"/>
              </a:rPr>
              <a:t>写成的脚本是一段合法的程序，但是它具有特定的风格，而且仅仅用到了语言的一部分特性，用于处理整个系统一个小方面的问题</a:t>
            </a:r>
          </a:p>
          <a:p>
            <a:pPr marL="457200" indent="-457200">
              <a:buFont typeface="Arial" panose="020B0604020202020204" pitchFamily="34" charset="0"/>
              <a:buChar char="•"/>
            </a:pPr>
            <a:endParaRPr lang="en-US" altLang="zh-CN" sz="2800" dirty="0">
              <a:latin typeface="+mn-ea"/>
            </a:endParaRPr>
          </a:p>
        </p:txBody>
      </p:sp>
    </p:spTree>
    <p:extLst>
      <p:ext uri="{BB962C8B-B14F-4D97-AF65-F5344CB8AC3E}">
        <p14:creationId xmlns:p14="http://schemas.microsoft.com/office/powerpoint/2010/main" val="168333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6898042" cy="584775"/>
          </a:xfrm>
          <a:prstGeom prst="rect">
            <a:avLst/>
          </a:prstGeom>
        </p:spPr>
        <p:txBody>
          <a:bodyPr wrap="none">
            <a:spAutoFit/>
          </a:bodyPr>
          <a:lstStyle/>
          <a:p>
            <a:r>
              <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DSL (Domain Specific Language)</a:t>
            </a:r>
          </a:p>
        </p:txBody>
      </p:sp>
      <p:sp>
        <p:nvSpPr>
          <p:cNvPr id="2" name="文本框 1"/>
          <p:cNvSpPr txBox="1"/>
          <p:nvPr/>
        </p:nvSpPr>
        <p:spPr>
          <a:xfrm>
            <a:off x="369347" y="1032734"/>
            <a:ext cx="11453308" cy="4832092"/>
          </a:xfrm>
          <a:prstGeom prst="rect">
            <a:avLst/>
          </a:prstGeom>
          <a:noFill/>
        </p:spPr>
        <p:txBody>
          <a:bodyPr wrap="square" rtlCol="0">
            <a:spAutoFit/>
          </a:bodyPr>
          <a:lstStyle/>
          <a:p>
            <a:pPr marL="457200" indent="-457200">
              <a:buFont typeface="Arial" panose="020B0604020202020204" pitchFamily="34" charset="0"/>
              <a:buChar char="•"/>
            </a:pPr>
            <a:r>
              <a:rPr lang="zh-CN" altLang="en-CN" sz="2800" dirty="0">
                <a:latin typeface="+mn-ea"/>
              </a:rPr>
              <a:t>处理</a:t>
            </a:r>
            <a:r>
              <a:rPr lang="zh-CN" altLang="en-US" sz="2800" dirty="0">
                <a:latin typeface="+mn-ea"/>
              </a:rPr>
              <a:t>步骤</a:t>
            </a:r>
            <a:endParaRPr lang="en-US" altLang="zh-CN" sz="2800" dirty="0">
              <a:latin typeface="+mn-ea"/>
            </a:endParaRPr>
          </a:p>
          <a:p>
            <a:pPr marL="971550" lvl="1" indent="-514350">
              <a:buFont typeface="+mj-lt"/>
              <a:buAutoNum type="arabicPeriod"/>
            </a:pPr>
            <a:r>
              <a:rPr lang="en-US" altLang="zh-CN" sz="2800" dirty="0">
                <a:latin typeface="+mn-ea"/>
              </a:rPr>
              <a:t>DSL</a:t>
            </a:r>
            <a:r>
              <a:rPr lang="zh-CN" altLang="en-US" sz="2800" dirty="0">
                <a:latin typeface="+mn-ea"/>
              </a:rPr>
              <a:t>脚本</a:t>
            </a:r>
          </a:p>
          <a:p>
            <a:pPr marL="971550" lvl="1" indent="-514350">
              <a:buFont typeface="+mj-lt"/>
              <a:buAutoNum type="arabicPeriod"/>
            </a:pPr>
            <a:r>
              <a:rPr lang="zh-CN" altLang="en-US" sz="2800" dirty="0">
                <a:latin typeface="+mn-ea"/>
              </a:rPr>
              <a:t>解析脚本</a:t>
            </a:r>
          </a:p>
          <a:p>
            <a:pPr marL="971550" lvl="1" indent="-514350">
              <a:buFont typeface="+mj-lt"/>
              <a:buAutoNum type="arabicPeriod"/>
            </a:pPr>
            <a:r>
              <a:rPr lang="zh-CN" altLang="en-US" sz="2800" dirty="0">
                <a:latin typeface="+mn-ea"/>
              </a:rPr>
              <a:t>生成代码或者执行模型</a:t>
            </a:r>
            <a:endParaRPr lang="en-US" altLang="zh-CN" sz="2800" dirty="0">
              <a:latin typeface="+mn-ea"/>
            </a:endParaRPr>
          </a:p>
          <a:p>
            <a:pPr lvl="1"/>
            <a:endParaRPr lang="en-US" altLang="zh-CN" sz="2800" dirty="0">
              <a:latin typeface="+mn-ea"/>
            </a:endParaRPr>
          </a:p>
          <a:p>
            <a:pPr marL="457200" indent="-457200">
              <a:buFont typeface="Arial" panose="020B0604020202020204" pitchFamily="34" charset="0"/>
              <a:buChar char="•"/>
            </a:pPr>
            <a:r>
              <a:rPr lang="zh-CN" altLang="en-US" sz="2800" dirty="0">
                <a:latin typeface="+mn-ea"/>
              </a:rPr>
              <a:t>优点</a:t>
            </a:r>
            <a:endParaRPr lang="en-US" altLang="zh-CN" sz="2800" dirty="0">
              <a:latin typeface="+mn-ea"/>
            </a:endParaRPr>
          </a:p>
          <a:p>
            <a:pPr marL="971550" lvl="1" indent="-514350">
              <a:buFont typeface="+mj-lt"/>
              <a:buAutoNum type="arabicPeriod"/>
            </a:pPr>
            <a:r>
              <a:rPr lang="zh-CN" altLang="en-US" sz="2800" dirty="0">
                <a:latin typeface="+mn-ea"/>
              </a:rPr>
              <a:t>提高开发效率，通过</a:t>
            </a:r>
            <a:r>
              <a:rPr lang="en-US" sz="2800" dirty="0">
                <a:latin typeface="+mn-ea"/>
              </a:rPr>
              <a:t>DSL</a:t>
            </a:r>
            <a:r>
              <a:rPr lang="zh-CN" altLang="en-US" sz="2800" dirty="0">
                <a:latin typeface="+mn-ea"/>
              </a:rPr>
              <a:t>来抽象构建模型，抽取公共的代码，减少重复的劳动</a:t>
            </a:r>
            <a:endParaRPr lang="en-US" altLang="zh-CN" sz="2800" dirty="0">
              <a:latin typeface="+mn-ea"/>
            </a:endParaRPr>
          </a:p>
          <a:p>
            <a:pPr marL="971550" lvl="1" indent="-514350">
              <a:buFont typeface="+mj-lt"/>
              <a:buAutoNum type="arabicPeriod"/>
            </a:pPr>
            <a:r>
              <a:rPr lang="zh-CN" altLang="en-US" sz="2800" dirty="0">
                <a:latin typeface="+mn-ea"/>
              </a:rPr>
              <a:t>执行环境的改变，可以通过更改解析引擎来实现</a:t>
            </a:r>
          </a:p>
          <a:p>
            <a:pPr lvl="1"/>
            <a:endParaRPr lang="zh-CN" altLang="en-US" sz="2800" dirty="0">
              <a:latin typeface="+mn-ea"/>
            </a:endParaRPr>
          </a:p>
          <a:p>
            <a:pPr marL="457200" indent="-457200">
              <a:buFont typeface="Arial" panose="020B0604020202020204" pitchFamily="34" charset="0"/>
              <a:buChar char="•"/>
            </a:pPr>
            <a:endParaRPr lang="en-US" altLang="zh-CN" sz="2800" dirty="0">
              <a:latin typeface="+mn-ea"/>
            </a:endParaRPr>
          </a:p>
        </p:txBody>
      </p:sp>
    </p:spTree>
    <p:extLst>
      <p:ext uri="{BB962C8B-B14F-4D97-AF65-F5344CB8AC3E}">
        <p14:creationId xmlns:p14="http://schemas.microsoft.com/office/powerpoint/2010/main" val="365909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3877985" cy="584775"/>
          </a:xfrm>
          <a:prstGeom prst="rect">
            <a:avLst/>
          </a:prstGeom>
        </p:spPr>
        <p:txBody>
          <a:bodyPr wrap="none">
            <a:spAutoFit/>
          </a:bodyPr>
          <a:lstStyle/>
          <a:p>
            <a:r>
              <a:rPr kumimoji="1"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早期的三种部署方式</a:t>
            </a:r>
            <a:endPar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69347" y="1032734"/>
            <a:ext cx="11453308" cy="1955151"/>
          </a:xfrm>
          <a:prstGeom prst="rect">
            <a:avLst/>
          </a:prstGeom>
          <a:noFill/>
        </p:spPr>
        <p:txBody>
          <a:bodyPr wrap="square" rtlCol="0">
            <a:spAutoFit/>
          </a:bodyPr>
          <a:lstStyle/>
          <a:p>
            <a:pPr marL="514350" indent="-514350">
              <a:lnSpc>
                <a:spcPct val="150000"/>
              </a:lnSpc>
              <a:buFont typeface="+mj-lt"/>
              <a:buAutoNum type="arabicPeriod"/>
            </a:pPr>
            <a:r>
              <a:rPr lang="en-US" altLang="zh-CN" sz="2800" dirty="0">
                <a:latin typeface="Microsoft YaHei" panose="020B0503020204020204" pitchFamily="34" charset="-122"/>
                <a:ea typeface="Microsoft YaHei" panose="020B0503020204020204" pitchFamily="34" charset="-122"/>
              </a:rPr>
              <a:t>Image-based Approach</a:t>
            </a:r>
          </a:p>
          <a:p>
            <a:pPr marL="514350" indent="-514350">
              <a:lnSpc>
                <a:spcPct val="150000"/>
              </a:lnSpc>
              <a:buFont typeface="+mj-lt"/>
              <a:buAutoNum type="arabicPeriod"/>
            </a:pPr>
            <a:r>
              <a:rPr lang="en-US" altLang="zh-CN" sz="2800" dirty="0">
                <a:latin typeface="Microsoft YaHei" panose="020B0503020204020204" pitchFamily="34" charset="-122"/>
                <a:ea typeface="Microsoft YaHei" panose="020B0503020204020204" pitchFamily="34" charset="-122"/>
              </a:rPr>
              <a:t>Script-based approach</a:t>
            </a:r>
          </a:p>
          <a:p>
            <a:pPr marL="514350" indent="-514350">
              <a:lnSpc>
                <a:spcPct val="150000"/>
              </a:lnSpc>
              <a:buFont typeface="+mj-lt"/>
              <a:buAutoNum type="arabicPeriod"/>
            </a:pPr>
            <a:r>
              <a:rPr lang="en-US" altLang="zh-CN" sz="2800" dirty="0">
                <a:latin typeface="Microsoft YaHei" panose="020B0503020204020204" pitchFamily="34" charset="-122"/>
                <a:ea typeface="Microsoft YaHei" panose="020B0503020204020204" pitchFamily="34" charset="-122"/>
              </a:rPr>
              <a:t>Cloud-based approach</a:t>
            </a:r>
          </a:p>
        </p:txBody>
      </p:sp>
    </p:spTree>
    <p:extLst>
      <p:ext uri="{BB962C8B-B14F-4D97-AF65-F5344CB8AC3E}">
        <p14:creationId xmlns:p14="http://schemas.microsoft.com/office/powerpoint/2010/main" val="263025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2646878" cy="584775"/>
          </a:xfrm>
          <a:prstGeom prst="rect">
            <a:avLst/>
          </a:prstGeom>
        </p:spPr>
        <p:txBody>
          <a:bodyPr wrap="none">
            <a:spAutoFit/>
          </a:bodyPr>
          <a:lstStyle/>
          <a:p>
            <a:r>
              <a:rPr kumimoji="1"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当前研究进展</a:t>
            </a:r>
            <a:endPar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69347" y="1032734"/>
            <a:ext cx="11453308"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仿宋" panose="02010609060101010101" pitchFamily="49" charset="-122"/>
                <a:ea typeface="仿宋" panose="02010609060101010101" pitchFamily="49" charset="-122"/>
              </a:rPr>
              <a:t>CLOUD’15</a:t>
            </a:r>
            <a:r>
              <a:rPr lang="en-US" altLang="zh-CN" sz="2800" dirty="0">
                <a:latin typeface="仿宋" panose="02010609060101010101" pitchFamily="49" charset="-122"/>
                <a:ea typeface="仿宋" panose="02010609060101010101" pitchFamily="49" charset="-122"/>
              </a:rPr>
              <a:t> </a:t>
            </a:r>
            <a:r>
              <a:rPr lang="en-US" altLang="zh-CN" sz="2800" b="1" dirty="0" err="1">
                <a:latin typeface="仿宋" panose="02010609060101010101" pitchFamily="49" charset="-122"/>
                <a:ea typeface="仿宋" panose="02010609060101010101" pitchFamily="49" charset="-122"/>
              </a:rPr>
              <a:t>Roboconf</a:t>
            </a:r>
            <a:r>
              <a:rPr lang="en-US" altLang="zh-CN" sz="2800" b="1" dirty="0">
                <a:latin typeface="仿宋" panose="02010609060101010101" pitchFamily="49" charset="-122"/>
                <a:ea typeface="仿宋" panose="02010609060101010101" pitchFamily="49" charset="-122"/>
              </a:rPr>
              <a:t>: a Hybrid Cloud Orchestrator to Deploy Complex Applications</a:t>
            </a:r>
            <a:r>
              <a:rPr lang="zh-CN" altLang="en-US" sz="2800" b="1" dirty="0">
                <a:latin typeface="仿宋" panose="02010609060101010101" pitchFamily="49" charset="-122"/>
                <a:ea typeface="仿宋" panose="02010609060101010101" pitchFamily="49" charset="-122"/>
              </a:rPr>
              <a:t>。</a:t>
            </a:r>
            <a:r>
              <a:rPr lang="zh-CN" altLang="en-US" sz="2800" dirty="0">
                <a:latin typeface="仿宋" panose="02010609060101010101" pitchFamily="49" charset="-122"/>
                <a:ea typeface="仿宋" panose="02010609060101010101" pitchFamily="49" charset="-122"/>
              </a:rPr>
              <a:t>该论文提出了一种细粒度的混合云部署方式。同时，作者也提出了一种</a:t>
            </a:r>
            <a:r>
              <a:rPr lang="en-US" altLang="zh-CN" sz="2800" dirty="0">
                <a:latin typeface="仿宋" panose="02010609060101010101" pitchFamily="49" charset="-122"/>
                <a:ea typeface="仿宋" panose="02010609060101010101" pitchFamily="49" charset="-122"/>
              </a:rPr>
              <a:t>DSL</a:t>
            </a:r>
            <a:r>
              <a:rPr lang="zh-CN" altLang="en-US" sz="2800" dirty="0">
                <a:latin typeface="仿宋" panose="02010609060101010101" pitchFamily="49" charset="-122"/>
                <a:ea typeface="仿宋" panose="02010609060101010101" pitchFamily="49" charset="-122"/>
              </a:rPr>
              <a:t>语言，通过定义输入输出及应用间的依赖关系来描述应用及其执行环境。此外，作者还提出了一种异步并行的部署协议，通过动态分析应用间的依赖关系增加部署时的并行以加速应用的部署。</a:t>
            </a:r>
            <a:endParaRPr lang="en-US" altLang="zh-CN" sz="2800"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a:latin typeface="仿宋" panose="02010609060101010101" pitchFamily="49" charset="-122"/>
                <a:ea typeface="仿宋" panose="02010609060101010101" pitchFamily="49" charset="-122"/>
              </a:rPr>
              <a:t>实现了：</a:t>
            </a:r>
            <a:endParaRPr lang="en-US" altLang="zh-CN" sz="2800" dirty="0">
              <a:latin typeface="仿宋" panose="02010609060101010101" pitchFamily="49" charset="-122"/>
              <a:ea typeface="仿宋" panose="02010609060101010101" pitchFamily="49" charset="-122"/>
            </a:endParaRPr>
          </a:p>
          <a:p>
            <a:pPr marL="971550" lvl="1" indent="-514350">
              <a:buAutoNum type="arabicPeriod"/>
            </a:pPr>
            <a:r>
              <a:rPr lang="zh-CN" altLang="en-US" sz="2800" dirty="0">
                <a:latin typeface="仿宋" panose="02010609060101010101" pitchFamily="49" charset="-122"/>
                <a:ea typeface="仿宋" panose="02010609060101010101" pitchFamily="49" charset="-122"/>
              </a:rPr>
              <a:t>混合云的适配，将环境变量抽象出来（例如数据库地址）</a:t>
            </a:r>
            <a:endParaRPr lang="en-US" altLang="zh-CN" sz="2800" dirty="0">
              <a:latin typeface="仿宋" panose="02010609060101010101" pitchFamily="49" charset="-122"/>
              <a:ea typeface="仿宋" panose="02010609060101010101" pitchFamily="49" charset="-122"/>
            </a:endParaRPr>
          </a:p>
          <a:p>
            <a:pPr marL="971550" lvl="1" indent="-514350">
              <a:buAutoNum type="arabicPeriod"/>
            </a:pPr>
            <a:r>
              <a:rPr lang="zh-CN" altLang="en-US" sz="2800" dirty="0">
                <a:latin typeface="仿宋" panose="02010609060101010101" pitchFamily="49" charset="-122"/>
                <a:ea typeface="仿宋" panose="02010609060101010101" pitchFamily="49" charset="-122"/>
              </a:rPr>
              <a:t>通过应用间的依赖关系形成图决定执行动作的编排</a:t>
            </a:r>
            <a:endParaRPr lang="en-US" altLang="zh-CN" sz="2800" dirty="0">
              <a:latin typeface="仿宋" panose="02010609060101010101" pitchFamily="49" charset="-122"/>
              <a:ea typeface="仿宋" panose="02010609060101010101" pitchFamily="49" charset="-122"/>
            </a:endParaRPr>
          </a:p>
          <a:p>
            <a:endParaRPr lang="en-US" altLang="zh-CN"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1158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2186817" cy="584775"/>
          </a:xfrm>
          <a:prstGeom prst="rect">
            <a:avLst/>
          </a:prstGeom>
        </p:spPr>
        <p:txBody>
          <a:bodyPr wrap="none">
            <a:spAutoFit/>
          </a:bodyPr>
          <a:lstStyle/>
          <a:p>
            <a:r>
              <a:rPr kumimoji="1"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Roboconf</a:t>
            </a:r>
            <a:endPar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5" name="Picture 4" descr="Diagram&#10;&#10;Description automatically generated">
            <a:extLst>
              <a:ext uri="{FF2B5EF4-FFF2-40B4-BE49-F238E27FC236}">
                <a16:creationId xmlns:a16="http://schemas.microsoft.com/office/drawing/2014/main" id="{C3690183-C473-2C45-A73A-575B5265E144}"/>
              </a:ext>
            </a:extLst>
          </p:cNvPr>
          <p:cNvPicPr>
            <a:picLocks noChangeAspect="1"/>
          </p:cNvPicPr>
          <p:nvPr/>
        </p:nvPicPr>
        <p:blipFill>
          <a:blip r:embed="rId4"/>
          <a:stretch>
            <a:fillRect/>
          </a:stretch>
        </p:blipFill>
        <p:spPr>
          <a:xfrm>
            <a:off x="3100839" y="0"/>
            <a:ext cx="5990321" cy="6858000"/>
          </a:xfrm>
          <a:prstGeom prst="rect">
            <a:avLst/>
          </a:prstGeom>
        </p:spPr>
      </p:pic>
    </p:spTree>
    <p:extLst>
      <p:ext uri="{BB962C8B-B14F-4D97-AF65-F5344CB8AC3E}">
        <p14:creationId xmlns:p14="http://schemas.microsoft.com/office/powerpoint/2010/main" val="13506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2852063" cy="584775"/>
          </a:xfrm>
          <a:prstGeom prst="rect">
            <a:avLst/>
          </a:prstGeom>
        </p:spPr>
        <p:txBody>
          <a:bodyPr wrap="none">
            <a:spAutoFit/>
          </a:bodyPr>
          <a:lstStyle/>
          <a:p>
            <a:r>
              <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DSL</a:t>
            </a:r>
            <a:r>
              <a:rPr kumimoji="1"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 </a:t>
            </a:r>
            <a:r>
              <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Example</a:t>
            </a:r>
          </a:p>
        </p:txBody>
      </p:sp>
      <p:pic>
        <p:nvPicPr>
          <p:cNvPr id="5" name="Picture 4" descr="Table&#10;&#10;Description automatically generated">
            <a:extLst>
              <a:ext uri="{FF2B5EF4-FFF2-40B4-BE49-F238E27FC236}">
                <a16:creationId xmlns:a16="http://schemas.microsoft.com/office/drawing/2014/main" id="{66DA1D70-F99A-6541-8CF7-C000BFB75563}"/>
              </a:ext>
            </a:extLst>
          </p:cNvPr>
          <p:cNvPicPr>
            <a:picLocks noChangeAspect="1"/>
          </p:cNvPicPr>
          <p:nvPr/>
        </p:nvPicPr>
        <p:blipFill>
          <a:blip r:embed="rId4"/>
          <a:stretch>
            <a:fillRect/>
          </a:stretch>
        </p:blipFill>
        <p:spPr>
          <a:xfrm>
            <a:off x="413844" y="975569"/>
            <a:ext cx="6272361" cy="1305415"/>
          </a:xfrm>
          <a:prstGeom prst="rect">
            <a:avLst/>
          </a:prstGeom>
        </p:spPr>
      </p:pic>
      <p:pic>
        <p:nvPicPr>
          <p:cNvPr id="7" name="Picture 6" descr="Text&#10;&#10;Description automatically generated">
            <a:extLst>
              <a:ext uri="{FF2B5EF4-FFF2-40B4-BE49-F238E27FC236}">
                <a16:creationId xmlns:a16="http://schemas.microsoft.com/office/drawing/2014/main" id="{CE187FC6-5363-4740-AE02-CA6B7A30B4D9}"/>
              </a:ext>
            </a:extLst>
          </p:cNvPr>
          <p:cNvPicPr>
            <a:picLocks noChangeAspect="1"/>
          </p:cNvPicPr>
          <p:nvPr/>
        </p:nvPicPr>
        <p:blipFill>
          <a:blip r:embed="rId5"/>
          <a:stretch>
            <a:fillRect/>
          </a:stretch>
        </p:blipFill>
        <p:spPr>
          <a:xfrm>
            <a:off x="7100048" y="1006796"/>
            <a:ext cx="4127499" cy="1274188"/>
          </a:xfrm>
          <a:prstGeom prst="rect">
            <a:avLst/>
          </a:prstGeom>
        </p:spPr>
      </p:pic>
      <p:pic>
        <p:nvPicPr>
          <p:cNvPr id="9" name="Picture 8" descr="Graphical user interface, text&#10;&#10;Description automatically generated with medium confidence">
            <a:extLst>
              <a:ext uri="{FF2B5EF4-FFF2-40B4-BE49-F238E27FC236}">
                <a16:creationId xmlns:a16="http://schemas.microsoft.com/office/drawing/2014/main" id="{36BE1483-BD6F-DE4D-8046-931E039D3292}"/>
              </a:ext>
            </a:extLst>
          </p:cNvPr>
          <p:cNvPicPr>
            <a:picLocks noChangeAspect="1"/>
          </p:cNvPicPr>
          <p:nvPr/>
        </p:nvPicPr>
        <p:blipFill>
          <a:blip r:embed="rId6"/>
          <a:stretch>
            <a:fillRect/>
          </a:stretch>
        </p:blipFill>
        <p:spPr>
          <a:xfrm>
            <a:off x="2293156" y="2474157"/>
            <a:ext cx="7605688" cy="3572524"/>
          </a:xfrm>
          <a:prstGeom prst="rect">
            <a:avLst/>
          </a:prstGeom>
        </p:spPr>
      </p:pic>
      <p:cxnSp>
        <p:nvCxnSpPr>
          <p:cNvPr id="11" name="Straight Arrow Connector 10">
            <a:extLst>
              <a:ext uri="{FF2B5EF4-FFF2-40B4-BE49-F238E27FC236}">
                <a16:creationId xmlns:a16="http://schemas.microsoft.com/office/drawing/2014/main" id="{86C43279-13AD-1245-A525-A78941EE00B5}"/>
              </a:ext>
            </a:extLst>
          </p:cNvPr>
          <p:cNvCxnSpPr>
            <a:cxnSpLocks/>
          </p:cNvCxnSpPr>
          <p:nvPr/>
        </p:nvCxnSpPr>
        <p:spPr>
          <a:xfrm flipH="1">
            <a:off x="3146612" y="3918270"/>
            <a:ext cx="927847" cy="3048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95F246-8E5F-6B47-83B6-F6AEE53EA564}"/>
              </a:ext>
            </a:extLst>
          </p:cNvPr>
          <p:cNvCxnSpPr>
            <a:cxnSpLocks/>
          </p:cNvCxnSpPr>
          <p:nvPr/>
        </p:nvCxnSpPr>
        <p:spPr>
          <a:xfrm flipV="1">
            <a:off x="4280648" y="3065929"/>
            <a:ext cx="1918446" cy="210670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02344DA-214A-7846-9F60-C916834341A9}"/>
              </a:ext>
            </a:extLst>
          </p:cNvPr>
          <p:cNvCxnSpPr>
            <a:cxnSpLocks/>
          </p:cNvCxnSpPr>
          <p:nvPr/>
        </p:nvCxnSpPr>
        <p:spPr>
          <a:xfrm flipV="1">
            <a:off x="5078506" y="4410635"/>
            <a:ext cx="1120588" cy="68648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87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b="3317"/>
          <a:stretch>
            <a:fillRect/>
          </a:stretch>
        </p:blipFill>
        <p:spPr>
          <a:xfrm>
            <a:off x="0" y="445753"/>
            <a:ext cx="12192000" cy="6412247"/>
          </a:xfrm>
          <a:prstGeom prst="rect">
            <a:avLst/>
          </a:prstGeom>
        </p:spPr>
      </p:pic>
      <p:sp>
        <p:nvSpPr>
          <p:cNvPr id="15" name="矩形 14"/>
          <p:cNvSpPr/>
          <p:nvPr/>
        </p:nvSpPr>
        <p:spPr>
          <a:xfrm>
            <a:off x="380520" y="220004"/>
            <a:ext cx="6276462" cy="584775"/>
          </a:xfrm>
          <a:prstGeom prst="rect">
            <a:avLst/>
          </a:prstGeom>
        </p:spPr>
        <p:txBody>
          <a:bodyPr wrap="none">
            <a:spAutoFit/>
          </a:bodyPr>
          <a:lstStyle/>
          <a:p>
            <a:r>
              <a:rPr kumimoji="1"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Acyclic Graph &amp; Instance File </a:t>
            </a:r>
          </a:p>
        </p:txBody>
      </p:sp>
      <p:pic>
        <p:nvPicPr>
          <p:cNvPr id="5" name="Picture 4" descr="A picture containing text&#10;&#10;Description automatically generated">
            <a:extLst>
              <a:ext uri="{FF2B5EF4-FFF2-40B4-BE49-F238E27FC236}">
                <a16:creationId xmlns:a16="http://schemas.microsoft.com/office/drawing/2014/main" id="{AD5DC996-BC7A-3C46-9221-27AD8320559A}"/>
              </a:ext>
            </a:extLst>
          </p:cNvPr>
          <p:cNvPicPr>
            <a:picLocks noChangeAspect="1"/>
          </p:cNvPicPr>
          <p:nvPr/>
        </p:nvPicPr>
        <p:blipFill>
          <a:blip r:embed="rId4"/>
          <a:stretch>
            <a:fillRect/>
          </a:stretch>
        </p:blipFill>
        <p:spPr>
          <a:xfrm>
            <a:off x="0" y="1216324"/>
            <a:ext cx="5897530" cy="442535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DFF34A0-CAD9-4440-8F1E-671CD5249A4F}"/>
              </a:ext>
            </a:extLst>
          </p:cNvPr>
          <p:cNvPicPr>
            <a:picLocks noChangeAspect="1"/>
          </p:cNvPicPr>
          <p:nvPr/>
        </p:nvPicPr>
        <p:blipFill>
          <a:blip r:embed="rId5"/>
          <a:stretch>
            <a:fillRect/>
          </a:stretch>
        </p:blipFill>
        <p:spPr>
          <a:xfrm>
            <a:off x="5538161" y="1233577"/>
            <a:ext cx="6791864" cy="4492333"/>
          </a:xfrm>
          <a:prstGeom prst="rect">
            <a:avLst/>
          </a:prstGeom>
        </p:spPr>
      </p:pic>
    </p:spTree>
    <p:extLst>
      <p:ext uri="{BB962C8B-B14F-4D97-AF65-F5344CB8AC3E}">
        <p14:creationId xmlns:p14="http://schemas.microsoft.com/office/powerpoint/2010/main" val="18559859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TotalTime>
  <Words>440</Words>
  <Application>Microsoft Macintosh PowerPoint</Application>
  <PresentationFormat>Widescreen</PresentationFormat>
  <Paragraphs>50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等线</vt:lpstr>
      <vt:lpstr>等线 Light</vt:lpstr>
      <vt:lpstr>仿宋</vt:lpstr>
      <vt:lpstr>Microsoft YaHei</vt:lpstr>
      <vt:lpstr>Microsoft YaHei</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Gao, Qi</dc:creator>
  <cp:keywords/>
  <dc:description/>
  <cp:lastModifiedBy>Gao, Qi</cp:lastModifiedBy>
  <cp:revision>612</cp:revision>
  <dcterms:created xsi:type="dcterms:W3CDTF">2020-06-20T14:14:00Z</dcterms:created>
  <dcterms:modified xsi:type="dcterms:W3CDTF">2021-10-27T12:16:50Z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93286461F36B40B08EE670ED9CD2CFF6</vt:lpwstr>
  </property>
  <property fmtid="{D5CDD505-2E9C-101B-9397-08002B2CF9AE}" pid="3" name="KSOProductBuildVer">
    <vt:lpwstr>2052-11.1.0.10667</vt:lpwstr>
  </property>
</Properties>
</file>