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330" r:id="rId3"/>
    <p:sldId id="360" r:id="rId4"/>
    <p:sldId id="359" r:id="rId5"/>
    <p:sldId id="369" r:id="rId6"/>
    <p:sldId id="350" r:id="rId7"/>
    <p:sldId id="364" r:id="rId8"/>
    <p:sldId id="365" r:id="rId9"/>
    <p:sldId id="367" r:id="rId10"/>
    <p:sldId id="366" r:id="rId11"/>
    <p:sldId id="368" r:id="rId12"/>
    <p:sldId id="371" r:id="rId13"/>
    <p:sldId id="370" r:id="rId14"/>
    <p:sldId id="26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78392"/>
  </p:normalViewPr>
  <p:slideViewPr>
    <p:cSldViewPr snapToGrid="0" snapToObjects="1">
      <p:cViewPr varScale="1">
        <p:scale>
          <a:sx n="125" d="100"/>
          <a:sy n="125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81B58-5E90-8C4A-A454-7D4C374C470F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E54DB-6F06-EF49-9751-FF8BFF57AF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E54DB-6F06-EF49-9751-FF8BFF57AFA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en-US" altLang="zh-CN" dirty="0"/>
              <a:t>15‘30”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2718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en-US" altLang="zh-CN" dirty="0"/>
              <a:t>16’30”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464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8627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6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89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en-US" altLang="zh-CN" dirty="0"/>
              <a:t>6’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768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en-US" altLang="zh-CN" dirty="0"/>
              <a:t>7’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4036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en-US" altLang="zh-CN" dirty="0"/>
              <a:t>9’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1521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10’30“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691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12’30”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16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  <a:p>
            <a:r>
              <a:rPr kumimoji="1" lang="en-US" altLang="zh-CN" dirty="0"/>
              <a:t>13’30”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68B17-AD44-3A4C-9091-B958D5DFF38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1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772DA-D5CE-A446-9C8D-1215FF0C4978}" type="datetimeFigureOut">
              <a:rPr kumimoji="1" lang="zh-CN" altLang="en-US" smtClean="0"/>
              <a:t>2021/12/22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5088-855F-0E4A-BB40-608E3F6ECD2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issing.csail.mit.ed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" y="1432799"/>
            <a:ext cx="12190068" cy="6631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47374" y="1432799"/>
            <a:ext cx="10097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Tools and Scripting</a:t>
            </a:r>
          </a:p>
          <a:p>
            <a:pPr algn="ctr"/>
            <a:r>
              <a:rPr kumimoji="1"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12.22 </a:t>
            </a:r>
            <a:r>
              <a:rPr kumimoji="1"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2000" cy="64122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398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——TLDR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D7EFD7-7416-014D-8C03-2B66FBC93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2031" y="1030528"/>
            <a:ext cx="6607490" cy="479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306A9-0DA7-764B-9016-0ED49A491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987" y="1031562"/>
            <a:ext cx="6607044" cy="47948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EAACFE-B5BF-864A-9560-D9B45935DCEF}"/>
              </a:ext>
            </a:extLst>
          </p:cNvPr>
          <p:cNvSpPr txBox="1"/>
          <p:nvPr/>
        </p:nvSpPr>
        <p:spPr>
          <a:xfrm>
            <a:off x="2835774" y="5456396"/>
            <a:ext cx="63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E4AD69-1AB8-6C4A-9DB2-F84E9D3F10FA}"/>
              </a:ext>
            </a:extLst>
          </p:cNvPr>
          <p:cNvSpPr txBox="1"/>
          <p:nvPr/>
        </p:nvSpPr>
        <p:spPr>
          <a:xfrm>
            <a:off x="8762688" y="5456396"/>
            <a:ext cx="5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tldr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5598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2000" cy="64122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4528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查找文件</a:t>
            </a:r>
            <a:endParaRPr kumimoji="1"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6E827-012C-FA4F-AB96-E6256F90779D}"/>
              </a:ext>
            </a:extLst>
          </p:cNvPr>
          <p:cNvSpPr txBox="1"/>
          <p:nvPr/>
        </p:nvSpPr>
        <p:spPr>
          <a:xfrm>
            <a:off x="380520" y="916348"/>
            <a:ext cx="8214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F</a:t>
            </a:r>
            <a:r>
              <a:rPr lang="en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ind: 类UNIX系统内置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，可以递归查找文件</a:t>
            </a:r>
            <a:endParaRPr lang="en-US" altLang="zh-CN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Fd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简化版的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find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，命令对用户更加友好</a:t>
            </a:r>
            <a:endParaRPr lang="en-US" altLang="zh-CN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Locate: </a:t>
            </a:r>
            <a:r>
              <a:rPr lang="en-US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通过提前将文件列表存入一个数据库加速查询</a:t>
            </a:r>
            <a:endParaRPr lang="en-CN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16DE04-E512-4148-A561-E36716746B8B}"/>
              </a:ext>
            </a:extLst>
          </p:cNvPr>
          <p:cNvGrpSpPr/>
          <p:nvPr/>
        </p:nvGrpSpPr>
        <p:grpSpPr>
          <a:xfrm>
            <a:off x="93345" y="2191641"/>
            <a:ext cx="7860030" cy="2425700"/>
            <a:chOff x="124460" y="2195559"/>
            <a:chExt cx="7860030" cy="2425700"/>
          </a:xfrm>
        </p:grpSpPr>
        <p:pic>
          <p:nvPicPr>
            <p:cNvPr id="6" name="Picture 5" descr="Text&#10;&#10;Description automatically generated">
              <a:extLst>
                <a:ext uri="{FF2B5EF4-FFF2-40B4-BE49-F238E27FC236}">
                  <a16:creationId xmlns:a16="http://schemas.microsoft.com/office/drawing/2014/main" id="{7D0A5442-AB01-1B4D-9D4D-674E959FE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460" y="2195559"/>
              <a:ext cx="7251700" cy="2425700"/>
            </a:xfrm>
            <a:prstGeom prst="rect">
              <a:avLst/>
            </a:prstGeom>
          </p:spPr>
        </p:pic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E21F08AF-2F63-854D-9228-AD2E469B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1611"/>
            <a:stretch/>
          </p:blipFill>
          <p:spPr>
            <a:xfrm>
              <a:off x="7376160" y="2195559"/>
              <a:ext cx="608330" cy="2425700"/>
            </a:xfrm>
            <a:prstGeom prst="rect">
              <a:avLst/>
            </a:prstGeom>
          </p:spPr>
        </p:pic>
      </p:grp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78823349-DBEE-C147-82D1-C7F680898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45" y="4493070"/>
            <a:ext cx="7251700" cy="12446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8B10517-2EC5-1B40-A2EF-47CBED5BE46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294" t="28921" r="5886" b="12045"/>
          <a:stretch/>
        </p:blipFill>
        <p:spPr>
          <a:xfrm>
            <a:off x="6271995" y="3163035"/>
            <a:ext cx="6013350" cy="305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4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2000" cy="64122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4528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查找代码</a:t>
            </a:r>
            <a:endParaRPr kumimoji="1"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6E827-012C-FA4F-AB96-E6256F90779D}"/>
              </a:ext>
            </a:extLst>
          </p:cNvPr>
          <p:cNvSpPr txBox="1"/>
          <p:nvPr/>
        </p:nvSpPr>
        <p:spPr>
          <a:xfrm>
            <a:off x="380520" y="1030528"/>
            <a:ext cx="8214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grep</a:t>
            </a:r>
            <a:r>
              <a:rPr lang="en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: 类UNIX系统内置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rg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: 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简化版的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grep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，命令对用户更加友好</a:t>
            </a:r>
            <a:endParaRPr lang="en-US" altLang="zh-CN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BDE4377-3143-A74C-A4D7-1A4D17FD2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00" y="2419976"/>
            <a:ext cx="7340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7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2000" cy="64122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53495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查找历史命令</a:t>
            </a:r>
            <a:endParaRPr kumimoji="1"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76E827-012C-FA4F-AB96-E6256F90779D}"/>
              </a:ext>
            </a:extLst>
          </p:cNvPr>
          <p:cNvSpPr txBox="1"/>
          <p:nvPr/>
        </p:nvSpPr>
        <p:spPr>
          <a:xfrm>
            <a:off x="380520" y="916348"/>
            <a:ext cx="8214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H</a:t>
            </a:r>
            <a:r>
              <a:rPr lang="en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istory: </a:t>
            </a: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“history | grep find”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Ctrl+R</a:t>
            </a:r>
            <a:endParaRPr 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Zsh</a:t>
            </a: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+(</a:t>
            </a:r>
            <a:r>
              <a:rPr lang="en-US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zsh</a:t>
            </a: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-autosuggestions)+(</a:t>
            </a:r>
            <a:r>
              <a:rPr lang="en-US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zsh</a:t>
            </a: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-syntax-highlighting)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https://</a:t>
            </a:r>
            <a:r>
              <a:rPr lang="en-US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github.com</a:t>
            </a: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/</a:t>
            </a:r>
            <a:r>
              <a:rPr lang="en-US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zsh</a:t>
            </a: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-users/</a:t>
            </a:r>
            <a:r>
              <a:rPr lang="en-US" sz="2400" dirty="0" err="1">
                <a:latin typeface="DengXian" panose="02010600030101010101" pitchFamily="2" charset="-122"/>
                <a:ea typeface="DengXian" panose="02010600030101010101" pitchFamily="2" charset="-122"/>
              </a:rPr>
              <a:t>zsh</a:t>
            </a:r>
            <a:r>
              <a:rPr 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-autosuggestions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7F50B-8867-E941-BD07-AE9286A03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0" y="1650894"/>
            <a:ext cx="54864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2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59344" t="28824" b="28264"/>
          <a:stretch>
            <a:fillRect/>
          </a:stretch>
        </p:blipFill>
        <p:spPr>
          <a:xfrm>
            <a:off x="3617595" y="2005965"/>
            <a:ext cx="4956810" cy="28460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2000" cy="64122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kumimoji="1"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347" y="1032734"/>
            <a:ext cx="1145330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The Missing Semester of Your CS Education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介绍各种</a:t>
            </a:r>
            <a:r>
              <a:rPr lang="en-US" altLang="zh-CN" sz="2800" dirty="0">
                <a:latin typeface="+mn-ea"/>
              </a:rPr>
              <a:t>CS</a:t>
            </a:r>
            <a:r>
              <a:rPr lang="zh-CN" altLang="en-US" sz="2800" dirty="0">
                <a:latin typeface="+mn-ea"/>
              </a:rPr>
              <a:t>学生需要掌握的工具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链接：</a:t>
            </a:r>
            <a:r>
              <a:rPr lang="en-US" altLang="zh-CN" sz="2800" dirty="0">
                <a:latin typeface="+mn-ea"/>
                <a:hlinkClick r:id="rId4"/>
              </a:rPr>
              <a:t>https://missing.csail.mit.edu</a:t>
            </a:r>
            <a:endParaRPr lang="en-US" altLang="zh-CN" sz="28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课程内容</a:t>
            </a:r>
            <a:endParaRPr lang="en-US" altLang="zh-CN" sz="2800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Shell Tools and Scripting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Editors (Vim)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Data Wrangling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Command-line Environment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Version Control (Git)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Debugging and Profiling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Metaprogramming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Security and Cryptography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ea"/>
              </a:rPr>
              <a:t>Potpourri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2000" cy="64122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212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endParaRPr kumimoji="1"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347" y="1032734"/>
            <a:ext cx="114533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CN" sz="2800" b="1" dirty="0">
                <a:latin typeface="+mn-ea"/>
              </a:rPr>
              <a:t>变量</a:t>
            </a:r>
            <a:endParaRPr lang="en-US" altLang="zh-CN" sz="2800" b="1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变量赋值 </a:t>
            </a:r>
            <a:r>
              <a:rPr lang="en-US" altLang="zh-CN" sz="2800" dirty="0">
                <a:latin typeface="+mn-ea"/>
              </a:rPr>
              <a:t>foo=bar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变量访问 </a:t>
            </a:r>
            <a:r>
              <a:rPr lang="en-US" altLang="zh-CN" sz="2800" dirty="0">
                <a:latin typeface="+mn-ea"/>
              </a:rPr>
              <a:t>$foo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</a:rPr>
              <a:t>字符串</a:t>
            </a:r>
            <a:endParaRPr lang="en-US" altLang="zh-CN" sz="2800" b="1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CN" sz="2800" dirty="0">
                <a:latin typeface="+mn-ea"/>
              </a:rPr>
              <a:t>原</a:t>
            </a:r>
            <a:r>
              <a:rPr lang="zh-CN" altLang="en-US" sz="2800" dirty="0">
                <a:latin typeface="+mn-ea"/>
              </a:rPr>
              <a:t>义</a:t>
            </a:r>
            <a:r>
              <a:rPr lang="zh-CN" altLang="en-CN" sz="2800" dirty="0">
                <a:latin typeface="+mn-ea"/>
              </a:rPr>
              <a:t>字符串</a:t>
            </a:r>
            <a:r>
              <a:rPr lang="en-CN" altLang="zh-CN" sz="2800" dirty="0">
                <a:latin typeface="+mn-ea"/>
              </a:rPr>
              <a:t> </a:t>
            </a:r>
            <a:r>
              <a:rPr lang="zh-CN" altLang="en-CN" sz="2800" dirty="0">
                <a:latin typeface="+mn-ea"/>
              </a:rPr>
              <a:t>单引号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转义字符串 双引号</a:t>
            </a:r>
            <a:endParaRPr lang="en-US" altLang="zh-CN" sz="28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ea"/>
              </a:rPr>
              <a:t>控制流</a:t>
            </a:r>
            <a:endParaRPr lang="en-US" altLang="zh-CN" sz="2800" b="1" dirty="0">
              <a:latin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支持</a:t>
            </a:r>
            <a:r>
              <a:rPr lang="en-US" altLang="zh-CN" sz="2800" dirty="0">
                <a:latin typeface="+mn-ea"/>
              </a:rPr>
              <a:t>if, case, while </a:t>
            </a:r>
            <a:r>
              <a:rPr lang="zh-CN" altLang="en-US" sz="2800" dirty="0">
                <a:latin typeface="+mn-ea"/>
              </a:rPr>
              <a:t>和 </a:t>
            </a:r>
            <a:r>
              <a:rPr lang="en-US" altLang="zh-CN" sz="2800" dirty="0">
                <a:latin typeface="+mn-ea"/>
              </a:rPr>
              <a:t>for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+mn-ea"/>
              </a:rPr>
              <a:t>支持定义函数</a:t>
            </a:r>
            <a:endParaRPr lang="en-US" altLang="zh-CN" sz="2800" dirty="0">
              <a:latin typeface="+mn-ea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9BBF5D15-8C1C-D747-8CAE-DE4BD8090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182" y="1032734"/>
            <a:ext cx="2674513" cy="274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3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2000" cy="64122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特殊变量</a:t>
            </a:r>
            <a:endParaRPr kumimoji="1"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346" y="1032734"/>
            <a:ext cx="1174137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$0 - </a:t>
            </a:r>
            <a:r>
              <a:rPr lang="zh-CN" altLang="en-US" sz="2800" dirty="0">
                <a:latin typeface="+mn-ea"/>
              </a:rPr>
              <a:t>脚本名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$1 </a:t>
            </a:r>
            <a:r>
              <a:rPr lang="zh-CN" altLang="en-US" sz="2800" dirty="0">
                <a:latin typeface="+mn-ea"/>
              </a:rPr>
              <a:t>到 </a:t>
            </a:r>
            <a:r>
              <a:rPr lang="en-US" altLang="zh-CN" sz="2800" dirty="0">
                <a:latin typeface="+mn-ea"/>
              </a:rPr>
              <a:t>$9 - </a:t>
            </a:r>
            <a:r>
              <a:rPr lang="zh-CN" altLang="en-US" sz="2800" dirty="0">
                <a:latin typeface="+mn-ea"/>
              </a:rPr>
              <a:t>脚本的参数。 </a:t>
            </a:r>
            <a:r>
              <a:rPr lang="en-US" altLang="zh-CN" sz="2800" dirty="0">
                <a:latin typeface="+mn-ea"/>
              </a:rPr>
              <a:t>$1 </a:t>
            </a:r>
            <a:r>
              <a:rPr lang="zh-CN" altLang="en-US" sz="2800" dirty="0">
                <a:latin typeface="+mn-ea"/>
              </a:rPr>
              <a:t>是第一个参数，依此类推。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$@ - </a:t>
            </a:r>
            <a:r>
              <a:rPr lang="zh-CN" altLang="en-US" sz="2800" dirty="0">
                <a:latin typeface="+mn-ea"/>
              </a:rPr>
              <a:t>所有参数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$# - </a:t>
            </a:r>
            <a:r>
              <a:rPr lang="zh-CN" altLang="en-US" sz="2800" dirty="0">
                <a:latin typeface="+mn-ea"/>
              </a:rPr>
              <a:t>参数个数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$? - </a:t>
            </a:r>
            <a:r>
              <a:rPr lang="zh-CN" altLang="en-US" sz="2800" dirty="0">
                <a:latin typeface="+mn-ea"/>
              </a:rPr>
              <a:t>前一个命令的返回值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$$ - </a:t>
            </a:r>
            <a:r>
              <a:rPr lang="zh-CN" altLang="en-US" sz="2800" dirty="0">
                <a:latin typeface="+mn-ea"/>
              </a:rPr>
              <a:t>当前脚本的进程识别码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!! - </a:t>
            </a:r>
            <a:r>
              <a:rPr lang="zh-CN" altLang="en-US" sz="2800" dirty="0">
                <a:latin typeface="+mn-ea"/>
              </a:rPr>
              <a:t>完整的上一条命令，包括参数。常见应用：因为权限不足执行命令失败时，可以使用 </a:t>
            </a:r>
            <a:r>
              <a:rPr lang="en-US" altLang="zh-CN" sz="2800" dirty="0" err="1">
                <a:latin typeface="+mn-ea"/>
              </a:rPr>
              <a:t>sudo</a:t>
            </a:r>
            <a:r>
              <a:rPr lang="en-US" altLang="zh-CN" sz="2800" dirty="0">
                <a:latin typeface="+mn-ea"/>
              </a:rPr>
              <a:t> !!</a:t>
            </a:r>
            <a:r>
              <a:rPr lang="zh-CN" altLang="en-US" sz="2800" dirty="0">
                <a:latin typeface="+mn-ea"/>
              </a:rPr>
              <a:t>再次运行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ea"/>
              </a:rPr>
              <a:t>$_ - </a:t>
            </a:r>
            <a:r>
              <a:rPr lang="zh-CN" altLang="en-US" sz="2800" dirty="0">
                <a:latin typeface="+mn-ea"/>
              </a:rPr>
              <a:t>上一条命令的最后一个参数，也可以通过按下 </a:t>
            </a:r>
            <a:r>
              <a:rPr lang="en-US" altLang="zh-CN" sz="2800" dirty="0">
                <a:latin typeface="+mn-ea"/>
              </a:rPr>
              <a:t>Esc +. </a:t>
            </a:r>
            <a:r>
              <a:rPr lang="zh-CN" altLang="en-US" sz="2800" dirty="0">
                <a:latin typeface="+mn-ea"/>
              </a:rPr>
              <a:t>来获取这个值</a:t>
            </a:r>
          </a:p>
          <a:p>
            <a:pPr lvl="1"/>
            <a:endParaRPr lang="zh-CN" altLang="en-US" sz="2800" dirty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909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2000" cy="64122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kumimoji="1"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347" y="1032734"/>
            <a:ext cx="114533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返回值</a:t>
            </a:r>
            <a:r>
              <a:rPr lang="en-US" altLang="zh-CN" sz="2800" dirty="0"/>
              <a:t>0</a:t>
            </a:r>
            <a:r>
              <a:rPr lang="zh-CN" altLang="en-US" sz="2800" dirty="0"/>
              <a:t>表示正常执行，其他所有非</a:t>
            </a:r>
            <a:r>
              <a:rPr lang="en-US" altLang="zh-CN" sz="2800" dirty="0"/>
              <a:t>0</a:t>
            </a:r>
            <a:r>
              <a:rPr lang="zh-CN" altLang="en-US" sz="2800" dirty="0"/>
              <a:t>的返回值都表示有错误发生。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短路运算符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/>
              <a:t>返回值可以</a:t>
            </a:r>
            <a:r>
              <a:rPr lang="zh-CN" altLang="en-US" sz="2800" dirty="0"/>
              <a:t>搭配</a:t>
            </a:r>
            <a:r>
              <a:rPr lang="en-US" altLang="zh-CN" sz="2800" dirty="0"/>
              <a:t>&amp;&amp; (</a:t>
            </a:r>
            <a:r>
              <a:rPr lang="zh-CN" altLang="en-US" sz="2800" dirty="0"/>
              <a:t>与操作符</a:t>
            </a:r>
            <a:r>
              <a:rPr lang="en-US" altLang="zh-CN" sz="2800" dirty="0"/>
              <a:t>) </a:t>
            </a:r>
            <a:r>
              <a:rPr lang="zh-CN" altLang="en-US" sz="2800" dirty="0"/>
              <a:t>和 </a:t>
            </a:r>
            <a:r>
              <a:rPr lang="en-US" altLang="zh-CN" sz="2800" dirty="0"/>
              <a:t>|| (</a:t>
            </a:r>
            <a:r>
              <a:rPr lang="zh-CN" altLang="en-US" sz="2800" dirty="0"/>
              <a:t>或操作符</a:t>
            </a:r>
            <a:r>
              <a:rPr lang="en-US" altLang="zh-CN" sz="2800" dirty="0"/>
              <a:t>)</a:t>
            </a:r>
            <a:r>
              <a:rPr lang="zh-CN" altLang="en-US" sz="2800" dirty="0"/>
              <a:t>使用，用来进行条件判断，决定是否执行其他程序。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3C7F9EC-1F3D-A84F-88A3-E22CC5D7EF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686"/>
          <a:stretch/>
        </p:blipFill>
        <p:spPr>
          <a:xfrm>
            <a:off x="369347" y="2864358"/>
            <a:ext cx="6065849" cy="211976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7F93CCE-5AA4-BB43-8C93-11313BCC18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75"/>
          <a:stretch/>
        </p:blipFill>
        <p:spPr>
          <a:xfrm>
            <a:off x="6194738" y="2848616"/>
            <a:ext cx="5627915" cy="27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5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2000" cy="64122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3841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命令替换</a:t>
            </a:r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进程替换</a:t>
            </a:r>
            <a:endParaRPr kumimoji="1"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347" y="1032734"/>
            <a:ext cx="114533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CN" sz="2800" b="1" dirty="0">
                <a:latin typeface="DengXian" panose="02010600030101010101" pitchFamily="2" charset="-122"/>
                <a:ea typeface="DengXian" panose="02010600030101010101" pitchFamily="2" charset="-122"/>
              </a:rPr>
              <a:t>命令</a:t>
            </a:r>
            <a:r>
              <a:rPr lang="zh-CN" altLang="en-US" sz="2800" b="1" dirty="0">
                <a:latin typeface="DengXian" panose="02010600030101010101" pitchFamily="2" charset="-122"/>
                <a:ea typeface="DengXian" panose="02010600030101010101" pitchFamily="2" charset="-122"/>
              </a:rPr>
              <a:t>替换</a:t>
            </a:r>
            <a:endParaRPr lang="en-US" altLang="zh-CN" sz="28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通过 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$( CMD ) 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这样的方式来执行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CMD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这个命令时，它的输出结果会替换掉 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$( CMD )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。</a:t>
            </a:r>
            <a:endParaRPr lang="en-US" altLang="zh-CN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例如，如果执行 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for file in $(ls) 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，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shell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首先将调用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ls 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，然后遍历得到的这些返回值。</a:t>
            </a:r>
            <a:endParaRPr lang="en-US" altLang="zh-CN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DengXian" panose="02010600030101010101" pitchFamily="2" charset="-122"/>
                <a:ea typeface="DengXian" panose="02010600030101010101" pitchFamily="2" charset="-122"/>
              </a:rPr>
              <a:t>进程替换</a:t>
            </a:r>
            <a:endParaRPr lang="en-US" altLang="zh-CN" sz="28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&lt;( CMD ) 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会执行 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CMD 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并将结果输出到一个临时文件中，并将 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&lt;( CMD ) 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替换成临时文件名</a:t>
            </a:r>
            <a:endParaRPr lang="en-US" altLang="zh-CN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例如， 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diff &lt;(ls foo) &lt;(ls bar) 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会显示文件夹 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foo 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和 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</a:rPr>
              <a:t>bar </a:t>
            </a:r>
            <a:r>
              <a:rPr lang="zh-CN" altLang="en-US" sz="2400" dirty="0">
                <a:latin typeface="DengXian" panose="02010600030101010101" pitchFamily="2" charset="-122"/>
                <a:ea typeface="DengXian" panose="02010600030101010101" pitchFamily="2" charset="-122"/>
              </a:rPr>
              <a:t>中文件的区别</a:t>
            </a:r>
            <a:endParaRPr lang="en-US" altLang="zh-CN" sz="24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158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2000" cy="64122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27542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</a:t>
            </a:r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B0E3D48-3C14-1C4B-A146-D8831A9B8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50" y="1238250"/>
            <a:ext cx="7251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0770" cy="64116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通配</a:t>
            </a:r>
            <a:endParaRPr kumimoji="1"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1D49B9-0FD9-734D-AC66-4C4751B69E95}"/>
              </a:ext>
            </a:extLst>
          </p:cNvPr>
          <p:cNvGrpSpPr/>
          <p:nvPr/>
        </p:nvGrpSpPr>
        <p:grpSpPr>
          <a:xfrm>
            <a:off x="2607082" y="1684831"/>
            <a:ext cx="6977836" cy="4727416"/>
            <a:chOff x="276403" y="1596759"/>
            <a:chExt cx="7107834" cy="4815488"/>
          </a:xfrm>
        </p:grpSpPr>
        <p:pic>
          <p:nvPicPr>
            <p:cNvPr id="4" name="Picture 3" descr="Text&#10;&#10;Description automatically generated">
              <a:extLst>
                <a:ext uri="{FF2B5EF4-FFF2-40B4-BE49-F238E27FC236}">
                  <a16:creationId xmlns:a16="http://schemas.microsoft.com/office/drawing/2014/main" id="{60BF5C9A-5123-FF4B-889C-02F2042C84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1191"/>
            <a:stretch/>
          </p:blipFill>
          <p:spPr>
            <a:xfrm>
              <a:off x="276403" y="1596760"/>
              <a:ext cx="5230317" cy="4815487"/>
            </a:xfrm>
            <a:prstGeom prst="rect">
              <a:avLst/>
            </a:prstGeom>
          </p:spPr>
        </p:pic>
        <p:pic>
          <p:nvPicPr>
            <p:cNvPr id="8" name="Picture 7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A7E429A4-B649-A640-9BB8-0D480B92F1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4531"/>
            <a:stretch/>
          </p:blipFill>
          <p:spPr>
            <a:xfrm>
              <a:off x="5506720" y="1596759"/>
              <a:ext cx="1877517" cy="4815488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114AC17-6BCE-E94F-8B1A-59F7437D7E28}"/>
              </a:ext>
            </a:extLst>
          </p:cNvPr>
          <p:cNvSpPr txBox="1"/>
          <p:nvPr/>
        </p:nvSpPr>
        <p:spPr>
          <a:xfrm>
            <a:off x="0" y="804779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通配符 </a:t>
            </a:r>
            <a:r>
              <a:rPr lang="en-US" altLang="zh-CN" sz="2400" dirty="0"/>
              <a:t>- </a:t>
            </a:r>
            <a:r>
              <a:rPr lang="zh-CN" altLang="en-US" sz="2400" dirty="0"/>
              <a:t>当想要利用通配符进行匹配时，可以分别使用 </a:t>
            </a:r>
            <a:r>
              <a:rPr lang="en-US" altLang="zh-CN" sz="2400" dirty="0"/>
              <a:t>?</a:t>
            </a:r>
            <a:r>
              <a:rPr lang="zh-CN" altLang="en-US" sz="2400" dirty="0"/>
              <a:t> 和 * 来匹配一个或任意个字符。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花括号</a:t>
            </a:r>
            <a:r>
              <a:rPr lang="en-US" altLang="zh-CN" sz="2400" dirty="0"/>
              <a:t>{}</a:t>
            </a:r>
            <a:r>
              <a:rPr lang="zh-CN" altLang="en-US" sz="2400" dirty="0"/>
              <a:t> </a:t>
            </a:r>
            <a:r>
              <a:rPr lang="en-US" altLang="zh-CN" sz="2400" dirty="0"/>
              <a:t>- </a:t>
            </a:r>
            <a:r>
              <a:rPr lang="zh-CN" altLang="en-US" sz="2400" dirty="0"/>
              <a:t>当有一系列的指令，其中包含一段公共子串时，可以用花括号来自动展开这些命令。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36487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b="3317"/>
          <a:stretch>
            <a:fillRect/>
          </a:stretch>
        </p:blipFill>
        <p:spPr>
          <a:xfrm>
            <a:off x="0" y="445753"/>
            <a:ext cx="12192000" cy="641224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520" y="220004"/>
            <a:ext cx="53303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Shebang——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脚本的第一行</a:t>
            </a:r>
            <a:endParaRPr kumimoji="1" lang="en-US" altLang="zh-CN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9C91856-14FF-6649-B586-B5A2BD69F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152" y="1030528"/>
            <a:ext cx="4470400" cy="127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5CE79-89E8-6B40-9C15-98681856FDBC}"/>
              </a:ext>
            </a:extLst>
          </p:cNvPr>
          <p:cNvSpPr txBox="1"/>
          <p:nvPr/>
        </p:nvSpPr>
        <p:spPr>
          <a:xfrm>
            <a:off x="391585" y="2722880"/>
            <a:ext cx="108555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内核通过解析脚本的开头第一行的</a:t>
            </a:r>
            <a:r>
              <a:rPr lang="en-US" sz="2400" dirty="0"/>
              <a:t>shebang</a:t>
            </a:r>
            <a:r>
              <a:rPr lang="zh-CN" altLang="en-US" sz="2400" dirty="0"/>
              <a:t>，就知道使用</a:t>
            </a:r>
            <a:r>
              <a:rPr lang="en-US" sz="2400" dirty="0"/>
              <a:t>python</a:t>
            </a:r>
            <a:r>
              <a:rPr lang="zh-CN" altLang="en-US" sz="2400" dirty="0"/>
              <a:t>解释器而不是</a:t>
            </a:r>
            <a:r>
              <a:rPr lang="en-US" sz="2400" dirty="0"/>
              <a:t>shell</a:t>
            </a:r>
            <a:r>
              <a:rPr lang="zh-CN" altLang="en-US" sz="2400" dirty="0"/>
              <a:t>命令来运行上面这段脚本。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/>
              <a:t>在 </a:t>
            </a:r>
            <a:r>
              <a:rPr lang="en-US" sz="2400" dirty="0"/>
              <a:t>shebang </a:t>
            </a:r>
            <a:r>
              <a:rPr lang="zh-CN" altLang="en-US" sz="2400" dirty="0"/>
              <a:t>行中使用 </a:t>
            </a:r>
            <a:r>
              <a:rPr lang="en-US" sz="2400" dirty="0"/>
              <a:t>env </a:t>
            </a:r>
            <a:r>
              <a:rPr lang="zh-CN" altLang="en-US" sz="2400" dirty="0"/>
              <a:t>命令，</a:t>
            </a:r>
            <a:r>
              <a:rPr lang="en-US" altLang="zh-CN" sz="2400" dirty="0"/>
              <a:t>shebang</a:t>
            </a:r>
            <a:r>
              <a:rPr lang="zh-CN" altLang="en-US" sz="2400" dirty="0"/>
              <a:t>会利用环境变量中的程序来解析该脚本，这样就可以提高脚本的可移植性，例如 </a:t>
            </a:r>
            <a:r>
              <a:rPr lang="en-US" altLang="zh-CN" sz="2400" dirty="0"/>
              <a:t>#!/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/bin/env python</a:t>
            </a:r>
            <a:r>
              <a:rPr lang="zh-CN" altLang="en-US" sz="2400" dirty="0"/>
              <a:t>。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85598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625</Words>
  <Application>Microsoft Macintosh PowerPoint</Application>
  <PresentationFormat>Widescreen</PresentationFormat>
  <Paragraphs>97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DengXian</vt:lpstr>
      <vt:lpstr>DengXian</vt:lpstr>
      <vt:lpstr>等线 Light</vt:lpstr>
      <vt:lpstr>微软雅黑</vt:lpstr>
      <vt:lpstr>Arial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Gao, Qi</dc:creator>
  <cp:keywords/>
  <dc:description/>
  <cp:lastModifiedBy>Gao, Qi</cp:lastModifiedBy>
  <cp:revision>747</cp:revision>
  <dcterms:created xsi:type="dcterms:W3CDTF">2020-06-20T14:14:00Z</dcterms:created>
  <dcterms:modified xsi:type="dcterms:W3CDTF">2021-12-22T11:52:09Z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93286461F36B40B08EE670ED9CD2CFF6</vt:lpwstr>
  </property>
  <property fmtid="{D5CDD505-2E9C-101B-9397-08002B2CF9AE}" pid="3" name="KSOProductBuildVer">
    <vt:lpwstr>2052-11.1.0.10667</vt:lpwstr>
  </property>
</Properties>
</file>