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theme/theme2.xml" ContentType="application/vnd.openxmlformats-officedocument.theme+xml"/>
  <Override PartName="/ppt/notesSlides/notesSlide9.xml" ContentType="application/vnd.openxmlformats-officedocument.presentationml.notesSlide+xml"/>
  <Override PartName="/ppt/notesSlides/notesSlide3.xml" ContentType="application/vnd.openxmlformats-officedocument.presentationml.notesSlide+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notesSlides/notesSlide8.xml" ContentType="application/vnd.openxmlformats-officedocument.presentationml.notesSlide+xml"/>
  <Override PartName="/ppt/slides/slide4.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notesSlides/notesSlide1.xml" ContentType="application/vnd.openxmlformats-officedocument.presentationml.notesSlide+xml"/>
  <Override PartName="/ppt/presentation.xml" ContentType="application/vnd.openxmlformats-officedocument.presentationml.presentation.main+xml"/>
  <Override PartName="/ppt/slides/slide15.xml" ContentType="application/vnd.openxmlformats-officedocument.presentationml.slide+xml"/>
  <Override PartName="/docProps/app.xml" ContentType="application/vnd.openxmlformats-officedocument.extended-properties+xml"/>
  <Override PartName="/ppt/slideLayouts/slideLayout9.xml" ContentType="application/vnd.openxmlformats-officedocument.presentationml.slideLayout+xml"/>
  <Override PartName="/ppt/slides/slide9.xml" ContentType="application/vnd.openxmlformats-officedocument.presentationml.slide+xml"/>
  <Override PartName="/ppt/notesMasters/notesMaster1.xml" ContentType="application/vnd.openxmlformats-officedocument.presentationml.notes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slides/slide14.xml" ContentType="application/vnd.openxmlformats-officedocument.presentationml.slide+xml"/>
  <Override PartName="/ppt/slides/slide5.xml" ContentType="application/vnd.openxmlformats-officedocument.presentationml.slide+xml"/>
  <Override PartName="/ppt/notesSlides/notesSlide7.xml" ContentType="application/vnd.openxmlformats-officedocument.presentationml.notesSlide+xml"/>
  <Override PartName="/ppt/slideMasters/slideMaster1.xml" ContentType="application/vnd.openxmlformats-officedocument.presentationml.slideMaster+xml"/>
  <Override PartName="/ppt/slides/slide1.xml" ContentType="application/vnd.openxmlformats-officedocument.presentationml.slide+xml"/>
  <Override PartName="/ppt/slides/slide3.xml" ContentType="application/vnd.openxmlformats-officedocument.presentationml.slide+xml"/>
  <Override PartName="/ppt/slideLayouts/slideLayout8.xml" ContentType="application/vnd.openxmlformats-officedocument.presentationml.slideLayout+xml"/>
  <Override PartName="/ppt/slides/slide17.xml" ContentType="application/vnd.openxmlformats-officedocument.presentationml.slide+xml"/>
  <Override PartName="/ppt/theme/theme1.xml" ContentType="application/vnd.openxmlformats-officedocument.theme+xml"/>
  <Override PartName="/ppt/slides/slide13.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slides/slide2.xml" ContentType="application/vnd.openxmlformats-officedocument.presentationml.slide+xml"/>
  <Override PartName="/ppt/slideLayouts/slideLayout10.xml" ContentType="application/vnd.openxmlformats-officedocument.presentationml.slideLayout+xml"/>
  <Override PartName="/ppt/slides/slide12.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Relationships xmlns="http://schemas.openxmlformats.org/package/2006/relationships"><Relationship Id="rId2" Type="http://schemas.openxmlformats.org/officeDocument/2006/relationships/extended-properties" Target="docProps/app.xml" /><Relationship Id="rId0" Type="http://schemas.openxmlformats.org/officeDocument/2006/relationships/officeDocument" Target="ppt/presentation.xml" /><Relationship Id="rId1" Type="http://schemas.openxmlformats.org/package/2006/relationships/metadata/core-properties" Target="docProps/core.xml" /></Relationships>
</file>

<file path=ppt/presentation.xml><?xml version="1.0" encoding="utf-8"?>
<p:presentation xmlns:a="http://schemas.openxmlformats.org/drawingml/2006/main" xmlns:p="http://schemas.openxmlformats.org/presentationml/2006/main" xmlns:r="http://schemas.openxmlformats.org/officeDocument/2006/relationships" firstSlideNum="1">
  <p:sldMasterIdLst>
    <p:sldMasterId id="2147483648" r:id="rId0"/>
  </p:sldMasterIdLst>
  <p:notesMasterIdLst>
    <p:notesMasterId r:id="rId18"/>
  </p:notesMasterIdLst>
  <p:sldIdLst>
    <p:sldId id="256" r:id="rId1"/>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type="screen16x9"/>
  <p:notesSz cx="6858000" cy="9144000"/>
  <p:defaultTextStyle>
    <a:lvl1pPr marL="0" lvl="0" algn="l" defTabSz="914400">
      <a:lnSpc>
        <a:spcPct val="130000"/>
      </a:lnSpc>
      <a:defRPr sz="1800" kern="1200">
        <a:solidFill>
          <a:schemeClr val="tx1"/>
        </a:solidFill>
        <a:latin typeface="默认字体"/>
        <a:ea typeface="默认字体"/>
      </a:defRPr>
    </a:lvl1pPr>
    <a:lvl2pPr marL="457200" lvl="1" algn="l" defTabSz="914400">
      <a:lnSpc>
        <a:spcPct val="130000"/>
      </a:lnSpc>
      <a:defRPr sz="1800" kern="1200">
        <a:solidFill>
          <a:schemeClr val="tx1"/>
        </a:solidFill>
        <a:latin typeface="默认字体"/>
        <a:ea typeface="默认字体"/>
      </a:defRPr>
    </a:lvl2pPr>
    <a:lvl3pPr marL="914400" lvl="2" algn="l" defTabSz="914400">
      <a:lnSpc>
        <a:spcPct val="130000"/>
      </a:lnSpc>
      <a:defRPr sz="1800" kern="1200">
        <a:solidFill>
          <a:schemeClr val="tx1"/>
        </a:solidFill>
        <a:latin typeface="默认字体"/>
        <a:ea typeface="默认字体"/>
      </a:defRPr>
    </a:lvl3pPr>
    <a:lvl4pPr marL="1371600" lvl="3" algn="l" defTabSz="914400">
      <a:lnSpc>
        <a:spcPct val="130000"/>
      </a:lnSpc>
      <a:defRPr sz="1800" kern="1200">
        <a:solidFill>
          <a:schemeClr val="tx1"/>
        </a:solidFill>
        <a:latin typeface="默认字体"/>
        <a:ea typeface="默认字体"/>
      </a:defRPr>
    </a:lvl4pPr>
    <a:lvl5pPr marL="1828800" lvl="4" algn="l" defTabSz="914400">
      <a:lnSpc>
        <a:spcPct val="130000"/>
      </a:lnSpc>
      <a:defRPr sz="1800" kern="1200">
        <a:solidFill>
          <a:schemeClr val="tx1"/>
        </a:solidFill>
        <a:latin typeface="默认字体"/>
        <a:ea typeface="默认字体"/>
      </a:defRPr>
    </a:lvl5pPr>
    <a:lvl6pPr marL="2286000" lvl="5" algn="l" defTabSz="914400">
      <a:lnSpc>
        <a:spcPct val="130000"/>
      </a:lnSpc>
      <a:defRPr sz="1800" kern="1200">
        <a:solidFill>
          <a:schemeClr val="tx1"/>
        </a:solidFill>
        <a:latin typeface="默认字体"/>
        <a:ea typeface="默认字体"/>
      </a:defRPr>
    </a:lvl6pPr>
    <a:lvl7pPr marL="2743200" lvl="6" algn="l" defTabSz="914400">
      <a:lnSpc>
        <a:spcPct val="130000"/>
      </a:lnSpc>
      <a:defRPr sz="1800" kern="1200">
        <a:solidFill>
          <a:schemeClr val="tx1"/>
        </a:solidFill>
        <a:latin typeface="默认字体"/>
        <a:ea typeface="默认字体"/>
      </a:defRPr>
    </a:lvl7pPr>
    <a:lvl8pPr marL="3200400" lvl="7" algn="l" defTabSz="914400">
      <a:lnSpc>
        <a:spcPct val="130000"/>
      </a:lnSpc>
      <a:defRPr sz="1800" kern="1200">
        <a:solidFill>
          <a:schemeClr val="tx1"/>
        </a:solidFill>
        <a:latin typeface="默认字体"/>
        <a:ea typeface="默认字体"/>
      </a:defRPr>
    </a:lvl8pPr>
    <a:lvl9pPr marL="3657600" lvl="8" algn="l" defTabSz="914400">
      <a:lnSpc>
        <a:spcPct val="130000"/>
      </a:lnSpc>
      <a:defRPr sz="1800" kern="1200">
        <a:solidFill>
          <a:schemeClr val="tx1"/>
        </a:solidFill>
        <a:latin typeface="默认字体"/>
        <a:ea typeface="默认字体"/>
      </a:defRPr>
    </a:lvl9pPr>
  </p:defaultTextStyle>
</p:presentation>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_rels/presentation.xml.rels><?xml version="1.0" encoding="UTF-8" standalone="yes"?><Relationships xmlns="http://schemas.openxmlformats.org/package/2006/relationships"><Relationship Id="rId9" Type="http://schemas.openxmlformats.org/officeDocument/2006/relationships/slide" Target="slides/slide9.xml" /><Relationship Id="rId8" Type="http://schemas.openxmlformats.org/officeDocument/2006/relationships/slide" Target="slides/slide8.xml" /><Relationship Id="rId7" Type="http://schemas.openxmlformats.org/officeDocument/2006/relationships/slide" Target="slides/slide7.xml" /><Relationship Id="rId6" Type="http://schemas.openxmlformats.org/officeDocument/2006/relationships/slide" Target="slides/slide6.xml" /><Relationship Id="rId4" Type="http://schemas.openxmlformats.org/officeDocument/2006/relationships/slide" Target="slides/slide4.xml" /><Relationship Id="rId12" Type="http://schemas.openxmlformats.org/officeDocument/2006/relationships/slide" Target="slides/slide12.xml" /><Relationship Id="rId10" Type="http://schemas.openxmlformats.org/officeDocument/2006/relationships/slide" Target="slides/slide10.xml" /><Relationship Id="rId11" Type="http://schemas.openxmlformats.org/officeDocument/2006/relationships/slide" Target="slides/slide11.xml" /><Relationship Id="rId14" Type="http://schemas.openxmlformats.org/officeDocument/2006/relationships/slide" Target="slides/slide14.xml" /><Relationship Id="rId5" Type="http://schemas.openxmlformats.org/officeDocument/2006/relationships/slide" Target="slides/slide5.xml" /><Relationship Id="rId0" Type="http://schemas.openxmlformats.org/officeDocument/2006/relationships/slideMaster" Target="slideMasters/slideMaster1.xml" /><Relationship Id="rId1" Type="http://schemas.openxmlformats.org/officeDocument/2006/relationships/slide" Target="slides/slide1.xml" /><Relationship Id="rId15" Type="http://schemas.openxmlformats.org/officeDocument/2006/relationships/slide" Target="slides/slide15.xml" /><Relationship Id="rId3" Type="http://schemas.openxmlformats.org/officeDocument/2006/relationships/slide" Target="slides/slide3.xml" /><Relationship Id="rId16" Type="http://schemas.openxmlformats.org/officeDocument/2006/relationships/slide" Target="slides/slide16.xml" /><Relationship Id="rId17" Type="http://schemas.openxmlformats.org/officeDocument/2006/relationships/slide" Target="slides/slide17.xml" /><Relationship Id="rId13" Type="http://schemas.openxmlformats.org/officeDocument/2006/relationships/slide" Target="slides/slide13.xml" /><Relationship Id="rId18" Type="http://schemas.openxmlformats.org/officeDocument/2006/relationships/notesMaster" Target="notesMasters/notesMaster1.xml" /><Relationship Id="rId19" Type="http://schemas.openxmlformats.org/officeDocument/2006/relationships/tableStyles" Target="tableStyles.xml" /><Relationship Id="rId2" Type="http://schemas.openxmlformats.org/officeDocument/2006/relationships/slide" Target="slides/slide2.xml" /></Relationships>
</file>

<file path=ppt/notesMasters/_rels/notesMaster1.xml.rels><?xml version="1.0" encoding="UTF-8" standalone="yes"?><Relationships xmlns="http://schemas.openxmlformats.org/package/2006/relationships"><Relationship Id="rId0"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false" eaLnBrk="true" latinLnBrk="false" hangingPunct="true">
      <a:defRPr sz="1200" kern="1200">
        <a:solidFill>
          <a:schemeClr val="tx1"/>
        </a:solidFill>
        <a:latin typeface="+mn-lt"/>
        <a:ea typeface="+mn-ea"/>
        <a:cs typeface="+mn-cs"/>
      </a:defRPr>
    </a:lvl1pPr>
    <a:lvl2pPr marL="457200" algn="l" defTabSz="914400" rtl="false" eaLnBrk="true" latinLnBrk="false" hangingPunct="true">
      <a:defRPr sz="1200" kern="1200">
        <a:solidFill>
          <a:schemeClr val="tx1"/>
        </a:solidFill>
        <a:latin typeface="+mn-lt"/>
        <a:ea typeface="+mn-ea"/>
        <a:cs typeface="+mn-cs"/>
      </a:defRPr>
    </a:lvl2pPr>
    <a:lvl3pPr marL="914400" algn="l" defTabSz="914400" rtl="false" eaLnBrk="true" latinLnBrk="false" hangingPunct="true">
      <a:defRPr sz="1200" kern="1200">
        <a:solidFill>
          <a:schemeClr val="tx1"/>
        </a:solidFill>
        <a:latin typeface="+mn-lt"/>
        <a:ea typeface="+mn-ea"/>
        <a:cs typeface="+mn-cs"/>
      </a:defRPr>
    </a:lvl3pPr>
    <a:lvl4pPr marL="1371600" algn="l" defTabSz="914400" rtl="false" eaLnBrk="true" latinLnBrk="false" hangingPunct="true">
      <a:defRPr sz="1200" kern="1200">
        <a:solidFill>
          <a:schemeClr val="tx1"/>
        </a:solidFill>
        <a:latin typeface="+mn-lt"/>
        <a:ea typeface="+mn-ea"/>
        <a:cs typeface="+mn-cs"/>
      </a:defRPr>
    </a:lvl4pPr>
    <a:lvl5pPr marL="1828800" algn="l" defTabSz="914400" rtl="false" eaLnBrk="true" latinLnBrk="false" hangingPunct="true">
      <a:defRPr sz="1200" kern="1200">
        <a:solidFill>
          <a:schemeClr val="tx1"/>
        </a:solidFill>
        <a:latin typeface="+mn-lt"/>
        <a:ea typeface="+mn-ea"/>
        <a:cs typeface="+mn-cs"/>
      </a:defRPr>
    </a:lvl5pPr>
    <a:lvl6pPr marL="2286000" algn="l" defTabSz="914400" rtl="false" eaLnBrk="true" latinLnBrk="false" hangingPunct="true">
      <a:defRPr sz="1200" kern="1200">
        <a:solidFill>
          <a:schemeClr val="tx1"/>
        </a:solidFill>
        <a:latin typeface="+mn-lt"/>
        <a:ea typeface="+mn-ea"/>
        <a:cs typeface="+mn-cs"/>
      </a:defRPr>
    </a:lvl6pPr>
    <a:lvl7pPr marL="2743200" algn="l" defTabSz="914400" rtl="false" eaLnBrk="true" latinLnBrk="false" hangingPunct="true">
      <a:defRPr sz="1200" kern="1200">
        <a:solidFill>
          <a:schemeClr val="tx1"/>
        </a:solidFill>
        <a:latin typeface="+mn-lt"/>
        <a:ea typeface="+mn-ea"/>
        <a:cs typeface="+mn-cs"/>
      </a:defRPr>
    </a:lvl7pPr>
    <a:lvl8pPr marL="3200400" algn="l" defTabSz="914400" rtl="false" eaLnBrk="true" latinLnBrk="false" hangingPunct="true">
      <a:defRPr sz="1200" kern="1200">
        <a:solidFill>
          <a:schemeClr val="tx1"/>
        </a:solidFill>
        <a:latin typeface="+mn-lt"/>
        <a:ea typeface="+mn-ea"/>
        <a:cs typeface="+mn-cs"/>
      </a:defRPr>
    </a:lvl8pPr>
    <a:lvl9pPr marL="3657600" algn="l" defTabSz="914400" rtl="false" eaLnBrk="true" latinLnBrk="false" hangingPunct="true">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2.xml" /></Relationships>
</file>

<file path=ppt/notesSlides/_rels/notesSlide2.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3.xml" /></Relationships>
</file>

<file path=ppt/notesSlides/_rels/notesSlide3.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4.xml" /></Relationships>
</file>

<file path=ppt/notesSlides/_rels/notesSlide4.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5.xml" /></Relationships>
</file>

<file path=ppt/notesSlides/_rels/notesSlide5.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6.xml" /></Relationships>
</file>

<file path=ppt/notesSlides/_rels/notesSlide6.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7.xml" /></Relationships>
</file>

<file path=ppt/notesSlides/_rels/notesSlide7.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6.xml" /></Relationships>
</file>

<file path=ppt/notesSlides/_rels/notesSlide8.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7.xml" /></Relationships>
</file>

<file path=ppt/notesSlides/_rels/notesSlide9.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9.xml" /></Relationships>
</file>

<file path=ppt/notesSlides/notesSlide1.xml><?xml version="1.0" encoding="utf-8"?>
<p:note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
          <p:cNvSpPr/>
          <p:nvPr>
            <p:ph type="body"/>
          </p:nvPr>
        </p:nvSpPr>
        <p:spPr>
          <a:xfrm>
            <a:off x="0" y="0"/>
            <a:ext cx="1778000" cy="444500"/>
          </a:xfrm>
          <a:prstGeom prst="rect">
            <a:avLst/>
          </a:prstGeom>
        </p:spPr>
        <p:txBody>
          <a:bodyPr/>
          <a:p>
            <a:pPr marL="800100" lvl="1" indent="-342900" algn="just">
              <a:lnSpc>
                <a:spcPct val="150000"/>
              </a:lnSpc>
              <a:buAutoNum type="arabicPeriod" startAt="1"/>
            </a:pPr>
            <a:r>
              <a:rPr lang="zh-CN" sz="1600" b="false"/>
              <a:t>可以看到经过微调后模型在评估数据集上的效果明显高于其他方法。</a:t>
            </a:r>
            <a:endParaRPr sz="1800">
              <a:solidFill>
                <a:schemeClr val="tx1">
                  <a:alpha val="100000"/>
                </a:schemeClr>
              </a:solidFill>
              <a:latin typeface="默认字体"/>
              <a:ea typeface="默认字体"/>
            </a:endParaRPr>
          </a:p>
          <a:p>
            <a:pPr marL="800100" lvl="1" indent="-342900" algn="just">
              <a:lnSpc>
                <a:spcPct val="150000"/>
              </a:lnSpc>
              <a:buAutoNum type="arabicPeriod" startAt="1"/>
            </a:pPr>
            <a:r>
              <a:rPr lang="zh-CN" sz="1600" b="false"/>
              <a:t>发现直接添加思考</a:t>
            </a:r>
            <a:r>
              <a:rPr lang="en-US" sz="1600" b="false"/>
              <a:t>prompt</a:t>
            </a:r>
            <a:r>
              <a:rPr lang="zh-CN" sz="1600" b="false"/>
              <a:t>效果比不添加差许多，其原因是模型微调过程没有考虑思考而是直接输出结果，所有效果比直接输出差很多。</a:t>
            </a:r>
            <a:endParaRPr sz="1800">
              <a:solidFill>
                <a:schemeClr val="tx1">
                  <a:alpha val="100000"/>
                </a:schemeClr>
              </a:solidFill>
              <a:latin typeface="默认字体"/>
              <a:ea typeface="默认字体"/>
            </a:endParaRPr>
          </a:p>
          <a:p>
            <a:pPr marL="800100" lvl="1" indent="-342900" algn="just">
              <a:lnSpc>
                <a:spcPct val="150000"/>
              </a:lnSpc>
              <a:buAutoNum type="arabicPeriod" startAt="1"/>
            </a:pPr>
            <a:r>
              <a:rPr lang="zh-CN" sz="1600" b="false"/>
              <a:t>观察</a:t>
            </a:r>
            <a:r>
              <a:rPr lang="en-US" sz="1600" b="false"/>
              <a:t>3</a:t>
            </a:r>
            <a:r>
              <a:rPr lang="zh-CN" sz="1600" b="false"/>
              <a:t>，</a:t>
            </a:r>
            <a:r>
              <a:rPr lang="en-US" sz="1600" b="false"/>
              <a:t>4</a:t>
            </a:r>
            <a:r>
              <a:rPr lang="zh-CN" sz="1600" b="false"/>
              <a:t>行，发现微调后思考的结果明显比不思考的结果好很多。</a:t>
            </a:r>
            <a:endParaRPr sz="1800">
              <a:solidFill>
                <a:schemeClr val="tx1">
                  <a:alpha val="100000"/>
                </a:schemeClr>
              </a:solidFill>
              <a:latin typeface="默认字体"/>
              <a:ea typeface="默认字体"/>
            </a:endParaRPr>
          </a:p>
        </p:txBody>
      </p:sp>
    </p:spTree>
  </p:cSld>
</p:notes>
</file>

<file path=ppt/notesSlides/notesSlide2.xml><?xml version="1.0" encoding="utf-8"?>
<p:notes xmlns:a="http://schemas.openxmlformats.org/drawingml/2006/main" xmlns:p="http://schemas.openxmlformats.org/presentationml/2006/main">
  <p:cSld>
    <p:spTree>
      <p:nvGrpSpPr>
        <p:cNvPr id="3" name=""/>
        <p:cNvGrpSpPr/>
        <p:nvPr/>
      </p:nvGrpSpPr>
      <p:grpSpPr>
        <a:xfrm>
          <a:off x="0" y="0"/>
          <a:ext cx="0" cy="0"/>
          <a:chOff x="0" y="0"/>
          <a:chExt cx="0" cy="0"/>
        </a:xfrm>
      </p:grpSpPr>
      <p:sp>
        <p:nvSpPr>
          <p:cNvPr id="4" name=""/>
          <p:cNvSpPr/>
          <p:nvPr>
            <p:ph type="body"/>
          </p:nvPr>
        </p:nvSpPr>
        <p:spPr>
          <a:xfrm>
            <a:off x="0" y="0"/>
            <a:ext cx="1778000" cy="444500"/>
          </a:xfrm>
          <a:prstGeom prst="rect">
            <a:avLst/>
          </a:prstGeom>
        </p:spPr>
        <p:txBody>
          <a:bodyPr/>
          <a:p>
            <a:pPr/>
            <a:r>
              <a:rPr lang="zh-CN"/>
              <a:t>随着训练迭代的增加，添加了思考的结果会逐渐超过直接输出的结果。</a:t>
            </a:r>
            <a:endParaRPr/>
          </a:p>
          <a:p>
            <a:pPr/>
            <a:endParaRPr lang="en-US"/>
          </a:p>
          <a:p>
            <a:pPr/>
            <a:r>
              <a:rPr lang="zh-CN"/>
              <a:t>说明思考的能力是需要进行训练才能得到的，并不是与生俱来的</a:t>
            </a:r>
            <a:endParaRPr/>
          </a:p>
        </p:txBody>
      </p:sp>
    </p:spTree>
  </p:cSld>
</p:notes>
</file>

<file path=ppt/notesSlides/notesSlide3.xml><?xml version="1.0" encoding="utf-8"?>
<p:notes xmlns:a="http://schemas.openxmlformats.org/drawingml/2006/main" xmlns:p="http://schemas.openxmlformats.org/presentationml/2006/main">
  <p:cSld>
    <p:spTree>
      <p:nvGrpSpPr>
        <p:cNvPr id="5" name=""/>
        <p:cNvGrpSpPr/>
        <p:nvPr/>
      </p:nvGrpSpPr>
      <p:grpSpPr>
        <a:xfrm>
          <a:off x="0" y="0"/>
          <a:ext cx="0" cy="0"/>
          <a:chOff x="0" y="0"/>
          <a:chExt cx="0" cy="0"/>
        </a:xfrm>
      </p:grpSpPr>
      <p:sp>
        <p:nvSpPr>
          <p:cNvPr id="6" name=""/>
          <p:cNvSpPr/>
          <p:nvPr>
            <p:ph type="body"/>
          </p:nvPr>
        </p:nvSpPr>
        <p:spPr>
          <a:xfrm>
            <a:off x="0" y="0"/>
            <a:ext cx="1778000" cy="444500"/>
          </a:xfrm>
          <a:prstGeom prst="rect">
            <a:avLst/>
          </a:prstGeom>
        </p:spPr>
        <p:txBody>
          <a:bodyPr/>
          <a:p>
            <a:pPr/>
            <a:r>
              <a:rPr lang="zh-CN"/>
              <a:t>观察第</a:t>
            </a:r>
            <a:r>
              <a:rPr lang="en-US"/>
              <a:t>2</a:t>
            </a:r>
            <a:r>
              <a:rPr lang="zh-CN"/>
              <a:t>，</a:t>
            </a:r>
            <a:r>
              <a:rPr lang="en-US"/>
              <a:t>4</a:t>
            </a:r>
            <a:r>
              <a:rPr lang="zh-CN"/>
              <a:t>行，可以发现，不同的判断模型是存在差别的，使用打分机制的模型比使用</a:t>
            </a:r>
            <a:r>
              <a:rPr lang="en-US"/>
              <a:t>ETO</a:t>
            </a:r>
            <a:r>
              <a:rPr lang="zh-CN"/>
              <a:t>比较机制的模型效果更好</a:t>
            </a:r>
            <a:endParaRPr/>
          </a:p>
          <a:p>
            <a:pPr/>
            <a:endParaRPr lang="en-US"/>
          </a:p>
          <a:p>
            <a:pPr/>
            <a:r>
              <a:rPr lang="zh-CN"/>
              <a:t>观察最后两行发现，使用特定领域的思考生成</a:t>
            </a:r>
            <a:r>
              <a:rPr lang="en-US"/>
              <a:t>prompt</a:t>
            </a:r>
            <a:r>
              <a:rPr lang="zh-CN"/>
              <a:t>相比于通用的来说更好。</a:t>
            </a:r>
            <a:endParaRPr/>
          </a:p>
        </p:txBody>
      </p:sp>
    </p:spTree>
  </p:cSld>
</p:notes>
</file>

<file path=ppt/notesSlides/notesSlide4.xml><?xml version="1.0" encoding="utf-8"?>
<p:notes xmlns:a="http://schemas.openxmlformats.org/drawingml/2006/main" xmlns:p="http://schemas.openxmlformats.org/presentationml/2006/main">
  <p:cSld>
    <p:spTree>
      <p:nvGrpSpPr>
        <p:cNvPr id="7" name=""/>
        <p:cNvGrpSpPr/>
        <p:nvPr/>
      </p:nvGrpSpPr>
      <p:grpSpPr>
        <a:xfrm>
          <a:off x="0" y="0"/>
          <a:ext cx="0" cy="0"/>
          <a:chOff x="0" y="0"/>
          <a:chExt cx="0" cy="0"/>
        </a:xfrm>
      </p:grpSpPr>
      <p:sp>
        <p:nvSpPr>
          <p:cNvPr id="8" name=""/>
          <p:cNvSpPr/>
          <p:nvPr>
            <p:ph type="body"/>
          </p:nvPr>
        </p:nvSpPr>
        <p:spPr>
          <a:xfrm>
            <a:off x="0" y="0"/>
            <a:ext cx="1778000" cy="444500"/>
          </a:xfrm>
          <a:prstGeom prst="rect">
            <a:avLst/>
          </a:prstGeom>
        </p:spPr>
        <p:txBody>
          <a:bodyPr/>
          <a:p>
            <a:pPr/>
            <a:r>
              <a:rPr lang="zh-CN"/>
              <a:t>虽然上述基准评估的是整体性能，但它们缺乏细粒度，无法告知哪些类型的指令可以从思考中获益。为了获得更精细的评估，我们使用 UltraFeedback 建立了自己的评估。我们将未在训练中使用的指令单独归入 20 个类别之一，直到每个类别有 200 个样本为止。</a:t>
            </a:r>
            <a:endParaRPr/>
          </a:p>
          <a:p>
            <a:pPr/>
            <a:endParaRPr lang="en-US"/>
          </a:p>
          <a:p>
            <a:pPr/>
            <a:r>
              <a:rPr lang="zh-CN"/>
              <a:t>使用</a:t>
            </a:r>
            <a:r>
              <a:rPr lang="en-US"/>
              <a:t>TPO</a:t>
            </a:r>
            <a:r>
              <a:rPr lang="zh-CN"/>
              <a:t>模型与直接模型回答的</a:t>
            </a:r>
            <a:r>
              <a:rPr lang="en-US"/>
              <a:t> win rate</a:t>
            </a:r>
            <a:r>
              <a:rPr lang="zh-CN"/>
              <a:t>进行比较，就是向模型提问生成回答，让</a:t>
            </a:r>
            <a:r>
              <a:rPr lang="en-US"/>
              <a:t>GPT-4</a:t>
            </a:r>
            <a:r>
              <a:rPr lang="zh-CN"/>
              <a:t>作为判断模型说谁好，看看牲畜的比例。</a:t>
            </a:r>
            <a:endParaRPr/>
          </a:p>
          <a:p>
            <a:pPr/>
            <a:endParaRPr lang="en-US"/>
          </a:p>
          <a:p>
            <a:pPr/>
            <a:r>
              <a:rPr lang="zh-CN"/>
              <a:t>发现并不是只有推理任务适合思考，我们发现非推理类别通过思考获得了巨大收益。还这包括语言和翻译、营销和健康。</a:t>
            </a:r>
            <a:endParaRPr/>
          </a:p>
          <a:p>
            <a:pPr/>
            <a:endParaRPr lang="en-US"/>
          </a:p>
          <a:p>
            <a:pPr/>
            <a:endParaRPr lang="en-US"/>
          </a:p>
        </p:txBody>
      </p:sp>
    </p:spTree>
  </p:cSld>
</p:notes>
</file>

<file path=ppt/notesSlides/notesSlide5.xml><?xml version="1.0" encoding="utf-8"?>
<p:notes xmlns:a="http://schemas.openxmlformats.org/drawingml/2006/main" xmlns:p="http://schemas.openxmlformats.org/presentationml/2006/main">
  <p:cSld>
    <p:spTree>
      <p:nvGrpSpPr>
        <p:cNvPr id="9" name=""/>
        <p:cNvGrpSpPr/>
        <p:nvPr/>
      </p:nvGrpSpPr>
      <p:grpSpPr>
        <a:xfrm>
          <a:off x="0" y="0"/>
          <a:ext cx="0" cy="0"/>
          <a:chOff x="0" y="0"/>
          <a:chExt cx="0" cy="0"/>
        </a:xfrm>
      </p:grpSpPr>
      <p:sp>
        <p:nvSpPr>
          <p:cNvPr id="10" name=""/>
          <p:cNvSpPr/>
          <p:nvPr>
            <p:ph type="body"/>
          </p:nvPr>
        </p:nvSpPr>
        <p:spPr>
          <a:xfrm>
            <a:off x="0" y="0"/>
            <a:ext cx="1778000" cy="444500"/>
          </a:xfrm>
          <a:prstGeom prst="rect">
            <a:avLst/>
          </a:prstGeom>
        </p:spPr>
        <p:txBody>
          <a:bodyPr/>
          <a:p>
            <a:pPr/>
            <a:endParaRPr lang="zh-CN"/>
          </a:p>
          <a:p>
            <a:pPr/>
            <a:r>
              <a:rPr lang="zh-CN"/>
              <a:t>左边是一个不需要逻辑推理的例子，写一首诗歌，可以发现他会虽然写诗通常不被视为推理任务，但它可以从更好的计划和对文字的理解中受益。</a:t>
            </a:r>
            <a:endParaRPr/>
          </a:p>
          <a:p>
            <a:pPr/>
            <a:endParaRPr lang="zh-CN"/>
          </a:p>
          <a:p>
            <a:pPr/>
            <a:r>
              <a:rPr lang="zh-CN"/>
              <a:t>图 6 显示了一个 TPO 模型的思维过程，该模型是在一个事实类问题（哪种狗的体型最小）的特定思维提示下进行训练的。我们可以看到，该模型首先对问题进行了思考，然后评估了自己的回答草案，之后给出答案。</a:t>
            </a:r>
            <a:endParaRPr/>
          </a:p>
          <a:p>
            <a:pPr/>
            <a:endParaRPr lang="en-US"/>
          </a:p>
          <a:p>
            <a:pPr/>
            <a:r>
              <a:rPr lang="zh-CN"/>
              <a:t>这也是一个很好的例子，说明隐藏思考过程是有意义的</a:t>
            </a:r>
            <a:endParaRPr/>
          </a:p>
        </p:txBody>
      </p:sp>
    </p:spTree>
  </p:cSld>
</p:notes>
</file>

<file path=ppt/notesSlides/notesSlide6.xml><?xml version="1.0" encoding="utf-8"?>
<p:notes xmlns:a="http://schemas.openxmlformats.org/drawingml/2006/main" xmlns:p="http://schemas.openxmlformats.org/presentationml/2006/main">
  <p:cSld>
    <p:spTree>
      <p:nvGrpSpPr>
        <p:cNvPr id="11" name=""/>
        <p:cNvGrpSpPr/>
        <p:nvPr/>
      </p:nvGrpSpPr>
      <p:grpSpPr>
        <a:xfrm>
          <a:off x="0" y="0"/>
          <a:ext cx="0" cy="0"/>
          <a:chOff x="0" y="0"/>
          <a:chExt cx="0" cy="0"/>
        </a:xfrm>
      </p:grpSpPr>
      <p:sp>
        <p:nvSpPr>
          <p:cNvPr id="12" name=""/>
          <p:cNvSpPr/>
          <p:nvPr>
            <p:ph type="body"/>
          </p:nvPr>
        </p:nvSpPr>
        <p:spPr>
          <a:xfrm>
            <a:off x="0" y="0"/>
            <a:ext cx="1778000" cy="444500"/>
          </a:xfrm>
          <a:prstGeom prst="rect">
            <a:avLst/>
          </a:prstGeom>
        </p:spPr>
        <p:txBody>
          <a:bodyPr/>
          <a:p>
            <a:pPr/>
            <a:r>
              <a:rPr lang="zh-CN"/>
              <a:t>因为它要求模型生成一个反应草案，并在思维中对其进行评估。虽然我们没有直接监督思维过程，但我们发现模型在整个训练过程中学会了缩短和浓缩思维。发现经过</a:t>
            </a:r>
            <a:r>
              <a:rPr lang="en-US"/>
              <a:t>4</a:t>
            </a:r>
            <a:r>
              <a:rPr lang="zh-CN"/>
              <a:t>次迭代后缩短了</a:t>
            </a:r>
            <a:r>
              <a:rPr lang="en-US"/>
              <a:t>61%</a:t>
            </a:r>
            <a:r>
              <a:rPr lang="zh-CN"/>
              <a:t>和</a:t>
            </a:r>
            <a:r>
              <a:rPr lang="en-US"/>
              <a:t>30%</a:t>
            </a:r>
            <a:endParaRPr/>
          </a:p>
          <a:p>
            <a:pPr/>
            <a:endParaRPr lang="en-US"/>
          </a:p>
          <a:p>
            <a:pPr/>
            <a:r>
              <a:rPr lang="zh-CN"/>
              <a:t>艺术和写作等类别具有更长的思考过程，而对话，语言，数学和一般知识则相反。</a:t>
            </a:r>
            <a:endParaRPr/>
          </a:p>
        </p:txBody>
      </p:sp>
    </p:spTree>
  </p:cSld>
</p:notes>
</file>

<file path=ppt/notesSlides/notesSlide7.xml><?xml version="1.0" encoding="utf-8"?>
<p:notes xmlns:a="http://schemas.openxmlformats.org/drawingml/2006/main" xmlns:p="http://schemas.openxmlformats.org/presentationml/2006/main">
  <p:cSld>
    <p:spTree>
      <p:nvGrpSpPr>
        <p:cNvPr id="13" name=""/>
        <p:cNvGrpSpPr/>
        <p:nvPr/>
      </p:nvGrpSpPr>
      <p:grpSpPr>
        <a:xfrm>
          <a:off x="0" y="0"/>
          <a:ext cx="0" cy="0"/>
          <a:chOff x="0" y="0"/>
          <a:chExt cx="0" cy="0"/>
        </a:xfrm>
      </p:grpSpPr>
      <p:sp>
        <p:nvSpPr>
          <p:cNvPr id="14" name=""/>
          <p:cNvSpPr/>
          <p:nvPr>
            <p:ph type="body"/>
          </p:nvPr>
        </p:nvSpPr>
        <p:spPr>
          <a:xfrm>
            <a:off x="0" y="0"/>
            <a:ext cx="1778000" cy="444500"/>
          </a:xfrm>
          <a:prstGeom prst="rect">
            <a:avLst/>
          </a:prstGeom>
        </p:spPr>
        <p:txBody>
          <a:bodyPr/>
          <a:p>
            <a:pPr/>
            <a:r>
              <a:rPr lang="zh-CN"/>
              <a:t>最好的方法是使用</a:t>
            </a:r>
            <a:endParaRPr/>
          </a:p>
          <a:p>
            <a:pPr/>
            <a:endParaRPr lang="en-US"/>
          </a:p>
          <a:p>
            <a:pPr/>
            <a:r>
              <a:rPr lang="zh-CN"/>
              <a:t>核心过程是输出由两部分组成: 思考和回答部分，两者都是自然语言。</a:t>
            </a:r>
            <a:endParaRPr/>
          </a:p>
          <a:p>
            <a:pPr/>
            <a:endParaRPr lang="en-US"/>
          </a:p>
          <a:p>
            <a:pPr/>
            <a:r>
              <a:rPr lang="zh-CN"/>
              <a:t>虽然训练过程会改变和优化想法的类型，但最初的想法仍然很重要，因为它们是一个起点。图 2（上）中给出的第一个想法提示比较通用，由模型决定想法的内容。我们还尝试了一种更具体的思维提示，如图 2（下）所示，它规定思维应包含一个回应草案及其评估。这种具体的提示让我们对思考的内容有了更多的控制，但同时也需要专家了解哪种类型的思考对 LLM 有帮助。</a:t>
            </a:r>
            <a:endParaRPr/>
          </a:p>
          <a:p>
            <a:pPr/>
            <a:endParaRPr lang="en-US"/>
          </a:p>
          <a:p>
            <a:pPr/>
            <a:r>
              <a:rPr lang="zh-CN"/>
              <a:t>正如我们提到的，思考部分将对最终用户隐藏，只向他们提供回复部分。这就将我们的输出结果与 CoT 提示区分开来，在 CoT 提示中，推理步骤通常会成为整个回复的一部分，有时甚至没有明显的区别。虽然后者在某些情况下（如解决数学问题）可能有用，但在一般情况下，用户希望收到的是没有过多中间推理步骤的回复。隐藏思考部分可以让它以许多用户通常不感兴趣的形式出现：犯错误、起草回答并对其进行评估、试图更好地理解问题等等。当然，我们也可以向用户提供显示思考部分的选项，以便进行解释和分析回答背后的潜在思维过程。</a:t>
            </a:r>
            <a:endParaRPr/>
          </a:p>
          <a:p>
            <a:pPr/>
            <a:endParaRPr lang="en-US"/>
          </a:p>
          <a:p>
            <a:pPr/>
            <a:r>
              <a:rPr lang="zh-CN"/>
              <a:t>从理论上讲，思想可以采取任何由生成标记组成的形式，甚至不一定是自然语言。其主要目的是让模型执行额外的计算，以提高响应质量（Pfau 等人，2024 年）。不过，用自然语言进行思考也有一些好处，例如可以利用人类编写的 LLM 预训练数据，并允许人类检查和解释模型的行为。因此，我们使用这种设置，因为目前的 LLM 可以很好地生成自然语言中的想法。</a:t>
            </a:r>
            <a:endParaRPr/>
          </a:p>
        </p:txBody>
      </p:sp>
    </p:spTree>
  </p:cSld>
</p:notes>
</file>

<file path=ppt/notesSlides/notesSlide8.xml><?xml version="1.0" encoding="utf-8"?>
<p:notes xmlns:a="http://schemas.openxmlformats.org/drawingml/2006/main" xmlns:p="http://schemas.openxmlformats.org/presentationml/2006/main">
  <p:cSld>
    <p:spTree>
      <p:nvGrpSpPr>
        <p:cNvPr id="15" name=""/>
        <p:cNvGrpSpPr/>
        <p:nvPr/>
      </p:nvGrpSpPr>
      <p:grpSpPr>
        <a:xfrm>
          <a:off x="0" y="0"/>
          <a:ext cx="0" cy="0"/>
          <a:chOff x="0" y="0"/>
          <a:chExt cx="0" cy="0"/>
        </a:xfrm>
      </p:grpSpPr>
      <p:sp>
        <p:nvSpPr>
          <p:cNvPr id="16" name=""/>
          <p:cNvSpPr/>
          <p:nvPr>
            <p:ph type="body"/>
          </p:nvPr>
        </p:nvSpPr>
        <p:spPr>
          <a:xfrm>
            <a:off x="0" y="0"/>
            <a:ext cx="1778000" cy="444500"/>
          </a:xfrm>
          <a:prstGeom prst="rect">
            <a:avLst/>
          </a:prstGeom>
        </p:spPr>
        <p:txBody>
          <a:bodyPr/>
          <a:p>
            <a:pPr/>
            <a:r>
              <a:rPr lang="zh-CN"/>
              <a:t>虽然我们最初的思维提示通过指令调整模型产生想法，但它们并没有被优化为实际上有助于做出更好的反应。我们发现它们通常表现不佳轻率的直接响应，而经过指令调整的llm已针对其进行了大量优化。因此，我们需要训练我们的模型，以便更好地利用思想生成。我们采用了来自AI反馈的强化学习 (RLAIF) 范式 (Bai等人，2022; Zhu等人，2024)，其中我们从模型中生成并使用充当法官的奖励模型对其响应进行排名。特别是，我们使用迭代直接偏好优化 (DPO) (Rafailov等人，2024; Xu等人，2023)，因为它的简单性和有效性。</a:t>
            </a:r>
            <a:endParaRPr/>
          </a:p>
        </p:txBody>
      </p:sp>
    </p:spTree>
  </p:cSld>
</p:notes>
</file>

<file path=ppt/notesSlides/notesSlide9.xml><?xml version="1.0" encoding="utf-8"?>
<p:notes xmlns:a="http://schemas.openxmlformats.org/drawingml/2006/main" xmlns:p="http://schemas.openxmlformats.org/presentationml/2006/main">
  <p:cSld>
    <p:spTree>
      <p:nvGrpSpPr>
        <p:cNvPr id="17" name=""/>
        <p:cNvGrpSpPr/>
        <p:nvPr/>
      </p:nvGrpSpPr>
      <p:grpSpPr>
        <a:xfrm>
          <a:off x="0" y="0"/>
          <a:ext cx="0" cy="0"/>
          <a:chOff x="0" y="0"/>
          <a:chExt cx="0" cy="0"/>
        </a:xfrm>
      </p:grpSpPr>
      <p:sp>
        <p:nvSpPr>
          <p:cNvPr id="18" name=""/>
          <p:cNvSpPr/>
          <p:nvPr>
            <p:ph type="body"/>
          </p:nvPr>
        </p:nvSpPr>
        <p:spPr>
          <a:xfrm>
            <a:off x="0" y="0"/>
            <a:ext cx="1778000" cy="444500"/>
          </a:xfrm>
          <a:prstGeom prst="rect">
            <a:avLst/>
          </a:prstGeom>
        </p:spPr>
        <p:txBody>
          <a:bodyPr/>
          <a:p>
            <a:pPr/>
            <a:endParaRPr lang="zh-CN"/>
          </a:p>
        </p:txBody>
      </p:sp>
    </p:spTree>
  </p:cSld>
</p:notes>
</file>

<file path=ppt/slideLayouts/_rels/slideLayout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10.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1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2.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3.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4.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5.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6.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7.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8.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9.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true"/>
          </p:cNvSpPr>
          <p:nvPr>
            <p:ph type="ctrTitle"/>
          </p:nvPr>
        </p:nvSpPr>
        <p:spPr>
          <a:xfrm>
            <a:off x="1524000" y="1122363"/>
            <a:ext cx="9144000" cy="2387600"/>
          </a:xfrm>
        </p:spPr>
        <p:txBody>
          <a:bodyPr anchor="b"/>
          <a:lstStyle>
            <a:lvl1pPr lvl="0" algn="ctr">
              <a:defRPr sz="6000"/>
            </a:lvl1pPr>
          </a:lstStyle>
          <a:p>
            <a:pPr/>
            <a:r>
              <a:rPr lang="zh-CN"/>
              <a:t>单击此处编辑母版标题样式</a:t>
            </a:r>
            <a:endParaRPr/>
          </a:p>
        </p:txBody>
      </p:sp>
      <p:sp>
        <p:nvSpPr>
          <p:cNvPr id="3" name="副标题 2"/>
          <p:cNvSpPr>
            <a:spLocks noGrp="true"/>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pPr/>
            <a:r>
              <a:rPr lang="zh-CN"/>
              <a:t>单击此处编辑母版副标题样式</a:t>
            </a:r>
            <a:endParaRPr/>
          </a:p>
        </p:txBody>
      </p:sp>
      <p:sp>
        <p:nvSpPr>
          <p:cNvPr id="4" name="日期占位符 3"/>
          <p:cNvSpPr>
            <a:spLocks noGrp="true"/>
          </p:cNvSpPr>
          <p:nvPr>
            <p:ph type="dt" idx="10"/>
          </p:nvPr>
        </p:nvSpPr>
        <p:spPr/>
        <p:txBody>
          <a:bodyPr/>
          <a:p>
            <a:pPr/>
            <a:fld id="{0F7DC6A6-BF1E-4CE5-B3E6-718B8EA0B82A}" type="datetime1">
              <a:rPr/>
              <a:t>2022/12/22</a:t>
            </a:fld>
            <a:endParaRPr lang="zh-CN"/>
          </a:p>
        </p:txBody>
      </p:sp>
      <p:sp>
        <p:nvSpPr>
          <p:cNvPr id="5" name="页脚占位符 4"/>
          <p:cNvSpPr>
            <a:spLocks noGrp="true"/>
          </p:cNvSpPr>
          <p:nvPr>
            <p:ph type="ftr" idx="11"/>
          </p:nvPr>
        </p:nvSpPr>
        <p:spPr/>
        <p:txBody>
          <a:bodyPr/>
          <a:p>
            <a:pPr/>
            <a:endParaRPr lang="zh-CN"/>
          </a:p>
        </p:txBody>
      </p:sp>
      <p:sp>
        <p:nvSpPr>
          <p:cNvPr id="6" name="灯片编号占位符 5"/>
          <p:cNvSpPr>
            <a:spLocks noGrp="true"/>
          </p:cNvSpPr>
          <p:nvPr>
            <p:ph type="sldNum" idx="12"/>
          </p:nvPr>
        </p:nvSpPr>
        <p:spPr/>
        <p:txBody>
          <a:bodyPr/>
          <a:p>
            <a:pPr/>
            <a:fld id="{8FC705DF-EB6A-4429-A9CF-8086C29D54D9}" type="slidenum">
              <a:rPr/>
              <a:t>‹#›</a:t>
            </a:fld>
            <a:endParaRPr lang="zh-CN"/>
          </a:p>
        </p:txBody>
      </p:sp>
    </p:spTree>
  </p:cSld>
  <p:clrMapOvr>
    <a:masterClrMapping/>
  </p:clrMapOvr>
</p:sldLayout>
</file>

<file path=ppt/slideLayouts/slideLayout10.xml><?xml version="1.0" encoding="utf-8"?>
<p:sldLayout xmlns:a="http://schemas.openxmlformats.org/drawingml/2006/main" xmlns:p="http://schemas.openxmlformats.org/presentationml/2006/main">
  <p:cSld name="标题和竖排文字">
    <p:spTree>
      <p:nvGrpSpPr>
        <p:cNvPr id="64" name=""/>
        <p:cNvGrpSpPr/>
        <p:nvPr/>
      </p:nvGrpSpPr>
      <p:grpSpPr>
        <a:xfrm>
          <a:off x="0" y="0"/>
          <a:ext cx="0" cy="0"/>
          <a:chOff x="0" y="0"/>
          <a:chExt cx="0" cy="0"/>
        </a:xfrm>
      </p:grpSpPr>
      <p:sp>
        <p:nvSpPr>
          <p:cNvPr id="65" name="标题 1"/>
          <p:cNvSpPr>
            <a:spLocks noGrp="true"/>
          </p:cNvSpPr>
          <p:nvPr>
            <p:ph type="title"/>
          </p:nvPr>
        </p:nvSpPr>
        <p:spPr/>
        <p:txBody>
          <a:bodyPr/>
          <a:p>
            <a:pPr/>
            <a:r>
              <a:rPr lang="zh-CN"/>
              <a:t>单击此处编辑母版标题样式</a:t>
            </a:r>
            <a:endParaRPr/>
          </a:p>
        </p:txBody>
      </p:sp>
      <p:sp>
        <p:nvSpPr>
          <p:cNvPr id="66" name="竖排文字占位符 2"/>
          <p:cNvSpPr>
            <a:spLocks noGrp="true"/>
          </p:cNvSpPr>
          <p:nvPr>
            <p:ph type="body" idx="1"/>
          </p:nvPr>
        </p:nvSpPr>
        <p:spPr/>
        <p:txBody>
          <a:bodyPr vert="eaVert"/>
          <a:p>
            <a:pPr lvl="0"/>
            <a:r>
              <a:rPr lang="zh-CN"/>
              <a:t>单击此处编辑母版文本样式</a:t>
            </a:r>
            <a:endParaRPr/>
          </a:p>
          <a:p>
            <a:pPr lvl="1"/>
            <a:r>
              <a:rPr lang="zh-CN"/>
              <a:t>二级</a:t>
            </a:r>
            <a:endParaRPr/>
          </a:p>
          <a:p>
            <a:pPr lvl="2"/>
            <a:r>
              <a:rPr lang="zh-CN"/>
              <a:t>三级</a:t>
            </a:r>
            <a:endParaRPr/>
          </a:p>
          <a:p>
            <a:pPr lvl="3"/>
            <a:r>
              <a:rPr lang="zh-CN"/>
              <a:t>四级</a:t>
            </a:r>
            <a:endParaRPr/>
          </a:p>
          <a:p>
            <a:pPr lvl="4"/>
            <a:r>
              <a:rPr lang="zh-CN"/>
              <a:t>五级</a:t>
            </a:r>
            <a:endParaRPr/>
          </a:p>
        </p:txBody>
      </p:sp>
      <p:sp>
        <p:nvSpPr>
          <p:cNvPr id="67" name="日期占位符 3"/>
          <p:cNvSpPr>
            <a:spLocks noGrp="true"/>
          </p:cNvSpPr>
          <p:nvPr>
            <p:ph type="dt" idx="10"/>
          </p:nvPr>
        </p:nvSpPr>
        <p:spPr/>
        <p:txBody>
          <a:bodyPr/>
          <a:p>
            <a:pPr/>
            <a:fld id="{9772B07E-4E44-4E95-89AF-F1EF6F4CC7EC}" type="datetime1">
              <a:rPr/>
              <a:t>2022/12/22</a:t>
            </a:fld>
            <a:endParaRPr lang="zh-CN"/>
          </a:p>
        </p:txBody>
      </p:sp>
      <p:sp>
        <p:nvSpPr>
          <p:cNvPr id="68" name="页脚占位符 4"/>
          <p:cNvSpPr>
            <a:spLocks noGrp="true"/>
          </p:cNvSpPr>
          <p:nvPr>
            <p:ph type="ftr" idx="11"/>
          </p:nvPr>
        </p:nvSpPr>
        <p:spPr/>
        <p:txBody>
          <a:bodyPr/>
          <a:p>
            <a:pPr/>
            <a:endParaRPr lang="zh-CN"/>
          </a:p>
        </p:txBody>
      </p:sp>
      <p:sp>
        <p:nvSpPr>
          <p:cNvPr id="69" name="灯片编号占位符 5"/>
          <p:cNvSpPr>
            <a:spLocks noGrp="true"/>
          </p:cNvSpPr>
          <p:nvPr>
            <p:ph type="sldNum" idx="12"/>
          </p:nvPr>
        </p:nvSpPr>
        <p:spPr/>
        <p:txBody>
          <a:bodyPr/>
          <a:p>
            <a:pPr/>
            <a:fld id="{10D47AF7-089F-4725-8B45-DEA8A59F6C62}" type="slidenum">
              <a:rPr/>
              <a:t>‹#›</a:t>
            </a:fld>
            <a:endParaRPr lang="zh-CN"/>
          </a:p>
        </p:txBody>
      </p:sp>
    </p:spTree>
  </p:cSld>
  <p:clrMapOvr>
    <a:masterClrMapping/>
  </p:clrMapOvr>
</p:sldLayout>
</file>

<file path=ppt/slideLayouts/slideLayout11.xml><?xml version="1.0" encoding="utf-8"?>
<p:sldLayout xmlns:a="http://schemas.openxmlformats.org/drawingml/2006/main" xmlns:p="http://schemas.openxmlformats.org/presentationml/2006/main">
  <p:cSld name="竖排标题与文本">
    <p:spTree>
      <p:nvGrpSpPr>
        <p:cNvPr id="13" name=""/>
        <p:cNvGrpSpPr/>
        <p:nvPr/>
      </p:nvGrpSpPr>
      <p:grpSpPr>
        <a:xfrm>
          <a:off x="0" y="0"/>
          <a:ext cx="0" cy="0"/>
          <a:chOff x="0" y="0"/>
          <a:chExt cx="0" cy="0"/>
        </a:xfrm>
      </p:grpSpPr>
      <p:sp>
        <p:nvSpPr>
          <p:cNvPr id="14" name="竖排标题 1"/>
          <p:cNvSpPr>
            <a:spLocks noGrp="true"/>
          </p:cNvSpPr>
          <p:nvPr>
            <p:ph type="title"/>
          </p:nvPr>
        </p:nvSpPr>
        <p:spPr>
          <a:xfrm>
            <a:off x="8724900" y="365125"/>
            <a:ext cx="2628900" cy="5811838"/>
          </a:xfrm>
        </p:spPr>
        <p:txBody>
          <a:bodyPr vert="eaVert"/>
          <a:p>
            <a:pPr/>
            <a:r>
              <a:rPr lang="zh-CN"/>
              <a:t>单击此处编辑母版标题样式</a:t>
            </a:r>
            <a:endParaRPr/>
          </a:p>
        </p:txBody>
      </p:sp>
      <p:sp>
        <p:nvSpPr>
          <p:cNvPr id="15" name="竖排文字占位符 2"/>
          <p:cNvSpPr>
            <a:spLocks noGrp="true"/>
          </p:cNvSpPr>
          <p:nvPr>
            <p:ph type="body" idx="1"/>
          </p:nvPr>
        </p:nvSpPr>
        <p:spPr>
          <a:xfrm>
            <a:off x="838200" y="365125"/>
            <a:ext cx="7734300" cy="5811838"/>
          </a:xfrm>
        </p:spPr>
        <p:txBody>
          <a:bodyPr vert="eaVert"/>
          <a:p>
            <a:pPr lvl="0"/>
            <a:r>
              <a:rPr lang="zh-CN"/>
              <a:t>单击此处编辑母版文本样式</a:t>
            </a:r>
            <a:endParaRPr/>
          </a:p>
          <a:p>
            <a:pPr lvl="1"/>
            <a:r>
              <a:rPr lang="zh-CN"/>
              <a:t>二级</a:t>
            </a:r>
            <a:endParaRPr/>
          </a:p>
          <a:p>
            <a:pPr lvl="2"/>
            <a:r>
              <a:rPr lang="zh-CN"/>
              <a:t>三级</a:t>
            </a:r>
            <a:endParaRPr/>
          </a:p>
          <a:p>
            <a:pPr lvl="3"/>
            <a:r>
              <a:rPr lang="zh-CN"/>
              <a:t>四级</a:t>
            </a:r>
            <a:endParaRPr/>
          </a:p>
          <a:p>
            <a:pPr lvl="4"/>
            <a:r>
              <a:rPr lang="zh-CN"/>
              <a:t>五级</a:t>
            </a:r>
            <a:endParaRPr/>
          </a:p>
        </p:txBody>
      </p:sp>
      <p:sp>
        <p:nvSpPr>
          <p:cNvPr id="16" name="日期占位符 3"/>
          <p:cNvSpPr>
            <a:spLocks noGrp="true"/>
          </p:cNvSpPr>
          <p:nvPr>
            <p:ph type="dt" idx="10"/>
          </p:nvPr>
        </p:nvSpPr>
        <p:spPr/>
        <p:txBody>
          <a:bodyPr/>
          <a:p>
            <a:pPr/>
            <a:fld id="{17AA1729-FFEC-4670-BE57-9BB1B6CF1583}" type="datetime1">
              <a:rPr/>
              <a:t>2022/12/22</a:t>
            </a:fld>
            <a:endParaRPr lang="zh-CN"/>
          </a:p>
        </p:txBody>
      </p:sp>
      <p:sp>
        <p:nvSpPr>
          <p:cNvPr id="17" name="页脚占位符 4"/>
          <p:cNvSpPr>
            <a:spLocks noGrp="true"/>
          </p:cNvSpPr>
          <p:nvPr>
            <p:ph type="ftr" idx="11"/>
          </p:nvPr>
        </p:nvSpPr>
        <p:spPr/>
        <p:txBody>
          <a:bodyPr/>
          <a:p>
            <a:pPr/>
            <a:endParaRPr lang="zh-CN"/>
          </a:p>
        </p:txBody>
      </p:sp>
      <p:sp>
        <p:nvSpPr>
          <p:cNvPr id="18" name="灯片编号占位符 5"/>
          <p:cNvSpPr>
            <a:spLocks noGrp="true"/>
          </p:cNvSpPr>
          <p:nvPr>
            <p:ph type="sldNum" idx="12"/>
          </p:nvPr>
        </p:nvSpPr>
        <p:spPr/>
        <p:txBody>
          <a:bodyPr/>
          <a:p>
            <a:pPr/>
            <a:fld id="{A7AACFD0-6D64-47CD-A483-D6FD45307366}" type="slidenum">
              <a:rPr/>
              <a:t>‹#›</a:t>
            </a:fld>
            <a:endParaRPr lang="zh-CN"/>
          </a:p>
        </p:txBody>
      </p:sp>
    </p:spTree>
  </p:cSld>
  <p:clrMapOvr>
    <a:masterClrMapping/>
  </p:clrMapOvr>
</p:sldLayout>
</file>

<file path=ppt/slideLayouts/slideLayout2.xml><?xml version="1.0" encoding="utf-8"?>
<p:sldLayout xmlns:a="http://schemas.openxmlformats.org/drawingml/2006/main" xmlns:p="http://schemas.openxmlformats.org/presentationml/2006/main">
  <p:cSld name="标题和内容">
    <p:spTree>
      <p:nvGrpSpPr>
        <p:cNvPr id="7" name=""/>
        <p:cNvGrpSpPr/>
        <p:nvPr/>
      </p:nvGrpSpPr>
      <p:grpSpPr>
        <a:xfrm>
          <a:off x="0" y="0"/>
          <a:ext cx="0" cy="0"/>
          <a:chOff x="0" y="0"/>
          <a:chExt cx="0" cy="0"/>
        </a:xfrm>
      </p:grpSpPr>
      <p:sp>
        <p:nvSpPr>
          <p:cNvPr id="8" name="标题 1"/>
          <p:cNvSpPr>
            <a:spLocks noGrp="true"/>
          </p:cNvSpPr>
          <p:nvPr>
            <p:ph type="title"/>
          </p:nvPr>
        </p:nvSpPr>
        <p:spPr/>
        <p:txBody>
          <a:bodyPr/>
          <a:p>
            <a:pPr/>
            <a:r>
              <a:rPr lang="zh-CN"/>
              <a:t>单击此处编辑母版标题样式</a:t>
            </a:r>
            <a:endParaRPr/>
          </a:p>
        </p:txBody>
      </p:sp>
      <p:sp>
        <p:nvSpPr>
          <p:cNvPr id="9" name="内容占位符 2"/>
          <p:cNvSpPr>
            <a:spLocks noGrp="true"/>
          </p:cNvSpPr>
          <p:nvPr>
            <p:ph idx="1"/>
          </p:nvPr>
        </p:nvSpPr>
        <p:spPr/>
        <p:txBody>
          <a:bodyPr/>
          <a:p>
            <a:pPr lvl="0"/>
            <a:r>
              <a:rPr lang="zh-CN"/>
              <a:t>单击此处编辑母版文本样式</a:t>
            </a:r>
            <a:endParaRPr/>
          </a:p>
          <a:p>
            <a:pPr lvl="1"/>
            <a:r>
              <a:rPr lang="zh-CN"/>
              <a:t>二级</a:t>
            </a:r>
            <a:endParaRPr/>
          </a:p>
          <a:p>
            <a:pPr lvl="2"/>
            <a:r>
              <a:rPr lang="zh-CN"/>
              <a:t>三级</a:t>
            </a:r>
            <a:endParaRPr/>
          </a:p>
          <a:p>
            <a:pPr lvl="3"/>
            <a:r>
              <a:rPr lang="zh-CN"/>
              <a:t>四级</a:t>
            </a:r>
            <a:endParaRPr/>
          </a:p>
          <a:p>
            <a:pPr lvl="4"/>
            <a:r>
              <a:rPr lang="zh-CN"/>
              <a:t>五级</a:t>
            </a:r>
            <a:endParaRPr/>
          </a:p>
        </p:txBody>
      </p:sp>
      <p:sp>
        <p:nvSpPr>
          <p:cNvPr id="10" name="日期占位符 3"/>
          <p:cNvSpPr>
            <a:spLocks noGrp="true"/>
          </p:cNvSpPr>
          <p:nvPr>
            <p:ph type="dt" idx="10"/>
          </p:nvPr>
        </p:nvSpPr>
        <p:spPr/>
        <p:txBody>
          <a:bodyPr/>
          <a:p>
            <a:pPr/>
            <a:fld id="{7B03108F-6D01-401F-BB83-A4EE273EE035}" type="datetime1">
              <a:rPr/>
              <a:t>2022/12/22</a:t>
            </a:fld>
            <a:endParaRPr lang="zh-CN"/>
          </a:p>
        </p:txBody>
      </p:sp>
      <p:sp>
        <p:nvSpPr>
          <p:cNvPr id="11" name="页脚占位符 4"/>
          <p:cNvSpPr>
            <a:spLocks noGrp="true"/>
          </p:cNvSpPr>
          <p:nvPr>
            <p:ph type="ftr" idx="11"/>
          </p:nvPr>
        </p:nvSpPr>
        <p:spPr/>
        <p:txBody>
          <a:bodyPr/>
          <a:p>
            <a:pPr/>
            <a:endParaRPr lang="zh-CN"/>
          </a:p>
        </p:txBody>
      </p:sp>
      <p:sp>
        <p:nvSpPr>
          <p:cNvPr id="12" name="灯片编号占位符 5"/>
          <p:cNvSpPr>
            <a:spLocks noGrp="true"/>
          </p:cNvSpPr>
          <p:nvPr>
            <p:ph type="sldNum" idx="12"/>
          </p:nvPr>
        </p:nvSpPr>
        <p:spPr/>
        <p:txBody>
          <a:bodyPr/>
          <a:p>
            <a:pPr/>
            <a:fld id="{2A18DFAB-279D-45FB-8988-01B47F34F95A}" type="slidenum">
              <a:rPr/>
              <a:t>‹#›</a:t>
            </a:fld>
            <a:endParaRPr lang="zh-CN"/>
          </a:p>
        </p:txBody>
      </p:sp>
    </p:spTree>
  </p:cSld>
  <p:clrMapOvr>
    <a:masterClrMapping/>
  </p:clrMapOvr>
</p:sldLayout>
</file>

<file path=ppt/slideLayouts/slideLayout3.xml><?xml version="1.0" encoding="utf-8"?>
<p:sldLayout xmlns:a="http://schemas.openxmlformats.org/drawingml/2006/main" xmlns:p="http://schemas.openxmlformats.org/presentationml/2006/main">
  <p:cSld name="节标题">
    <p:spTree>
      <p:nvGrpSpPr>
        <p:cNvPr id="19" name=""/>
        <p:cNvGrpSpPr/>
        <p:nvPr/>
      </p:nvGrpSpPr>
      <p:grpSpPr>
        <a:xfrm>
          <a:off x="0" y="0"/>
          <a:ext cx="0" cy="0"/>
          <a:chOff x="0" y="0"/>
          <a:chExt cx="0" cy="0"/>
        </a:xfrm>
      </p:grpSpPr>
      <p:sp>
        <p:nvSpPr>
          <p:cNvPr id="20" name="标题 1"/>
          <p:cNvSpPr>
            <a:spLocks noGrp="true"/>
          </p:cNvSpPr>
          <p:nvPr>
            <p:ph type="title"/>
          </p:nvPr>
        </p:nvSpPr>
        <p:spPr>
          <a:xfrm>
            <a:off x="831850" y="1709738"/>
            <a:ext cx="10515600" cy="2852737"/>
          </a:xfrm>
        </p:spPr>
        <p:txBody>
          <a:bodyPr anchor="b"/>
          <a:lstStyle>
            <a:lvl1pPr lvl="0">
              <a:defRPr sz="6000"/>
            </a:lvl1pPr>
          </a:lstStyle>
          <a:p>
            <a:pPr/>
            <a:r>
              <a:rPr lang="zh-CN"/>
              <a:t>单击此处编辑母版标题样式</a:t>
            </a:r>
            <a:endParaRPr/>
          </a:p>
        </p:txBody>
      </p:sp>
      <p:sp>
        <p:nvSpPr>
          <p:cNvPr id="21" name="文本占位符 2"/>
          <p:cNvSpPr>
            <a:spLocks noGrp="true"/>
          </p:cNvSpPr>
          <p:nvPr>
            <p:ph type="body" idx="1"/>
          </p:nvPr>
        </p:nvSpPr>
        <p:spPr>
          <a:xfrm>
            <a:off x="831850" y="4589463"/>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endParaRPr/>
          </a:p>
        </p:txBody>
      </p:sp>
      <p:sp>
        <p:nvSpPr>
          <p:cNvPr id="22" name="日期占位符 3"/>
          <p:cNvSpPr>
            <a:spLocks noGrp="true"/>
          </p:cNvSpPr>
          <p:nvPr>
            <p:ph type="dt" idx="10"/>
          </p:nvPr>
        </p:nvSpPr>
        <p:spPr/>
        <p:txBody>
          <a:bodyPr/>
          <a:p>
            <a:pPr/>
            <a:fld id="{8D5B006A-3E28-4231-AF04-14767498E664}" type="datetime1">
              <a:rPr/>
              <a:t>2022/12/22</a:t>
            </a:fld>
            <a:endParaRPr lang="zh-CN"/>
          </a:p>
        </p:txBody>
      </p:sp>
      <p:sp>
        <p:nvSpPr>
          <p:cNvPr id="23" name="页脚占位符 4"/>
          <p:cNvSpPr>
            <a:spLocks noGrp="true"/>
          </p:cNvSpPr>
          <p:nvPr>
            <p:ph type="ftr" idx="11"/>
          </p:nvPr>
        </p:nvSpPr>
        <p:spPr/>
        <p:txBody>
          <a:bodyPr/>
          <a:p>
            <a:pPr/>
            <a:endParaRPr lang="zh-CN"/>
          </a:p>
        </p:txBody>
      </p:sp>
      <p:sp>
        <p:nvSpPr>
          <p:cNvPr id="24" name="灯片编号占位符 5"/>
          <p:cNvSpPr>
            <a:spLocks noGrp="true"/>
          </p:cNvSpPr>
          <p:nvPr>
            <p:ph type="sldNum" idx="12"/>
          </p:nvPr>
        </p:nvSpPr>
        <p:spPr/>
        <p:txBody>
          <a:bodyPr/>
          <a:p>
            <a:pPr/>
            <a:fld id="{C8B94FA0-F740-4CDC-A935-5AEA919A98DA}" type="slidenum">
              <a:rPr/>
              <a:t>‹#›</a:t>
            </a:fld>
            <a:endParaRPr lang="zh-CN"/>
          </a:p>
        </p:txBody>
      </p:sp>
    </p:spTree>
  </p:cSld>
  <p:clrMapOvr>
    <a:masterClrMapping/>
  </p:clrMapOvr>
</p:sldLayout>
</file>

<file path=ppt/slideLayouts/slideLayout4.xml><?xml version="1.0" encoding="utf-8"?>
<p:sldLayout xmlns:a="http://schemas.openxmlformats.org/drawingml/2006/main" xmlns:p="http://schemas.openxmlformats.org/presentationml/2006/main">
  <p:cSld name="两栏内容">
    <p:spTree>
      <p:nvGrpSpPr>
        <p:cNvPr id="25" name=""/>
        <p:cNvGrpSpPr/>
        <p:nvPr/>
      </p:nvGrpSpPr>
      <p:grpSpPr>
        <a:xfrm>
          <a:off x="0" y="0"/>
          <a:ext cx="0" cy="0"/>
          <a:chOff x="0" y="0"/>
          <a:chExt cx="0" cy="0"/>
        </a:xfrm>
      </p:grpSpPr>
      <p:sp>
        <p:nvSpPr>
          <p:cNvPr id="26" name="标题 1"/>
          <p:cNvSpPr>
            <a:spLocks noGrp="true"/>
          </p:cNvSpPr>
          <p:nvPr>
            <p:ph type="title"/>
          </p:nvPr>
        </p:nvSpPr>
        <p:spPr/>
        <p:txBody>
          <a:bodyPr/>
          <a:p>
            <a:pPr/>
            <a:r>
              <a:rPr lang="zh-CN"/>
              <a:t>单击此处编辑母版标题样式</a:t>
            </a:r>
            <a:endParaRPr/>
          </a:p>
        </p:txBody>
      </p:sp>
      <p:sp>
        <p:nvSpPr>
          <p:cNvPr id="27" name="内容占位符 2"/>
          <p:cNvSpPr>
            <a:spLocks noGrp="true"/>
          </p:cNvSpPr>
          <p:nvPr>
            <p:ph idx="1"/>
          </p:nvPr>
        </p:nvSpPr>
        <p:spPr>
          <a:xfrm>
            <a:off x="838200" y="1825625"/>
            <a:ext cx="5181600" cy="4351338"/>
          </a:xfrm>
        </p:spPr>
        <p:txBody>
          <a:bodyPr/>
          <a:p>
            <a:pPr lvl="0"/>
            <a:r>
              <a:rPr lang="zh-CN"/>
              <a:t>单击此处编辑母版文本样式</a:t>
            </a:r>
            <a:endParaRPr/>
          </a:p>
          <a:p>
            <a:pPr lvl="1"/>
            <a:r>
              <a:rPr lang="zh-CN"/>
              <a:t>二级</a:t>
            </a:r>
            <a:endParaRPr/>
          </a:p>
          <a:p>
            <a:pPr lvl="2"/>
            <a:r>
              <a:rPr lang="zh-CN"/>
              <a:t>三级</a:t>
            </a:r>
            <a:endParaRPr/>
          </a:p>
          <a:p>
            <a:pPr lvl="3"/>
            <a:r>
              <a:rPr lang="zh-CN"/>
              <a:t>四级</a:t>
            </a:r>
            <a:endParaRPr/>
          </a:p>
          <a:p>
            <a:pPr lvl="4"/>
            <a:r>
              <a:rPr lang="zh-CN"/>
              <a:t>五级</a:t>
            </a:r>
            <a:endParaRPr/>
          </a:p>
        </p:txBody>
      </p:sp>
      <p:sp>
        <p:nvSpPr>
          <p:cNvPr id="28" name="内容占位符 3"/>
          <p:cNvSpPr>
            <a:spLocks noGrp="true"/>
          </p:cNvSpPr>
          <p:nvPr>
            <p:ph idx="2"/>
          </p:nvPr>
        </p:nvSpPr>
        <p:spPr>
          <a:xfrm>
            <a:off x="6172200" y="1825625"/>
            <a:ext cx="5181600" cy="4351338"/>
          </a:xfrm>
        </p:spPr>
        <p:txBody>
          <a:bodyPr/>
          <a:p>
            <a:pPr lvl="0"/>
            <a:r>
              <a:rPr lang="zh-CN"/>
              <a:t>单击此处编辑母版文本样式</a:t>
            </a:r>
            <a:endParaRPr/>
          </a:p>
          <a:p>
            <a:pPr lvl="1"/>
            <a:r>
              <a:rPr lang="zh-CN"/>
              <a:t>二级</a:t>
            </a:r>
            <a:endParaRPr/>
          </a:p>
          <a:p>
            <a:pPr lvl="2"/>
            <a:r>
              <a:rPr lang="zh-CN"/>
              <a:t>三级</a:t>
            </a:r>
            <a:endParaRPr/>
          </a:p>
          <a:p>
            <a:pPr lvl="3"/>
            <a:r>
              <a:rPr lang="zh-CN"/>
              <a:t>四级</a:t>
            </a:r>
            <a:endParaRPr/>
          </a:p>
          <a:p>
            <a:pPr lvl="4"/>
            <a:r>
              <a:rPr lang="zh-CN"/>
              <a:t>五级</a:t>
            </a:r>
            <a:endParaRPr/>
          </a:p>
        </p:txBody>
      </p:sp>
      <p:sp>
        <p:nvSpPr>
          <p:cNvPr id="29" name="日期占位符 4"/>
          <p:cNvSpPr>
            <a:spLocks noGrp="true"/>
          </p:cNvSpPr>
          <p:nvPr>
            <p:ph type="dt" idx="10"/>
          </p:nvPr>
        </p:nvSpPr>
        <p:spPr/>
        <p:txBody>
          <a:bodyPr/>
          <a:p>
            <a:pPr/>
            <a:fld id="{A1F3BCCF-927F-4C14-9052-F5177C3C439D}" type="datetime1">
              <a:rPr/>
              <a:t>2022/12/22</a:t>
            </a:fld>
            <a:endParaRPr lang="zh-CN"/>
          </a:p>
        </p:txBody>
      </p:sp>
      <p:sp>
        <p:nvSpPr>
          <p:cNvPr id="30" name="页脚占位符 5"/>
          <p:cNvSpPr>
            <a:spLocks noGrp="true"/>
          </p:cNvSpPr>
          <p:nvPr>
            <p:ph type="ftr" idx="11"/>
          </p:nvPr>
        </p:nvSpPr>
        <p:spPr/>
        <p:txBody>
          <a:bodyPr/>
          <a:p>
            <a:pPr/>
            <a:endParaRPr lang="zh-CN"/>
          </a:p>
        </p:txBody>
      </p:sp>
      <p:sp>
        <p:nvSpPr>
          <p:cNvPr id="31" name="灯片编号占位符 6"/>
          <p:cNvSpPr>
            <a:spLocks noGrp="true"/>
          </p:cNvSpPr>
          <p:nvPr>
            <p:ph type="sldNum" idx="12"/>
          </p:nvPr>
        </p:nvSpPr>
        <p:spPr/>
        <p:txBody>
          <a:bodyPr/>
          <a:p>
            <a:pPr/>
            <a:fld id="{408259AF-2A25-452C-AA5F-7B080E8C5A7E}" type="slidenum">
              <a:rPr/>
              <a:t>‹#›</a:t>
            </a:fld>
            <a:endParaRPr lang="zh-CN"/>
          </a:p>
        </p:txBody>
      </p:sp>
    </p:spTree>
  </p:cSld>
  <p:clrMapOvr>
    <a:masterClrMapping/>
  </p:clrMapOvr>
</p:sldLayout>
</file>

<file path=ppt/slideLayouts/slideLayout5.xml><?xml version="1.0" encoding="utf-8"?>
<p:sldLayout xmlns:a="http://schemas.openxmlformats.org/drawingml/2006/main" xmlns:p="http://schemas.openxmlformats.org/presentationml/2006/main">
  <p:cSld name="比较">
    <p:spTree>
      <p:nvGrpSpPr>
        <p:cNvPr id="32" name=""/>
        <p:cNvGrpSpPr/>
        <p:nvPr/>
      </p:nvGrpSpPr>
      <p:grpSpPr>
        <a:xfrm>
          <a:off x="0" y="0"/>
          <a:ext cx="0" cy="0"/>
          <a:chOff x="0" y="0"/>
          <a:chExt cx="0" cy="0"/>
        </a:xfrm>
      </p:grpSpPr>
      <p:sp>
        <p:nvSpPr>
          <p:cNvPr id="33" name="标题 1"/>
          <p:cNvSpPr>
            <a:spLocks noGrp="true"/>
          </p:cNvSpPr>
          <p:nvPr>
            <p:ph type="title"/>
          </p:nvPr>
        </p:nvSpPr>
        <p:spPr>
          <a:xfrm>
            <a:off x="839788" y="365125"/>
            <a:ext cx="10515600" cy="1325563"/>
          </a:xfrm>
        </p:spPr>
        <p:txBody>
          <a:bodyPr/>
          <a:p>
            <a:pPr/>
            <a:r>
              <a:rPr lang="zh-CN"/>
              <a:t>单击此处编辑母版标题样式</a:t>
            </a:r>
            <a:endParaRPr/>
          </a:p>
        </p:txBody>
      </p:sp>
      <p:sp>
        <p:nvSpPr>
          <p:cNvPr id="34" name="文本占位符 2"/>
          <p:cNvSpPr>
            <a:spLocks noGrp="true"/>
          </p:cNvSpPr>
          <p:nvPr>
            <p:ph type="body" idx="1"/>
          </p:nvPr>
        </p:nvSpPr>
        <p:spPr>
          <a:xfrm>
            <a:off x="839788" y="1681163"/>
            <a:ext cx="5157787" cy="823912"/>
          </a:xfrm>
        </p:spPr>
        <p:txBody>
          <a:bodyPr anchor="b"/>
          <a:lstStyle>
            <a:lvl1pPr marL="0" lvl="0" indent="0">
              <a:buNone/>
              <a:defRPr sz="2400" b="true"/>
            </a:lvl1pPr>
            <a:lvl2pPr marL="457200" lvl="1" indent="0">
              <a:buNone/>
              <a:defRPr sz="2000" b="true"/>
            </a:lvl2pPr>
            <a:lvl3pPr marL="914400" lvl="2" indent="0">
              <a:buNone/>
              <a:defRPr sz="1800" b="true"/>
            </a:lvl3pPr>
            <a:lvl4pPr marL="1371600" lvl="3" indent="0">
              <a:buNone/>
              <a:defRPr sz="1600" b="true"/>
            </a:lvl4pPr>
            <a:lvl5pPr marL="1828800" lvl="4" indent="0">
              <a:buNone/>
              <a:defRPr sz="1600" b="true"/>
            </a:lvl5pPr>
            <a:lvl6pPr marL="2286000" lvl="5" indent="0">
              <a:buNone/>
              <a:defRPr sz="1600" b="true"/>
            </a:lvl6pPr>
            <a:lvl7pPr marL="2743200" lvl="6" indent="0">
              <a:buNone/>
              <a:defRPr sz="1600" b="true"/>
            </a:lvl7pPr>
            <a:lvl8pPr marL="3200400" lvl="7" indent="0">
              <a:buNone/>
              <a:defRPr sz="1600" b="true"/>
            </a:lvl8pPr>
            <a:lvl9pPr marL="3657600" lvl="8" indent="0">
              <a:buNone/>
              <a:defRPr sz="1600" b="true"/>
            </a:lvl9pPr>
          </a:lstStyle>
          <a:p>
            <a:pPr lvl="0"/>
            <a:r>
              <a:rPr lang="zh-CN"/>
              <a:t>单击此处编辑母版文本样式</a:t>
            </a:r>
            <a:endParaRPr/>
          </a:p>
        </p:txBody>
      </p:sp>
      <p:sp>
        <p:nvSpPr>
          <p:cNvPr id="35" name="内容占位符 3"/>
          <p:cNvSpPr>
            <a:spLocks noGrp="true"/>
          </p:cNvSpPr>
          <p:nvPr>
            <p:ph idx="2"/>
          </p:nvPr>
        </p:nvSpPr>
        <p:spPr>
          <a:xfrm>
            <a:off x="839788" y="2505075"/>
            <a:ext cx="5157787" cy="3684588"/>
          </a:xfrm>
        </p:spPr>
        <p:txBody>
          <a:bodyPr/>
          <a:p>
            <a:pPr lvl="0"/>
            <a:r>
              <a:rPr lang="zh-CN"/>
              <a:t>单击此处编辑母版文本样式</a:t>
            </a:r>
            <a:endParaRPr/>
          </a:p>
          <a:p>
            <a:pPr lvl="1"/>
            <a:r>
              <a:rPr lang="zh-CN"/>
              <a:t>二级</a:t>
            </a:r>
            <a:endParaRPr/>
          </a:p>
          <a:p>
            <a:pPr lvl="2"/>
            <a:r>
              <a:rPr lang="zh-CN"/>
              <a:t>三级</a:t>
            </a:r>
            <a:endParaRPr/>
          </a:p>
          <a:p>
            <a:pPr lvl="3"/>
            <a:r>
              <a:rPr lang="zh-CN"/>
              <a:t>四级</a:t>
            </a:r>
            <a:endParaRPr/>
          </a:p>
          <a:p>
            <a:pPr lvl="4"/>
            <a:r>
              <a:rPr lang="zh-CN"/>
              <a:t>五级</a:t>
            </a:r>
            <a:endParaRPr/>
          </a:p>
        </p:txBody>
      </p:sp>
      <p:sp>
        <p:nvSpPr>
          <p:cNvPr id="36" name="文本占位符 4"/>
          <p:cNvSpPr>
            <a:spLocks noGrp="true"/>
          </p:cNvSpPr>
          <p:nvPr>
            <p:ph type="body" idx="3"/>
          </p:nvPr>
        </p:nvSpPr>
        <p:spPr>
          <a:xfrm>
            <a:off x="6172200" y="1681163"/>
            <a:ext cx="5183188" cy="823912"/>
          </a:xfrm>
        </p:spPr>
        <p:txBody>
          <a:bodyPr anchor="b"/>
          <a:lstStyle>
            <a:lvl1pPr marL="0" lvl="0" indent="0">
              <a:buNone/>
              <a:defRPr sz="2400" b="true"/>
            </a:lvl1pPr>
            <a:lvl2pPr marL="457200" lvl="1" indent="0">
              <a:buNone/>
              <a:defRPr sz="2000" b="true"/>
            </a:lvl2pPr>
            <a:lvl3pPr marL="914400" lvl="2" indent="0">
              <a:buNone/>
              <a:defRPr sz="1800" b="true"/>
            </a:lvl3pPr>
            <a:lvl4pPr marL="1371600" lvl="3" indent="0">
              <a:buNone/>
              <a:defRPr sz="1600" b="true"/>
            </a:lvl4pPr>
            <a:lvl5pPr marL="1828800" lvl="4" indent="0">
              <a:buNone/>
              <a:defRPr sz="1600" b="true"/>
            </a:lvl5pPr>
            <a:lvl6pPr marL="2286000" lvl="5" indent="0">
              <a:buNone/>
              <a:defRPr sz="1600" b="true"/>
            </a:lvl6pPr>
            <a:lvl7pPr marL="2743200" lvl="6" indent="0">
              <a:buNone/>
              <a:defRPr sz="1600" b="true"/>
            </a:lvl7pPr>
            <a:lvl8pPr marL="3200400" lvl="7" indent="0">
              <a:buNone/>
              <a:defRPr sz="1600" b="true"/>
            </a:lvl8pPr>
            <a:lvl9pPr marL="3657600" lvl="8" indent="0">
              <a:buNone/>
              <a:defRPr sz="1600" b="true"/>
            </a:lvl9pPr>
          </a:lstStyle>
          <a:p>
            <a:pPr lvl="0"/>
            <a:r>
              <a:rPr lang="zh-CN"/>
              <a:t>单击此处编辑母版文本样式</a:t>
            </a:r>
            <a:endParaRPr/>
          </a:p>
        </p:txBody>
      </p:sp>
      <p:sp>
        <p:nvSpPr>
          <p:cNvPr id="37" name="内容占位符 5"/>
          <p:cNvSpPr>
            <a:spLocks noGrp="true"/>
          </p:cNvSpPr>
          <p:nvPr>
            <p:ph idx="4"/>
          </p:nvPr>
        </p:nvSpPr>
        <p:spPr>
          <a:xfrm>
            <a:off x="6172200" y="2505075"/>
            <a:ext cx="5183188" cy="3684588"/>
          </a:xfrm>
        </p:spPr>
        <p:txBody>
          <a:bodyPr/>
          <a:p>
            <a:pPr lvl="0"/>
            <a:r>
              <a:rPr lang="zh-CN"/>
              <a:t>单击此处编辑母版文本样式</a:t>
            </a:r>
            <a:endParaRPr/>
          </a:p>
          <a:p>
            <a:pPr lvl="1"/>
            <a:r>
              <a:rPr lang="zh-CN"/>
              <a:t>二级</a:t>
            </a:r>
            <a:endParaRPr/>
          </a:p>
          <a:p>
            <a:pPr lvl="2"/>
            <a:r>
              <a:rPr lang="zh-CN"/>
              <a:t>三级</a:t>
            </a:r>
            <a:endParaRPr/>
          </a:p>
          <a:p>
            <a:pPr lvl="3"/>
            <a:r>
              <a:rPr lang="zh-CN"/>
              <a:t>四级</a:t>
            </a:r>
            <a:endParaRPr/>
          </a:p>
          <a:p>
            <a:pPr lvl="4"/>
            <a:r>
              <a:rPr lang="zh-CN"/>
              <a:t>五级</a:t>
            </a:r>
            <a:endParaRPr/>
          </a:p>
        </p:txBody>
      </p:sp>
      <p:sp>
        <p:nvSpPr>
          <p:cNvPr id="38" name="日期占位符 6"/>
          <p:cNvSpPr>
            <a:spLocks noGrp="true"/>
          </p:cNvSpPr>
          <p:nvPr>
            <p:ph type="dt" idx="10"/>
          </p:nvPr>
        </p:nvSpPr>
        <p:spPr/>
        <p:txBody>
          <a:bodyPr/>
          <a:p>
            <a:pPr/>
            <a:fld id="{E19FF268-CF0C-4595-A6A8-A0B1FC2FEB42}" type="datetime1">
              <a:rPr/>
              <a:t>2022/12/22</a:t>
            </a:fld>
            <a:endParaRPr lang="zh-CN"/>
          </a:p>
        </p:txBody>
      </p:sp>
      <p:sp>
        <p:nvSpPr>
          <p:cNvPr id="39" name="页脚占位符 7"/>
          <p:cNvSpPr>
            <a:spLocks noGrp="true"/>
          </p:cNvSpPr>
          <p:nvPr>
            <p:ph type="ftr" idx="11"/>
          </p:nvPr>
        </p:nvSpPr>
        <p:spPr/>
        <p:txBody>
          <a:bodyPr/>
          <a:p>
            <a:pPr/>
            <a:endParaRPr lang="zh-CN"/>
          </a:p>
        </p:txBody>
      </p:sp>
      <p:sp>
        <p:nvSpPr>
          <p:cNvPr id="40" name="灯片编号占位符 8"/>
          <p:cNvSpPr>
            <a:spLocks noGrp="true"/>
          </p:cNvSpPr>
          <p:nvPr>
            <p:ph type="sldNum" idx="12"/>
          </p:nvPr>
        </p:nvSpPr>
        <p:spPr/>
        <p:txBody>
          <a:bodyPr/>
          <a:p>
            <a:pPr/>
            <a:fld id="{63A90A56-B7DA-460C-8F46-95BFAF0AF95F}" type="slidenum">
              <a:rPr/>
              <a:t>‹#›</a:t>
            </a:fld>
            <a:endParaRPr lang="zh-CN"/>
          </a:p>
        </p:txBody>
      </p:sp>
    </p:spTree>
  </p:cSld>
  <p:clrMapOvr>
    <a:masterClrMapping/>
  </p:clrMapOvr>
</p:sldLayout>
</file>

<file path=ppt/slideLayouts/slideLayout6.xml><?xml version="1.0" encoding="utf-8"?>
<p:sldLayout xmlns:a="http://schemas.openxmlformats.org/drawingml/2006/main" xmlns:p="http://schemas.openxmlformats.org/presentationml/2006/main">
  <p:cSld name="仅标题">
    <p:spTree>
      <p:nvGrpSpPr>
        <p:cNvPr id="41" name=""/>
        <p:cNvGrpSpPr/>
        <p:nvPr/>
      </p:nvGrpSpPr>
      <p:grpSpPr>
        <a:xfrm>
          <a:off x="0" y="0"/>
          <a:ext cx="0" cy="0"/>
          <a:chOff x="0" y="0"/>
          <a:chExt cx="0" cy="0"/>
        </a:xfrm>
      </p:grpSpPr>
      <p:sp>
        <p:nvSpPr>
          <p:cNvPr id="42" name="标题 1"/>
          <p:cNvSpPr>
            <a:spLocks noGrp="true"/>
          </p:cNvSpPr>
          <p:nvPr>
            <p:ph type="title"/>
          </p:nvPr>
        </p:nvSpPr>
        <p:spPr/>
        <p:txBody>
          <a:bodyPr/>
          <a:p>
            <a:pPr/>
            <a:r>
              <a:rPr lang="zh-CN"/>
              <a:t>单击此处编辑母版标题样式</a:t>
            </a:r>
            <a:endParaRPr/>
          </a:p>
        </p:txBody>
      </p:sp>
      <p:sp>
        <p:nvSpPr>
          <p:cNvPr id="43" name="日期占位符 2"/>
          <p:cNvSpPr>
            <a:spLocks noGrp="true"/>
          </p:cNvSpPr>
          <p:nvPr>
            <p:ph type="dt" idx="10"/>
          </p:nvPr>
        </p:nvSpPr>
        <p:spPr/>
        <p:txBody>
          <a:bodyPr/>
          <a:p>
            <a:pPr/>
            <a:fld id="{E05E0E50-3259-4429-AAEB-7BA10F2285FC}" type="datetime1">
              <a:rPr/>
              <a:t>2022/12/22</a:t>
            </a:fld>
            <a:endParaRPr lang="zh-CN"/>
          </a:p>
        </p:txBody>
      </p:sp>
      <p:sp>
        <p:nvSpPr>
          <p:cNvPr id="44" name="页脚占位符 3"/>
          <p:cNvSpPr>
            <a:spLocks noGrp="true"/>
          </p:cNvSpPr>
          <p:nvPr>
            <p:ph type="ftr" idx="11"/>
          </p:nvPr>
        </p:nvSpPr>
        <p:spPr/>
        <p:txBody>
          <a:bodyPr/>
          <a:p>
            <a:pPr/>
            <a:endParaRPr lang="zh-CN"/>
          </a:p>
        </p:txBody>
      </p:sp>
      <p:sp>
        <p:nvSpPr>
          <p:cNvPr id="45" name="灯片编号占位符 4"/>
          <p:cNvSpPr>
            <a:spLocks noGrp="true"/>
          </p:cNvSpPr>
          <p:nvPr>
            <p:ph type="sldNum" idx="12"/>
          </p:nvPr>
        </p:nvSpPr>
        <p:spPr/>
        <p:txBody>
          <a:bodyPr/>
          <a:p>
            <a:pPr/>
            <a:fld id="{C2178EC5-58A4-4F44-B83C-34BE3E218ABE}" type="slidenum">
              <a:rPr/>
              <a:t>‹#›</a:t>
            </a:fld>
            <a:endParaRPr lang="zh-CN"/>
          </a:p>
        </p:txBody>
      </p:sp>
    </p:spTree>
  </p:cSld>
  <p:clrMapOvr>
    <a:masterClrMapping/>
  </p:clrMapOvr>
</p:sldLayout>
</file>

<file path=ppt/slideLayouts/slideLayout7.xml><?xml version="1.0" encoding="utf-8"?>
<p:sldLayout xmlns:a="http://schemas.openxmlformats.org/drawingml/2006/main" xmlns:p="http://schemas.openxmlformats.org/presentationml/2006/main">
  <p:cSld name="空白">
    <p:spTree>
      <p:nvGrpSpPr>
        <p:cNvPr id="46" name=""/>
        <p:cNvGrpSpPr/>
        <p:nvPr/>
      </p:nvGrpSpPr>
      <p:grpSpPr>
        <a:xfrm>
          <a:off x="0" y="0"/>
          <a:ext cx="0" cy="0"/>
          <a:chOff x="0" y="0"/>
          <a:chExt cx="0" cy="0"/>
        </a:xfrm>
      </p:grpSpPr>
      <p:sp>
        <p:nvSpPr>
          <p:cNvPr id="47" name="日期占位符 1"/>
          <p:cNvSpPr>
            <a:spLocks noGrp="true"/>
          </p:cNvSpPr>
          <p:nvPr>
            <p:ph type="dt" idx="10"/>
          </p:nvPr>
        </p:nvSpPr>
        <p:spPr/>
        <p:txBody>
          <a:bodyPr/>
          <a:p>
            <a:pPr/>
            <a:fld id="{03EF5456-EA9D-47AD-816E-BBFCE6D3FB5C}" type="datetime1">
              <a:rPr/>
              <a:t>2022/12/22</a:t>
            </a:fld>
            <a:endParaRPr lang="zh-CN"/>
          </a:p>
        </p:txBody>
      </p:sp>
      <p:sp>
        <p:nvSpPr>
          <p:cNvPr id="48" name="页脚占位符 2"/>
          <p:cNvSpPr>
            <a:spLocks noGrp="true"/>
          </p:cNvSpPr>
          <p:nvPr>
            <p:ph type="ftr" idx="11"/>
          </p:nvPr>
        </p:nvSpPr>
        <p:spPr/>
        <p:txBody>
          <a:bodyPr/>
          <a:p>
            <a:pPr/>
            <a:endParaRPr lang="zh-CN"/>
          </a:p>
        </p:txBody>
      </p:sp>
      <p:sp>
        <p:nvSpPr>
          <p:cNvPr id="49" name="灯片编号占位符 3"/>
          <p:cNvSpPr>
            <a:spLocks noGrp="true"/>
          </p:cNvSpPr>
          <p:nvPr>
            <p:ph type="sldNum" idx="12"/>
          </p:nvPr>
        </p:nvSpPr>
        <p:spPr/>
        <p:txBody>
          <a:bodyPr/>
          <a:p>
            <a:pPr/>
            <a:fld id="{E3199BA4-F8C4-48F6-BF3D-6D4BD834E815}" type="slidenum">
              <a:rPr/>
              <a:t>‹#›</a:t>
            </a:fld>
            <a:endParaRPr lang="zh-CN"/>
          </a:p>
        </p:txBody>
      </p:sp>
    </p:spTree>
  </p:cSld>
  <p:clrMapOvr>
    <a:masterClrMapping/>
  </p:clrMapOvr>
</p:sldLayout>
</file>

<file path=ppt/slideLayouts/slideLayout8.xml><?xml version="1.0" encoding="utf-8"?>
<p:sldLayout xmlns:a="http://schemas.openxmlformats.org/drawingml/2006/main" xmlns:p="http://schemas.openxmlformats.org/presentationml/2006/main">
  <p:cSld name="内容与标题">
    <p:spTree>
      <p:nvGrpSpPr>
        <p:cNvPr id="50" name=""/>
        <p:cNvGrpSpPr/>
        <p:nvPr/>
      </p:nvGrpSpPr>
      <p:grpSpPr>
        <a:xfrm>
          <a:off x="0" y="0"/>
          <a:ext cx="0" cy="0"/>
          <a:chOff x="0" y="0"/>
          <a:chExt cx="0" cy="0"/>
        </a:xfrm>
      </p:grpSpPr>
      <p:sp>
        <p:nvSpPr>
          <p:cNvPr id="51" name="标题 1"/>
          <p:cNvSpPr>
            <a:spLocks noGrp="true"/>
          </p:cNvSpPr>
          <p:nvPr>
            <p:ph type="title"/>
          </p:nvPr>
        </p:nvSpPr>
        <p:spPr>
          <a:xfrm>
            <a:off x="839788" y="457200"/>
            <a:ext cx="3932237" cy="1600200"/>
          </a:xfrm>
        </p:spPr>
        <p:txBody>
          <a:bodyPr anchor="b"/>
          <a:lstStyle>
            <a:lvl1pPr lvl="0">
              <a:defRPr sz="3200"/>
            </a:lvl1pPr>
          </a:lstStyle>
          <a:p>
            <a:pPr/>
            <a:r>
              <a:rPr lang="zh-CN"/>
              <a:t>单击此处编辑母版标题样式</a:t>
            </a:r>
            <a:endParaRPr/>
          </a:p>
        </p:txBody>
      </p:sp>
      <p:sp>
        <p:nvSpPr>
          <p:cNvPr id="52" name="内容占位符 2"/>
          <p:cNvSpPr>
            <a:spLocks noGrp="true"/>
          </p:cNvSpPr>
          <p:nvPr>
            <p:ph idx="1"/>
          </p:nvPr>
        </p:nvSpPr>
        <p:spPr>
          <a:xfrm>
            <a:off x="5183188" y="987425"/>
            <a:ext cx="6172200" cy="4873625"/>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endParaRPr/>
          </a:p>
          <a:p>
            <a:pPr lvl="1"/>
            <a:r>
              <a:rPr lang="zh-CN"/>
              <a:t>二级</a:t>
            </a:r>
            <a:endParaRPr/>
          </a:p>
          <a:p>
            <a:pPr lvl="2"/>
            <a:r>
              <a:rPr lang="zh-CN"/>
              <a:t>三级</a:t>
            </a:r>
            <a:endParaRPr/>
          </a:p>
          <a:p>
            <a:pPr lvl="3"/>
            <a:r>
              <a:rPr lang="zh-CN"/>
              <a:t>四级</a:t>
            </a:r>
            <a:endParaRPr/>
          </a:p>
          <a:p>
            <a:pPr lvl="4"/>
            <a:r>
              <a:rPr lang="zh-CN"/>
              <a:t>五级</a:t>
            </a:r>
            <a:endParaRPr/>
          </a:p>
        </p:txBody>
      </p:sp>
      <p:sp>
        <p:nvSpPr>
          <p:cNvPr id="53" name="文本占位符 3"/>
          <p:cNvSpPr>
            <a:spLocks noGrp="true"/>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endParaRPr/>
          </a:p>
        </p:txBody>
      </p:sp>
      <p:sp>
        <p:nvSpPr>
          <p:cNvPr id="54" name="日期占位符 4"/>
          <p:cNvSpPr>
            <a:spLocks noGrp="true"/>
          </p:cNvSpPr>
          <p:nvPr>
            <p:ph type="dt" idx="10"/>
          </p:nvPr>
        </p:nvSpPr>
        <p:spPr/>
        <p:txBody>
          <a:bodyPr/>
          <a:p>
            <a:pPr/>
            <a:fld id="{BDD0B665-21F2-4210-A0AB-1FF516ABB0EC}" type="datetime1">
              <a:rPr/>
              <a:t>2022/12/22</a:t>
            </a:fld>
            <a:endParaRPr lang="zh-CN"/>
          </a:p>
        </p:txBody>
      </p:sp>
      <p:sp>
        <p:nvSpPr>
          <p:cNvPr id="55" name="页脚占位符 5"/>
          <p:cNvSpPr>
            <a:spLocks noGrp="true"/>
          </p:cNvSpPr>
          <p:nvPr>
            <p:ph type="ftr" idx="11"/>
          </p:nvPr>
        </p:nvSpPr>
        <p:spPr/>
        <p:txBody>
          <a:bodyPr/>
          <a:p>
            <a:pPr/>
            <a:endParaRPr lang="zh-CN"/>
          </a:p>
        </p:txBody>
      </p:sp>
      <p:sp>
        <p:nvSpPr>
          <p:cNvPr id="56" name="灯片编号占位符 6"/>
          <p:cNvSpPr>
            <a:spLocks noGrp="true"/>
          </p:cNvSpPr>
          <p:nvPr>
            <p:ph type="sldNum" idx="12"/>
          </p:nvPr>
        </p:nvSpPr>
        <p:spPr/>
        <p:txBody>
          <a:bodyPr/>
          <a:p>
            <a:pPr/>
            <a:fld id="{D3120986-D9F8-450A-8E8A-7B53A97B66E9}" type="slidenum">
              <a:rPr/>
              <a:t>‹#›</a:t>
            </a:fld>
            <a:endParaRPr lang="zh-CN"/>
          </a:p>
        </p:txBody>
      </p:sp>
    </p:spTree>
  </p:cSld>
  <p:clrMapOvr>
    <a:masterClrMapping/>
  </p:clrMapOvr>
</p:sldLayout>
</file>

<file path=ppt/slideLayouts/slideLayout9.xml><?xml version="1.0" encoding="utf-8"?>
<p:sldLayout xmlns:a="http://schemas.openxmlformats.org/drawingml/2006/main" xmlns:p="http://schemas.openxmlformats.org/presentationml/2006/main">
  <p:cSld name="图片与标题">
    <p:spTree>
      <p:nvGrpSpPr>
        <p:cNvPr id="57" name=""/>
        <p:cNvGrpSpPr/>
        <p:nvPr/>
      </p:nvGrpSpPr>
      <p:grpSpPr>
        <a:xfrm>
          <a:off x="0" y="0"/>
          <a:ext cx="0" cy="0"/>
          <a:chOff x="0" y="0"/>
          <a:chExt cx="0" cy="0"/>
        </a:xfrm>
      </p:grpSpPr>
      <p:sp>
        <p:nvSpPr>
          <p:cNvPr id="58" name="标题 1"/>
          <p:cNvSpPr>
            <a:spLocks noGrp="true"/>
          </p:cNvSpPr>
          <p:nvPr>
            <p:ph type="title"/>
          </p:nvPr>
        </p:nvSpPr>
        <p:spPr>
          <a:xfrm>
            <a:off x="839788" y="457200"/>
            <a:ext cx="3932237" cy="1600200"/>
          </a:xfrm>
        </p:spPr>
        <p:txBody>
          <a:bodyPr anchor="b"/>
          <a:lstStyle>
            <a:lvl1pPr lvl="0">
              <a:defRPr sz="3200"/>
            </a:lvl1pPr>
          </a:lstStyle>
          <a:p>
            <a:pPr/>
            <a:r>
              <a:rPr lang="zh-CN"/>
              <a:t>单击此处编辑母版标题样式</a:t>
            </a:r>
            <a:endParaRPr/>
          </a:p>
        </p:txBody>
      </p:sp>
      <p:sp>
        <p:nvSpPr>
          <p:cNvPr id="59" name="图片占位符 2"/>
          <p:cNvSpPr>
            <a:spLocks noGrp="true"/>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pPr/>
            <a:endParaRPr lang="zh-CN"/>
          </a:p>
        </p:txBody>
      </p:sp>
      <p:sp>
        <p:nvSpPr>
          <p:cNvPr id="60" name="文本占位符 3"/>
          <p:cNvSpPr>
            <a:spLocks noGrp="true"/>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endParaRPr/>
          </a:p>
        </p:txBody>
      </p:sp>
      <p:sp>
        <p:nvSpPr>
          <p:cNvPr id="61" name="日期占位符 4"/>
          <p:cNvSpPr>
            <a:spLocks noGrp="true"/>
          </p:cNvSpPr>
          <p:nvPr>
            <p:ph type="dt" idx="10"/>
          </p:nvPr>
        </p:nvSpPr>
        <p:spPr/>
        <p:txBody>
          <a:bodyPr/>
          <a:p>
            <a:pPr/>
            <a:fld id="{4E233BD8-DB7E-4E6E-9456-6D1E77C88269}" type="datetime1">
              <a:rPr/>
              <a:t>2022/12/22</a:t>
            </a:fld>
            <a:endParaRPr lang="zh-CN"/>
          </a:p>
        </p:txBody>
      </p:sp>
      <p:sp>
        <p:nvSpPr>
          <p:cNvPr id="62" name="页脚占位符 5"/>
          <p:cNvSpPr>
            <a:spLocks noGrp="true"/>
          </p:cNvSpPr>
          <p:nvPr>
            <p:ph type="ftr" idx="11"/>
          </p:nvPr>
        </p:nvSpPr>
        <p:spPr/>
        <p:txBody>
          <a:bodyPr/>
          <a:p>
            <a:pPr/>
            <a:endParaRPr lang="zh-CN"/>
          </a:p>
        </p:txBody>
      </p:sp>
      <p:sp>
        <p:nvSpPr>
          <p:cNvPr id="63" name="灯片编号占位符 6"/>
          <p:cNvSpPr>
            <a:spLocks noGrp="true"/>
          </p:cNvSpPr>
          <p:nvPr>
            <p:ph type="sldNum" idx="12"/>
          </p:nvPr>
        </p:nvSpPr>
        <p:spPr/>
        <p:txBody>
          <a:bodyPr/>
          <a:p>
            <a:pPr/>
            <a:fld id="{747CCC7F-E1A2-469B-A337-764C3DF07313}" type="slidenum">
              <a:rPr/>
              <a:t>‹#›</a:t>
            </a:fld>
            <a:endParaRPr lang="zh-CN"/>
          </a:p>
        </p:txBody>
      </p:sp>
    </p:spTree>
  </p:cSld>
  <p:clrMapOvr>
    <a:masterClrMapping/>
  </p:clrMapOvr>
</p:sldLayout>
</file>

<file path=ppt/slideMasters/_rels/slideMaster1.xml.rels><?xml version="1.0" encoding="UTF-8" standalone="yes"?><Relationships xmlns="http://schemas.openxmlformats.org/package/2006/relationships"><Relationship Id="rId9" Type="http://schemas.openxmlformats.org/officeDocument/2006/relationships/slideLayout" Target="../slideLayouts/slideLayout10.xml" /><Relationship Id="rId6" Type="http://schemas.openxmlformats.org/officeDocument/2006/relationships/slideLayout" Target="../slideLayouts/slideLayout7.xml" /><Relationship Id="rId4" Type="http://schemas.openxmlformats.org/officeDocument/2006/relationships/slideLayout" Target="../slideLayouts/slideLayout5.xml" /><Relationship Id="rId1" Type="http://schemas.openxmlformats.org/officeDocument/2006/relationships/slideLayout" Target="../slideLayouts/slideLayout2.xml" /><Relationship Id="rId11" Type="http://schemas.openxmlformats.org/officeDocument/2006/relationships/theme" Target="../theme/theme1.xml" /><Relationship Id="rId0" Type="http://schemas.openxmlformats.org/officeDocument/2006/relationships/slideLayout" Target="../slideLayouts/slideLayout1.xml" /><Relationship Id="rId8" Type="http://schemas.openxmlformats.org/officeDocument/2006/relationships/slideLayout" Target="../slideLayouts/slideLayout9.xml" /><Relationship Id="rId7" Type="http://schemas.openxmlformats.org/officeDocument/2006/relationships/slideLayout" Target="../slideLayouts/slideLayout8.xml" /><Relationship Id="rId3" Type="http://schemas.openxmlformats.org/officeDocument/2006/relationships/slideLayout" Target="../slideLayouts/slideLayout4.xml" /><Relationship Id="rId10" Type="http://schemas.openxmlformats.org/officeDocument/2006/relationships/slideLayout" Target="../slideLayouts/slideLayout11.xml" /><Relationship Id="rId5" Type="http://schemas.openxmlformats.org/officeDocument/2006/relationships/slideLayout" Target="../slideLayouts/slideLayout6.xml" /><Relationship Id="rId2"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solidFill>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p:spPr>
        <p:txBody>
          <a:bodyPr vert="horz" lIns="91440" tIns="45720" rIns="91440" bIns="45720" anchor="ctr">
            <a:normAutofit/>
          </a:bodyPr>
          <a:p>
            <a:pPr/>
            <a:r>
              <a:rPr lang="zh-CN"/>
              <a:t>单击此处编辑母版标题样式</a:t>
            </a:r>
            <a:endParaRPr/>
          </a:p>
        </p:txBody>
      </p:sp>
      <p:sp>
        <p:nvSpPr>
          <p:cNvPr id="3" name="文本占位符 2"/>
          <p:cNvSpPr>
            <a:spLocks noGrp="true"/>
          </p:cNvSpPr>
          <p:nvPr>
            <p:ph type="body" idx="1"/>
          </p:nvPr>
        </p:nvSpPr>
        <p:spPr>
          <a:xfrm>
            <a:off x="838200" y="1825625"/>
            <a:ext cx="10515600" cy="4351338"/>
          </a:xfrm>
          <a:prstGeom prst="rect"/>
        </p:spPr>
        <p:txBody>
          <a:bodyPr vert="horz" lIns="91440" tIns="45720" rIns="91440" bIns="45720">
            <a:normAutofit/>
          </a:bodyPr>
          <a:p>
            <a:pPr lvl="0"/>
            <a:r>
              <a:rPr lang="zh-CN"/>
              <a:t>单击此处编辑母版文本样式</a:t>
            </a:r>
            <a:endParaRPr/>
          </a:p>
          <a:p>
            <a:pPr lvl="1"/>
            <a:r>
              <a:rPr lang="zh-CN"/>
              <a:t>二级</a:t>
            </a:r>
            <a:endParaRPr/>
          </a:p>
          <a:p>
            <a:pPr lvl="2"/>
            <a:r>
              <a:rPr lang="zh-CN"/>
              <a:t>三级</a:t>
            </a:r>
            <a:endParaRPr/>
          </a:p>
          <a:p>
            <a:pPr lvl="3"/>
            <a:r>
              <a:rPr lang="zh-CN"/>
              <a:t>四级</a:t>
            </a:r>
            <a:endParaRPr/>
          </a:p>
          <a:p>
            <a:pPr lvl="4"/>
            <a:r>
              <a:rPr lang="zh-CN"/>
              <a:t>五级</a:t>
            </a:r>
            <a:endParaRPr/>
          </a:p>
        </p:txBody>
      </p:sp>
      <p:sp>
        <p:nvSpPr>
          <p:cNvPr id="4" name="日期占位符 3"/>
          <p:cNvSpPr>
            <a:spLocks noGrp="true"/>
          </p:cNvSpPr>
          <p:nvPr>
            <p:ph type="dt" idx="2"/>
          </p:nvPr>
        </p:nvSpPr>
        <p:spPr>
          <a:xfrm>
            <a:off x="838200" y="6356350"/>
            <a:ext cx="2743200" cy="365125"/>
          </a:xfrm>
          <a:prstGeom prst="rect"/>
        </p:spPr>
        <p:txBody>
          <a:bodyPr vert="horz" lIns="91440" tIns="45720" rIns="91440" bIns="45720" anchor="ctr"/>
          <a:lstStyle>
            <a:lvl1pPr lvl="0" algn="l">
              <a:defRPr sz="1200">
                <a:solidFill>
                  <a:schemeClr val="tx1">
                    <a:tint val="75000"/>
                  </a:schemeClr>
                </a:solidFill>
              </a:defRPr>
            </a:lvl1pPr>
          </a:lstStyle>
          <a:p>
            <a:pPr/>
            <a:fld id="{C14ADBE2-30DF-480B-A5CC-C216012A8DE2}" type="datetime1">
              <a:rPr/>
              <a:t>2022/12/22</a:t>
            </a:fld>
            <a:endParaRPr lang="zh-CN"/>
          </a:p>
        </p:txBody>
      </p:sp>
      <p:sp>
        <p:nvSpPr>
          <p:cNvPr id="5" name="页脚占位符 4"/>
          <p:cNvSpPr>
            <a:spLocks noGrp="true"/>
          </p:cNvSpPr>
          <p:nvPr>
            <p:ph type="ftr" idx="3"/>
          </p:nvPr>
        </p:nvSpPr>
        <p:spPr>
          <a:xfrm>
            <a:off x="4038600" y="6356350"/>
            <a:ext cx="4114800" cy="365125"/>
          </a:xfrm>
          <a:prstGeom prst="rect"/>
        </p:spPr>
        <p:txBody>
          <a:bodyPr vert="horz" lIns="91440" tIns="45720" rIns="91440" bIns="45720" anchor="ctr"/>
          <a:lstStyle>
            <a:lvl1pPr lvl="0" algn="ctr">
              <a:defRPr sz="1200">
                <a:solidFill>
                  <a:schemeClr val="tx1">
                    <a:tint val="75000"/>
                  </a:schemeClr>
                </a:solidFill>
              </a:defRPr>
            </a:lvl1pPr>
          </a:lstStyle>
          <a:p>
            <a:pPr/>
            <a:endParaRPr lang="zh-CN"/>
          </a:p>
        </p:txBody>
      </p:sp>
      <p:sp>
        <p:nvSpPr>
          <p:cNvPr id="6" name="灯片编号占位符 5"/>
          <p:cNvSpPr>
            <a:spLocks noGrp="true"/>
          </p:cNvSpPr>
          <p:nvPr>
            <p:ph type="sldNum" idx="4"/>
          </p:nvPr>
        </p:nvSpPr>
        <p:spPr>
          <a:xfrm>
            <a:off x="8610600" y="6356350"/>
            <a:ext cx="2743200" cy="365125"/>
          </a:xfrm>
          <a:prstGeom prst="rect"/>
        </p:spPr>
        <p:txBody>
          <a:bodyPr vert="horz" lIns="91440" tIns="45720" rIns="91440" bIns="45720" anchor="ctr"/>
          <a:lstStyle>
            <a:lvl1pPr lvl="0" algn="r">
              <a:defRPr sz="1200">
                <a:solidFill>
                  <a:schemeClr val="tx1">
                    <a:tint val="75000"/>
                  </a:schemeClr>
                </a:solidFill>
              </a:defRPr>
            </a:lvl1pPr>
          </a:lstStyle>
          <a:p>
            <a:pPr/>
            <a:fld id="{DD09DED9-3562-4003-9ED4-F9F7C2DA97F0}" type="slidenum">
              <a:rPr/>
              <a:t>‹#›</a:t>
            </a:fld>
            <a:endParaRPr lang="zh-CN"/>
          </a:p>
        </p:txBody>
      </p:sp>
    </p:spTree>
  </p:cSld>
  <p:clrMap bg1="lt1" tx1="dk1" bg2="lt2" tx2="dk2" accent1="accent1" accent2="accent2" accent3="accent3" accent4="accent4" accent5="accent5" accent6="accent6" hlink="hlink" folHlink="folHlink"/>
  <p:sldLayoutIdLst>
    <p:sldLayoutId id="2147483649" r:id="rId0"/>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lvl="0" algn="l" defTabSz="914400">
        <a:lnSpc>
          <a:spcPct val="130000"/>
        </a:lnSpc>
        <a:spcBef>
          <a:spcPct val="1"/>
        </a:spcBef>
        <a:buNone/>
        <a:defRPr sz="4400" kern="1200">
          <a:solidFill>
            <a:schemeClr val="tx1"/>
          </a:solidFill>
          <a:latin typeface="默认字体"/>
          <a:ea typeface="默认字体"/>
        </a:defRPr>
      </a:lvl1pPr>
    </p:titleStyle>
    <p:bodyStyle>
      <a:lvl1pPr marL="228600" lvl="0" indent="-228600" algn="l" defTabSz="914400">
        <a:lnSpc>
          <a:spcPct val="130000"/>
        </a:lnSpc>
        <a:spcBef>
          <a:spcPts val="1000"/>
        </a:spcBef>
        <a:buFont typeface="Arial" charset="0"/>
        <a:buChar char="•"/>
        <a:defRPr sz="2800" kern="1200">
          <a:solidFill>
            <a:schemeClr val="tx1"/>
          </a:solidFill>
          <a:latin typeface="默认字体"/>
          <a:ea typeface="默认字体"/>
        </a:defRPr>
      </a:lvl1pPr>
      <a:lvl2pPr marL="685800" lvl="1" indent="-228600" algn="l" defTabSz="914400">
        <a:lnSpc>
          <a:spcPct val="130000"/>
        </a:lnSpc>
        <a:spcBef>
          <a:spcPts val="500"/>
        </a:spcBef>
        <a:buFont typeface="Arial" charset="0"/>
        <a:buChar char="•"/>
        <a:defRPr sz="2400" kern="1200">
          <a:solidFill>
            <a:schemeClr val="tx1"/>
          </a:solidFill>
          <a:latin typeface="默认字体"/>
          <a:ea typeface="默认字体"/>
        </a:defRPr>
      </a:lvl2pPr>
      <a:lvl3pPr marL="1143000" lvl="2" indent="-228600" algn="l" defTabSz="914400">
        <a:lnSpc>
          <a:spcPct val="130000"/>
        </a:lnSpc>
        <a:spcBef>
          <a:spcPts val="500"/>
        </a:spcBef>
        <a:buFont typeface="Arial" charset="0"/>
        <a:buChar char="•"/>
        <a:defRPr sz="2000" kern="1200">
          <a:solidFill>
            <a:schemeClr val="tx1"/>
          </a:solidFill>
          <a:latin typeface="默认字体"/>
          <a:ea typeface="默认字体"/>
        </a:defRPr>
      </a:lvl3pPr>
      <a:lvl4pPr marL="1600200" lvl="3" indent="-228600" algn="l" defTabSz="914400">
        <a:lnSpc>
          <a:spcPct val="130000"/>
        </a:lnSpc>
        <a:spcBef>
          <a:spcPts val="500"/>
        </a:spcBef>
        <a:buFont typeface="Arial" charset="0"/>
        <a:buChar char="•"/>
        <a:defRPr sz="1800" kern="1200">
          <a:solidFill>
            <a:schemeClr val="tx1"/>
          </a:solidFill>
          <a:latin typeface="默认字体"/>
          <a:ea typeface="默认字体"/>
        </a:defRPr>
      </a:lvl4pPr>
      <a:lvl5pPr marL="2057400" lvl="4" indent="-228600" algn="l" defTabSz="914400">
        <a:lnSpc>
          <a:spcPct val="130000"/>
        </a:lnSpc>
        <a:spcBef>
          <a:spcPts val="500"/>
        </a:spcBef>
        <a:buFont typeface="Arial" charset="0"/>
        <a:buChar char="•"/>
        <a:defRPr sz="1800" kern="1200">
          <a:solidFill>
            <a:schemeClr val="tx1"/>
          </a:solidFill>
          <a:latin typeface="默认字体"/>
          <a:ea typeface="默认字体"/>
        </a:defRPr>
      </a:lvl5pPr>
      <a:lvl6pPr marL="2514600" lvl="5" indent="-228600" algn="l" defTabSz="914400">
        <a:lnSpc>
          <a:spcPct val="130000"/>
        </a:lnSpc>
        <a:spcBef>
          <a:spcPts val="500"/>
        </a:spcBef>
        <a:buFont typeface="Arial" charset="0"/>
        <a:buChar char="•"/>
        <a:defRPr sz="1800" kern="1200">
          <a:solidFill>
            <a:schemeClr val="tx1"/>
          </a:solidFill>
          <a:latin typeface="默认字体"/>
          <a:ea typeface="默认字体"/>
        </a:defRPr>
      </a:lvl6pPr>
      <a:lvl7pPr marL="2971800" lvl="6" indent="-228600" algn="l" defTabSz="914400">
        <a:lnSpc>
          <a:spcPct val="130000"/>
        </a:lnSpc>
        <a:spcBef>
          <a:spcPts val="500"/>
        </a:spcBef>
        <a:buFont typeface="Arial" charset="0"/>
        <a:buChar char="•"/>
        <a:defRPr sz="1800" kern="1200">
          <a:solidFill>
            <a:schemeClr val="tx1"/>
          </a:solidFill>
          <a:latin typeface="默认字体"/>
          <a:ea typeface="默认字体"/>
        </a:defRPr>
      </a:lvl7pPr>
      <a:lvl8pPr marL="3429000" lvl="7" indent="-228600" algn="l" defTabSz="914400">
        <a:lnSpc>
          <a:spcPct val="130000"/>
        </a:lnSpc>
        <a:spcBef>
          <a:spcPts val="500"/>
        </a:spcBef>
        <a:buFont typeface="Arial" charset="0"/>
        <a:buChar char="•"/>
        <a:defRPr sz="1800" kern="1200">
          <a:solidFill>
            <a:schemeClr val="tx1"/>
          </a:solidFill>
          <a:latin typeface="默认字体"/>
          <a:ea typeface="默认字体"/>
        </a:defRPr>
      </a:lvl8pPr>
      <a:lvl9pPr marL="3886200" lvl="8" indent="-228600" algn="l" defTabSz="914400">
        <a:lnSpc>
          <a:spcPct val="130000"/>
        </a:lnSpc>
        <a:spcBef>
          <a:spcPts val="500"/>
        </a:spcBef>
        <a:buFont typeface="Arial" charset="0"/>
        <a:buChar char="•"/>
        <a:defRPr sz="1800" kern="1200">
          <a:solidFill>
            <a:schemeClr val="tx1"/>
          </a:solidFill>
          <a:latin typeface="默认字体"/>
          <a:ea typeface="默认字体"/>
        </a:defRPr>
      </a:lvl9pPr>
    </p:bodyStyle>
    <p:otherStyle>
      <a:lvl1pPr marL="0" lvl="0" algn="l" defTabSz="914400">
        <a:lnSpc>
          <a:spcPct val="130000"/>
        </a:lnSpc>
        <a:defRPr sz="1800" kern="1200">
          <a:solidFill>
            <a:schemeClr val="tx1"/>
          </a:solidFill>
          <a:latin typeface="默认字体"/>
          <a:ea typeface="默认字体"/>
        </a:defRPr>
      </a:lvl1pPr>
      <a:lvl2pPr marL="457200" lvl="1" algn="l" defTabSz="914400">
        <a:lnSpc>
          <a:spcPct val="130000"/>
        </a:lnSpc>
        <a:defRPr sz="1800" kern="1200">
          <a:solidFill>
            <a:schemeClr val="tx1"/>
          </a:solidFill>
          <a:latin typeface="默认字体"/>
          <a:ea typeface="默认字体"/>
        </a:defRPr>
      </a:lvl2pPr>
      <a:lvl3pPr marL="914400" lvl="2" algn="l" defTabSz="914400">
        <a:lnSpc>
          <a:spcPct val="130000"/>
        </a:lnSpc>
        <a:defRPr sz="1800" kern="1200">
          <a:solidFill>
            <a:schemeClr val="tx1"/>
          </a:solidFill>
          <a:latin typeface="默认字体"/>
          <a:ea typeface="默认字体"/>
        </a:defRPr>
      </a:lvl3pPr>
      <a:lvl4pPr marL="1371600" lvl="3" algn="l" defTabSz="914400">
        <a:lnSpc>
          <a:spcPct val="130000"/>
        </a:lnSpc>
        <a:defRPr sz="1800" kern="1200">
          <a:solidFill>
            <a:schemeClr val="tx1"/>
          </a:solidFill>
          <a:latin typeface="默认字体"/>
          <a:ea typeface="默认字体"/>
        </a:defRPr>
      </a:lvl4pPr>
      <a:lvl5pPr marL="1828800" lvl="4" algn="l" defTabSz="914400">
        <a:lnSpc>
          <a:spcPct val="130000"/>
        </a:lnSpc>
        <a:defRPr sz="1800" kern="1200">
          <a:solidFill>
            <a:schemeClr val="tx1"/>
          </a:solidFill>
          <a:latin typeface="默认字体"/>
          <a:ea typeface="默认字体"/>
        </a:defRPr>
      </a:lvl5pPr>
      <a:lvl6pPr marL="2286000" lvl="5" algn="l" defTabSz="914400">
        <a:lnSpc>
          <a:spcPct val="130000"/>
        </a:lnSpc>
        <a:defRPr sz="1800" kern="1200">
          <a:solidFill>
            <a:schemeClr val="tx1"/>
          </a:solidFill>
          <a:latin typeface="默认字体"/>
          <a:ea typeface="默认字体"/>
        </a:defRPr>
      </a:lvl6pPr>
      <a:lvl7pPr marL="2743200" lvl="6" algn="l" defTabSz="914400">
        <a:lnSpc>
          <a:spcPct val="130000"/>
        </a:lnSpc>
        <a:defRPr sz="1800" kern="1200">
          <a:solidFill>
            <a:schemeClr val="tx1"/>
          </a:solidFill>
          <a:latin typeface="默认字体"/>
          <a:ea typeface="默认字体"/>
        </a:defRPr>
      </a:lvl7pPr>
      <a:lvl8pPr marL="3200400" lvl="7" algn="l" defTabSz="914400">
        <a:lnSpc>
          <a:spcPct val="130000"/>
        </a:lnSpc>
        <a:defRPr sz="1800" kern="1200">
          <a:solidFill>
            <a:schemeClr val="tx1"/>
          </a:solidFill>
          <a:latin typeface="默认字体"/>
          <a:ea typeface="默认字体"/>
        </a:defRPr>
      </a:lvl8pPr>
      <a:lvl9pPr marL="3657600" lvl="8" algn="l" defTabSz="914400">
        <a:lnSpc>
          <a:spcPct val="130000"/>
        </a:lnSpc>
        <a:defRPr sz="1800" kern="1200">
          <a:solidFill>
            <a:schemeClr val="tx1"/>
          </a:solidFill>
          <a:latin typeface="默认字体"/>
          <a:ea typeface="默认字体"/>
        </a:defRPr>
      </a:lvl9pPr>
    </p:otherStyle>
  </p:txStyles>
</p:sldMaster>
</file>

<file path=ppt/slides/_rels/slide1.xml.rels><?xml version="1.0" encoding="UTF-8" standalone="yes"?><Relationships xmlns="http://schemas.openxmlformats.org/package/2006/relationships"><Relationship Id="rId0" Type="http://schemas.openxmlformats.org/officeDocument/2006/relationships/slideLayout" Target="../slideLayouts/slideLayout1.xml" /></Relationships>
</file>

<file path=ppt/slides/_rels/slide10.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1.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12.xml.rels><?xml version="1.0" encoding="UTF-8" standalone="yes"?><Relationships xmlns="http://schemas.openxmlformats.org/package/2006/relationships"><Relationship Id="rId2" Type="http://schemas.openxmlformats.org/officeDocument/2006/relationships/image" Target="media/image1.png" /><Relationship Id="rId0" Type="http://schemas.openxmlformats.org/officeDocument/2006/relationships/slideLayout" Target="../slideLayouts/slideLayout2.xml" /><Relationship Id="rId1" Type="http://schemas.openxmlformats.org/officeDocument/2006/relationships/notesSlide" Target="../notesSlides/notesSlide1.xml" /></Relationships>
</file>

<file path=ppt/slides/_rels/slide13.xml.rels><?xml version="1.0" encoding="UTF-8" standalone="yes"?><Relationships xmlns="http://schemas.openxmlformats.org/package/2006/relationships"><Relationship Id="rId2" Type="http://schemas.openxmlformats.org/officeDocument/2006/relationships/image" Target="media/image2.png" /><Relationship Id="rId0" Type="http://schemas.openxmlformats.org/officeDocument/2006/relationships/slideLayout" Target="../slideLayouts/slideLayout2.xml" /><Relationship Id="rId1" Type="http://schemas.openxmlformats.org/officeDocument/2006/relationships/notesSlide" Target="../notesSlides/notesSlide2.xml" /></Relationships>
</file>

<file path=ppt/slides/_rels/slide14.xml.rels><?xml version="1.0" encoding="UTF-8" standalone="yes"?><Relationships xmlns="http://schemas.openxmlformats.org/package/2006/relationships"><Relationship Id="rId2" Type="http://schemas.openxmlformats.org/officeDocument/2006/relationships/image" Target="media/image3.png" /><Relationship Id="rId0" Type="http://schemas.openxmlformats.org/officeDocument/2006/relationships/slideLayout" Target="../slideLayouts/slideLayout2.xml" /><Relationship Id="rId1" Type="http://schemas.openxmlformats.org/officeDocument/2006/relationships/notesSlide" Target="../notesSlides/notesSlide3.xml" /></Relationships>
</file>

<file path=ppt/slides/_rels/slide15.xml.rels><?xml version="1.0" encoding="UTF-8" standalone="yes"?><Relationships xmlns="http://schemas.openxmlformats.org/package/2006/relationships"><Relationship Id="rId2" Type="http://schemas.openxmlformats.org/officeDocument/2006/relationships/image" Target="media/image4.png" /><Relationship Id="rId0" Type="http://schemas.openxmlformats.org/officeDocument/2006/relationships/slideLayout" Target="../slideLayouts/slideLayout2.xml" /><Relationship Id="rId1" Type="http://schemas.openxmlformats.org/officeDocument/2006/relationships/notesSlide" Target="../notesSlides/notesSlide4.xml" /></Relationships>
</file>

<file path=ppt/slides/_rels/slide16.xml.rels><?xml version="1.0" encoding="UTF-8" standalone="yes"?><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0" Type="http://schemas.openxmlformats.org/officeDocument/2006/relationships/slideLayout" Target="../slideLayouts/slideLayout2.xml" /><Relationship Id="rId1" Type="http://schemas.openxmlformats.org/officeDocument/2006/relationships/notesSlide" Target="../notesSlides/notesSlide5.xml" /></Relationships>
</file>

<file path=ppt/slides/_rels/slide17.xml.rels><?xml version="1.0" encoding="UTF-8" standalone="yes"?><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0" Type="http://schemas.openxmlformats.org/officeDocument/2006/relationships/slideLayout" Target="../slideLayouts/slideLayout2.xml" /><Relationship Id="rId4" Type="http://schemas.openxmlformats.org/officeDocument/2006/relationships/image" Target="media/image9.png" /><Relationship Id="rId1" Type="http://schemas.openxmlformats.org/officeDocument/2006/relationships/notesSlide" Target="../notesSlides/notesSlide6.xml" /></Relationships>
</file>

<file path=ppt/slides/_rels/slide2.xml.rels><?xml version="1.0" encoding="UTF-8" standalone="yes"?><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0" Type="http://schemas.openxmlformats.org/officeDocument/2006/relationships/slideLayout" Target="../slideLayouts/slideLayout2.xml" /><Relationship Id="rId1" Type="http://schemas.openxmlformats.org/officeDocument/2006/relationships/image" Target="media/image10.png" /></Relationships>
</file>

<file path=ppt/slides/_rels/slide3.xml.rels><?xml version="1.0" encoding="UTF-8" standalone="yes"?><Relationships xmlns="http://schemas.openxmlformats.org/package/2006/relationships"><Relationship Id="rId1" Type="http://schemas.openxmlformats.org/officeDocument/2006/relationships/image" Target="media/image13.png" /><Relationship Id="rId0" Type="http://schemas.openxmlformats.org/officeDocument/2006/relationships/slideLayout" Target="../slideLayouts/slideLayout2.xml" /></Relationships>
</file>

<file path=ppt/slides/_rels/slide4.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5.xml.rels><?xml version="1.0" encoding="UTF-8" standalone="yes"?><Relationships xmlns="http://schemas.openxmlformats.org/package/2006/relationships"><Relationship Id="rId1" Type="http://schemas.openxmlformats.org/officeDocument/2006/relationships/image" Target="media/image14.png" /><Relationship Id="rId0" Type="http://schemas.openxmlformats.org/officeDocument/2006/relationships/slideLayout" Target="../slideLayouts/slideLayout2.xml" /></Relationships>
</file>

<file path=ppt/slides/_rels/slide6.xml.rels><?xml version="1.0" encoding="UTF-8" standalone="yes"?><Relationships xmlns="http://schemas.openxmlformats.org/package/2006/relationships"><Relationship Id="rId2" Type="http://schemas.openxmlformats.org/officeDocument/2006/relationships/image" Target="media/image15.png" /><Relationship Id="rId0" Type="http://schemas.openxmlformats.org/officeDocument/2006/relationships/slideLayout" Target="../slideLayouts/slideLayout2.xml" /><Relationship Id="rId1" Type="http://schemas.openxmlformats.org/officeDocument/2006/relationships/notesSlide" Target="../notesSlides/notesSlide7.xml" /></Relationships>
</file>

<file path=ppt/slides/_rels/slide7.xml.rels><?xml version="1.0" encoding="UTF-8" standalone="yes"?><Relationships xmlns="http://schemas.openxmlformats.org/package/2006/relationships"><Relationship Id="rId6" Type="http://schemas.openxmlformats.org/officeDocument/2006/relationships/image" Target="media/image20.png" /><Relationship Id="rId1" Type="http://schemas.openxmlformats.org/officeDocument/2006/relationships/notesSlide" Target="../notesSlides/notesSlide8.xml" /><Relationship Id="rId8" Type="http://schemas.openxmlformats.org/officeDocument/2006/relationships/image" Target="media/image22.png" /><Relationship Id="rId0" Type="http://schemas.openxmlformats.org/officeDocument/2006/relationships/slideLayout" Target="../slideLayouts/slideLayout2.xml" /><Relationship Id="rId2" Type="http://schemas.openxmlformats.org/officeDocument/2006/relationships/image" Target="media/image16.png" /><Relationship Id="rId7" Type="http://schemas.openxmlformats.org/officeDocument/2006/relationships/image" Target="media/image21.png" /><Relationship Id="rId3" Type="http://schemas.openxmlformats.org/officeDocument/2006/relationships/image" Target="media/image17.png" /><Relationship Id="rId4" Type="http://schemas.openxmlformats.org/officeDocument/2006/relationships/image" Target="media/image18.png" /><Relationship Id="rId5" Type="http://schemas.openxmlformats.org/officeDocument/2006/relationships/image" Target="media/image19.png" /></Relationships>
</file>

<file path=ppt/slides/_rels/slide8.xml.rels><?xml version="1.0" encoding="UTF-8" standalone="yes"?><Relationships xmlns="http://schemas.openxmlformats.org/package/2006/relationships"><Relationship Id="rId3" Type="http://schemas.openxmlformats.org/officeDocument/2006/relationships/image" Target="media/image25.png" /><Relationship Id="rId0" Type="http://schemas.openxmlformats.org/officeDocument/2006/relationships/slideLayout" Target="../slideLayouts/slideLayout2.xml" /><Relationship Id="rId2" Type="http://schemas.openxmlformats.org/officeDocument/2006/relationships/image" Target="media/image24.png" /><Relationship Id="rId1" Type="http://schemas.openxmlformats.org/officeDocument/2006/relationships/image" Target="media/image23.png" /></Relationships>
</file>

<file path=ppt/slides/_rels/slide9.xml.rels><?xml version="1.0" encoding="UTF-8" standalone="yes"?><Relationships xmlns="http://schemas.openxmlformats.org/package/2006/relationships"><Relationship Id="rId2" Type="http://schemas.openxmlformats.org/officeDocument/2006/relationships/image" Target="media/image26.png" /><Relationship Id="rId0" Type="http://schemas.openxmlformats.org/officeDocument/2006/relationships/slideLayout" Target="../slideLayouts/slideLayout2.xml" /><Relationship Id="rId3" Type="http://schemas.openxmlformats.org/officeDocument/2006/relationships/image" Target="media/image27.png" /><Relationship Id="rId1"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
          <p:cNvSpPr txBox="true"/>
          <p:nvPr/>
        </p:nvSpPr>
        <p:spPr>
          <a:xfrm rot="0" flipH="false" flipV="false">
            <a:off x="0" y="2322343"/>
            <a:ext cx="12192000" cy="565150"/>
          </a:xfrm>
          <a:prstGeom prst="rect">
            <a:avLst/>
          </a:prstGeom>
          <a:ln w="12700">
            <a:prstDash val="solid"/>
            <a:miter lim="800000"/>
          </a:ln>
        </p:spPr>
        <p:txBody>
          <a:bodyPr>
            <a:spAutoFit/>
          </a:bodyPr>
          <a:p>
            <a:pPr algn="ctr"/>
            <a:r>
              <a:rPr lang="en-US" sz="2400" b="true"/>
              <a:t>Thinking LLMs: General Instruction Following with Thought Generation</a:t>
            </a:r>
            <a:endParaRPr/>
          </a:p>
        </p:txBody>
      </p:sp>
      <p:sp>
        <p:nvSpPr>
          <p:cNvPr id="3" name=""/>
          <p:cNvSpPr txBox="true"/>
          <p:nvPr/>
        </p:nvSpPr>
        <p:spPr>
          <a:xfrm rot="0" flipH="false" flipV="false">
            <a:off x="5207000" y="3429000"/>
            <a:ext cx="1778000" cy="450850"/>
          </a:xfrm>
          <a:prstGeom prst="rect">
            <a:avLst/>
          </a:prstGeom>
          <a:ln w="12700">
            <a:prstDash val="solid"/>
            <a:miter lim="800000"/>
          </a:ln>
        </p:spPr>
        <p:txBody>
          <a:bodyPr>
            <a:spAutoFit/>
          </a:bodyPr>
          <a:p>
            <a:pPr/>
            <a:r>
              <a:rPr lang="en-US" i="true"/>
              <a:t>arXiv 20241014</a:t>
            </a:r>
            <a:endParaRPr/>
          </a:p>
        </p:txBody>
      </p:sp>
      <p:sp>
        <p:nvSpPr>
          <p:cNvPr id="4" name=""/>
          <p:cNvSpPr txBox="true"/>
          <p:nvPr/>
        </p:nvSpPr>
        <p:spPr>
          <a:xfrm rot="0" flipH="false" flipV="false">
            <a:off x="2006600" y="2978150"/>
            <a:ext cx="8178800" cy="450850"/>
          </a:xfrm>
          <a:prstGeom prst="rect">
            <a:avLst/>
          </a:prstGeom>
          <a:ln w="12700">
            <a:prstDash val="solid"/>
            <a:miter lim="800000"/>
          </a:ln>
        </p:spPr>
        <p:txBody>
          <a:bodyPr>
            <a:spAutoFit/>
          </a:bodyPr>
          <a:p>
            <a:pPr algn="ctr"/>
            <a:r>
              <a:rPr lang="en-US"/>
              <a:t>Meta FAIR; University of California, Berkeley; New York University</a:t>
            </a:r>
            <a:endParaRPr/>
          </a:p>
        </p:txBody>
      </p:sp>
    </p:spTree>
  </p:cSld>
  <p:clrMapOvr>
    <a:masterClrMapping/>
  </p:clrMapOvr>
</p:sld>
</file>

<file path=ppt/slides/slide10.xml><?xml version="1.0" encoding="utf-8"?>
<p:sld xmlns:a="http://schemas.openxmlformats.org/drawingml/2006/main" xmlns:p="http://schemas.openxmlformats.org/presentationml/2006/main">
  <p:cSld>
    <p:spTree>
      <p:nvGrpSpPr>
        <p:cNvPr id="5" name=""/>
        <p:cNvGrpSpPr/>
        <p:nvPr/>
      </p:nvGrpSpPr>
      <p:grpSpPr>
        <a:xfrm>
          <a:off x="0" y="0"/>
          <a:ext cx="0" cy="0"/>
          <a:chOff x="0" y="0"/>
          <a:chExt cx="0" cy="0"/>
        </a:xfrm>
      </p:grpSpPr>
      <p:sp>
        <p:nvSpPr>
          <p:cNvPr id="6" name=""/>
          <p:cNvSpPr txBox="true"/>
          <p:nvPr/>
        </p:nvSpPr>
        <p:spPr>
          <a:xfrm rot="0" flipH="false" flipV="false">
            <a:off x="8976654" y="170167"/>
            <a:ext cx="2952750" cy="565150"/>
          </a:xfrm>
          <a:prstGeom prst="rect">
            <a:avLst/>
          </a:prstGeom>
          <a:ln w="0"/>
        </p:spPr>
        <p:txBody>
          <a:bodyPr>
            <a:spAutoFit/>
          </a:bodyPr>
          <a:p>
            <a:pPr algn="r"/>
            <a:r>
              <a:rPr lang="en-US" sz="2400" b="true" i="true">
                <a:solidFill>
                  <a:schemeClr val="tx1">
                    <a:lumMod val="50000"/>
                    <a:lumOff val="50000"/>
                    <a:alpha val="100000"/>
                  </a:schemeClr>
                </a:solidFill>
              </a:rPr>
              <a:t>Experiments</a:t>
            </a:r>
            <a:endParaRPr/>
          </a:p>
        </p:txBody>
      </p:sp>
      <p:sp>
        <p:nvSpPr>
          <p:cNvPr id="7"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Setting</a:t>
            </a:r>
            <a:r>
              <a:rPr lang="en-US"/>
              <a:t> </a:t>
            </a:r>
            <a:endParaRPr/>
          </a:p>
        </p:txBody>
      </p:sp>
      <p:sp>
        <p:nvSpPr>
          <p:cNvPr id="8" name=""/>
          <p:cNvSpPr txBox="true"/>
          <p:nvPr/>
        </p:nvSpPr>
        <p:spPr>
          <a:xfrm rot="0" flipH="false" flipV="false">
            <a:off x="244475" y="902780"/>
            <a:ext cx="11487150" cy="5213350"/>
          </a:xfrm>
          <a:prstGeom prst="rect">
            <a:avLst/>
          </a:prstGeom>
          <a:ln w="12700">
            <a:prstDash val="solid"/>
            <a:miter lim="800000"/>
          </a:ln>
        </p:spPr>
        <p:txBody>
          <a:bodyPr>
            <a:spAutoFit/>
          </a:bodyPr>
          <a:p>
            <a:pPr marL="285750" lvl="0"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true">
                <a:solidFill>
                  <a:schemeClr val="tx1">
                    <a:alpha val="100000"/>
                  </a:schemeClr>
                </a:solidFill>
                <a:latin typeface="默认字体"/>
                <a:ea typeface="默认字体"/>
              </a:rPr>
              <a:t>实验模型：</a:t>
            </a:r>
            <a:endParaRPr sz="1800">
              <a:solidFill>
                <a:schemeClr val="tx1">
                  <a:alpha val="100000"/>
                </a:schemeClr>
              </a:solidFill>
              <a:latin typeface="默认字体"/>
              <a:ea typeface="默认字体"/>
            </a:endParaRPr>
          </a:p>
          <a:p>
            <a:pPr marL="742950" lvl="1"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用于</a:t>
            </a:r>
            <a:r>
              <a:rPr lang="en-US" sz="1600" b="false">
                <a:solidFill>
                  <a:schemeClr val="tx1">
                    <a:alpha val="100000"/>
                  </a:schemeClr>
                </a:solidFill>
                <a:latin typeface="默认字体"/>
                <a:ea typeface="默认字体"/>
              </a:rPr>
              <a:t>TPO</a:t>
            </a:r>
            <a:r>
              <a:rPr lang="zh-CN" sz="1600" b="false">
                <a:solidFill>
                  <a:schemeClr val="tx1">
                    <a:alpha val="100000"/>
                  </a:schemeClr>
                </a:solidFill>
                <a:latin typeface="默认字体"/>
                <a:ea typeface="默认字体"/>
              </a:rPr>
              <a:t>微调的模型：</a:t>
            </a:r>
            <a:r>
              <a:rPr lang="en-US" sz="1600" b="false">
                <a:solidFill>
                  <a:schemeClr val="tx1">
                    <a:alpha val="100000"/>
                  </a:schemeClr>
                </a:solidFill>
                <a:latin typeface="默认字体"/>
                <a:ea typeface="默认字体"/>
              </a:rPr>
              <a:t>Llama-3-8B-Instruct</a:t>
            </a:r>
            <a:endParaRPr sz="1800">
              <a:solidFill>
                <a:schemeClr val="tx1">
                  <a:alpha val="100000"/>
                </a:schemeClr>
              </a:solidFill>
              <a:latin typeface="默认字体"/>
              <a:ea typeface="默认字体"/>
            </a:endParaRPr>
          </a:p>
          <a:p>
            <a:pPr marL="742950" lvl="1"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用于判断的模型：</a:t>
            </a:r>
            <a:endParaRPr sz="1800">
              <a:solidFill>
                <a:schemeClr val="tx1">
                  <a:alpha val="100000"/>
                </a:schemeClr>
              </a:solidFill>
              <a:latin typeface="默认字体"/>
              <a:ea typeface="默认字体"/>
            </a:endParaRPr>
          </a:p>
          <a:p>
            <a:pPr marL="1200150" lvl="2"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en-US" sz="1600" b="false">
                <a:solidFill>
                  <a:schemeClr val="tx1">
                    <a:alpha val="100000"/>
                  </a:schemeClr>
                </a:solidFill>
                <a:latin typeface="默认字体"/>
                <a:ea typeface="默认字体"/>
              </a:rPr>
              <a:t>Self-Taught Evaluator</a:t>
            </a:r>
            <a:r>
              <a:rPr lang="zh-CN" sz="1600" b="false">
                <a:solidFill>
                  <a:schemeClr val="tx1">
                    <a:alpha val="100000"/>
                  </a:schemeClr>
                </a:solidFill>
                <a:latin typeface="默认字体"/>
                <a:ea typeface="默认字体"/>
              </a:rPr>
              <a:t>（</a:t>
            </a:r>
            <a:r>
              <a:rPr lang="en-US" sz="1600" b="false">
                <a:solidFill>
                  <a:schemeClr val="tx1">
                    <a:alpha val="100000"/>
                  </a:schemeClr>
                </a:solidFill>
                <a:latin typeface="默认字体"/>
                <a:ea typeface="默认字体"/>
              </a:rPr>
              <a:t>STE</a:t>
            </a:r>
            <a:r>
              <a:rPr lang="zh-CN" sz="1600" b="false">
                <a:solidFill>
                  <a:schemeClr val="tx1">
                    <a:alpha val="100000"/>
                  </a:schemeClr>
                </a:solidFill>
                <a:latin typeface="默认字体"/>
                <a:ea typeface="默认字体"/>
              </a:rPr>
              <a:t>）</a:t>
            </a:r>
            <a:r>
              <a:rPr lang="zh-CN" sz="1600" b="false">
                <a:solidFill>
                  <a:schemeClr val="tx1">
                    <a:alpha val="100000"/>
                  </a:schemeClr>
                </a:solidFill>
                <a:latin typeface="默认字体"/>
                <a:ea typeface="默认字体"/>
              </a:rPr>
              <a:t>：基于</a:t>
            </a:r>
            <a:r>
              <a:rPr lang="en-US" sz="1600" b="false">
                <a:solidFill>
                  <a:schemeClr val="tx1">
                    <a:alpha val="100000"/>
                  </a:schemeClr>
                </a:solidFill>
                <a:latin typeface="默认字体"/>
                <a:ea typeface="默认字体"/>
              </a:rPr>
              <a:t>Llama-3-70B-Instruct</a:t>
            </a:r>
            <a:r>
              <a:rPr lang="zh-CN" sz="1600" b="false">
                <a:solidFill>
                  <a:schemeClr val="tx1">
                    <a:alpha val="100000"/>
                  </a:schemeClr>
                </a:solidFill>
                <a:latin typeface="默认字体"/>
                <a:ea typeface="默认字体"/>
              </a:rPr>
              <a:t>微调的判断模型模型，用于输出自然语言的偏好。</a:t>
            </a:r>
            <a:endParaRPr sz="1800">
              <a:solidFill>
                <a:schemeClr val="tx1">
                  <a:alpha val="100000"/>
                </a:schemeClr>
              </a:solidFill>
              <a:latin typeface="默认字体"/>
              <a:ea typeface="默认字体"/>
            </a:endParaRPr>
          </a:p>
          <a:p>
            <a:pPr marL="1200150" lvl="2"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en-US" sz="1600" b="false">
                <a:solidFill>
                  <a:schemeClr val="tx1">
                    <a:alpha val="100000"/>
                  </a:schemeClr>
                </a:solidFill>
                <a:latin typeface="默认字体"/>
                <a:ea typeface="默认字体"/>
              </a:rPr>
              <a:t>ArmoRM</a:t>
            </a:r>
            <a:r>
              <a:rPr lang="zh-CN" sz="1600" b="false">
                <a:solidFill>
                  <a:schemeClr val="tx1">
                    <a:alpha val="100000"/>
                  </a:schemeClr>
                </a:solidFill>
                <a:latin typeface="默认字体"/>
                <a:ea typeface="默认字体"/>
              </a:rPr>
              <a:t>：</a:t>
            </a:r>
            <a:r>
              <a:rPr lang="en-US" sz="1600" b="false">
                <a:solidFill>
                  <a:schemeClr val="tx1">
                    <a:alpha val="100000"/>
                  </a:schemeClr>
                </a:solidFill>
                <a:latin typeface="默认字体"/>
                <a:ea typeface="默认字体"/>
              </a:rPr>
              <a:t>8B</a:t>
            </a:r>
            <a:r>
              <a:rPr lang="zh-CN" sz="1600" b="false">
                <a:solidFill>
                  <a:schemeClr val="tx1">
                    <a:alpha val="100000"/>
                  </a:schemeClr>
                </a:solidFill>
                <a:latin typeface="默认字体"/>
                <a:ea typeface="默认字体"/>
              </a:rPr>
              <a:t>的</a:t>
            </a:r>
            <a:r>
              <a:rPr lang="en-US" sz="1600" b="false">
                <a:solidFill>
                  <a:schemeClr val="tx1">
                    <a:alpha val="100000"/>
                  </a:schemeClr>
                </a:solidFill>
                <a:latin typeface="默认字体"/>
                <a:ea typeface="默认字体"/>
              </a:rPr>
              <a:t>reward model</a:t>
            </a:r>
            <a:r>
              <a:rPr lang="zh-CN" sz="1600" b="false">
                <a:solidFill>
                  <a:schemeClr val="tx1">
                    <a:alpha val="100000"/>
                  </a:schemeClr>
                </a:solidFill>
                <a:latin typeface="默认字体"/>
                <a:ea typeface="默认字体"/>
              </a:rPr>
              <a:t>，直接输出一个分数。</a:t>
            </a:r>
            <a:endParaRPr sz="1800">
              <a:solidFill>
                <a:schemeClr val="tx1">
                  <a:alpha val="100000"/>
                </a:schemeClr>
              </a:solidFill>
              <a:latin typeface="默认字体"/>
              <a:ea typeface="默认字体"/>
            </a:endParaRPr>
          </a:p>
          <a:p>
            <a:pPr marL="2286000" lvl="5" indent="0" algn="just" defTabSz="914400">
              <a:lnSpc>
                <a:spcPct val="150000"/>
              </a:lnSpc>
              <a:buNone/>
              <a:defRPr sz="1800">
                <a:solidFill>
                  <a:schemeClr val="tx1">
                    <a:alpha val="100000"/>
                  </a:schemeClr>
                </a:solidFill>
                <a:latin typeface="默认字体"/>
                <a:ea typeface="默认字体"/>
              </a:defRPr>
            </a:pPr>
            <a:endParaRPr lang="en-US" sz="1600" b="false">
              <a:solidFill>
                <a:schemeClr val="tx1">
                  <a:alpha val="100000"/>
                </a:schemeClr>
              </a:solidFill>
              <a:latin typeface="默认字体"/>
              <a:ea typeface="默认字体"/>
            </a:endParaRPr>
          </a:p>
          <a:p>
            <a:pPr marL="285750" lvl="1"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true">
                <a:solidFill>
                  <a:schemeClr val="tx1">
                    <a:alpha val="100000"/>
                  </a:schemeClr>
                </a:solidFill>
                <a:latin typeface="默认字体"/>
                <a:ea typeface="默认字体"/>
              </a:rPr>
              <a:t>实验数据集：</a:t>
            </a:r>
            <a:endParaRPr sz="1800">
              <a:solidFill>
                <a:schemeClr val="tx1">
                  <a:alpha val="100000"/>
                </a:schemeClr>
              </a:solidFill>
              <a:latin typeface="默认字体"/>
              <a:ea typeface="默认字体"/>
            </a:endParaRPr>
          </a:p>
          <a:p>
            <a:pPr marL="742950" lvl="2"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训练：</a:t>
            </a:r>
            <a:endParaRPr sz="1800">
              <a:solidFill>
                <a:schemeClr val="tx1">
                  <a:alpha val="100000"/>
                </a:schemeClr>
              </a:solidFill>
              <a:latin typeface="默认字体"/>
              <a:ea typeface="默认字体"/>
            </a:endParaRPr>
          </a:p>
          <a:p>
            <a:pPr marL="1200150" lvl="3"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合成指令：</a:t>
            </a:r>
            <a:r>
              <a:rPr lang="zh-CN" sz="1600" b="false">
                <a:solidFill>
                  <a:schemeClr val="tx1">
                    <a:alpha val="100000"/>
                  </a:schemeClr>
                </a:solidFill>
                <a:latin typeface="默认字体"/>
                <a:ea typeface="默认字体"/>
              </a:rPr>
              <a:t>使用</a:t>
            </a:r>
            <a:r>
              <a:rPr lang="en-US" sz="1600" b="false">
                <a:solidFill>
                  <a:schemeClr val="tx1">
                    <a:alpha val="100000"/>
                  </a:schemeClr>
                </a:solidFill>
                <a:latin typeface="默认字体"/>
                <a:ea typeface="默认字体"/>
              </a:rPr>
              <a:t>Llama-2-70B-chat</a:t>
            </a:r>
            <a:r>
              <a:rPr lang="zh-CN" sz="1600" b="false">
                <a:solidFill>
                  <a:schemeClr val="tx1">
                    <a:alpha val="100000"/>
                  </a:schemeClr>
                </a:solidFill>
                <a:latin typeface="默认字体"/>
                <a:ea typeface="默认字体"/>
              </a:rPr>
              <a:t>模型，</a:t>
            </a:r>
            <a:r>
              <a:rPr lang="en-US" sz="1600" b="false">
                <a:solidFill>
                  <a:schemeClr val="tx1">
                    <a:alpha val="100000"/>
                  </a:schemeClr>
                </a:solidFill>
                <a:latin typeface="默认字体"/>
                <a:ea typeface="默认字体"/>
              </a:rPr>
              <a:t>Open Assistan dataset</a:t>
            </a:r>
            <a:r>
              <a:rPr lang="zh-CN" sz="1600" b="false">
                <a:solidFill>
                  <a:schemeClr val="tx1">
                    <a:alpha val="100000"/>
                  </a:schemeClr>
                </a:solidFill>
                <a:latin typeface="默认字体"/>
                <a:ea typeface="默认字体"/>
              </a:rPr>
              <a:t>随机采样，</a:t>
            </a:r>
            <a:r>
              <a:rPr lang="en-US" sz="1600" b="false">
                <a:solidFill>
                  <a:schemeClr val="tx1">
                    <a:alpha val="100000"/>
                  </a:schemeClr>
                </a:solidFill>
                <a:latin typeface="默认字体"/>
                <a:ea typeface="默认字体"/>
              </a:rPr>
              <a:t>8-shot prompt</a:t>
            </a:r>
            <a:r>
              <a:rPr lang="zh-CN" sz="1600" b="false">
                <a:solidFill>
                  <a:schemeClr val="tx1">
                    <a:alpha val="100000"/>
                  </a:schemeClr>
                </a:solidFill>
                <a:latin typeface="默认字体"/>
                <a:ea typeface="默认字体"/>
              </a:rPr>
              <a:t>生成。</a:t>
            </a:r>
            <a:endParaRPr sz="1800">
              <a:solidFill>
                <a:schemeClr val="tx1">
                  <a:alpha val="100000"/>
                </a:schemeClr>
              </a:solidFill>
              <a:latin typeface="默认字体"/>
              <a:ea typeface="默认字体"/>
            </a:endParaRPr>
          </a:p>
          <a:p>
            <a:pPr marL="1200150" lvl="3"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en-US" sz="1600" b="false">
                <a:solidFill>
                  <a:schemeClr val="tx1">
                    <a:alpha val="100000"/>
                  </a:schemeClr>
                </a:solidFill>
                <a:latin typeface="默认字体"/>
                <a:ea typeface="默认字体"/>
              </a:rPr>
              <a:t>UltraFeedBack</a:t>
            </a:r>
            <a:r>
              <a:rPr lang="zh-CN" sz="1600" b="false">
                <a:solidFill>
                  <a:schemeClr val="tx1">
                    <a:alpha val="100000"/>
                  </a:schemeClr>
                </a:solidFill>
                <a:latin typeface="默认字体"/>
                <a:ea typeface="默认字体"/>
              </a:rPr>
              <a:t>：包含了真实的人类指令</a:t>
            </a:r>
            <a:endParaRPr sz="1800">
              <a:solidFill>
                <a:schemeClr val="tx1">
                  <a:alpha val="100000"/>
                </a:schemeClr>
              </a:solidFill>
              <a:latin typeface="默认字体"/>
              <a:ea typeface="默认字体"/>
            </a:endParaRPr>
          </a:p>
          <a:p>
            <a:pPr marL="742950" lvl="2"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评估：使用</a:t>
            </a:r>
            <a:r>
              <a:rPr lang="en-US" sz="1600" b="false">
                <a:solidFill>
                  <a:schemeClr val="tx1">
                    <a:alpha val="100000"/>
                  </a:schemeClr>
                </a:solidFill>
                <a:latin typeface="默认字体"/>
                <a:ea typeface="默认字体"/>
              </a:rPr>
              <a:t>GPT4</a:t>
            </a:r>
            <a:r>
              <a:rPr lang="zh-CN" sz="1600" b="false">
                <a:solidFill>
                  <a:schemeClr val="tx1">
                    <a:alpha val="100000"/>
                  </a:schemeClr>
                </a:solidFill>
                <a:latin typeface="默认字体"/>
                <a:ea typeface="默认字体"/>
              </a:rPr>
              <a:t>进行评估</a:t>
            </a:r>
            <a:endParaRPr/>
          </a:p>
          <a:p>
            <a:pPr marL="1200150" lvl="3"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en-US" sz="1600" b="false">
                <a:solidFill>
                  <a:schemeClr val="tx1">
                    <a:alpha val="100000"/>
                  </a:schemeClr>
                </a:solidFill>
                <a:latin typeface="默认字体"/>
                <a:ea typeface="默认字体"/>
              </a:rPr>
              <a:t>AlpacaEval 2</a:t>
            </a:r>
            <a:endParaRPr/>
          </a:p>
          <a:p>
            <a:pPr marL="1200150" lvl="3"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en-US" sz="1600" b="false">
                <a:solidFill>
                  <a:schemeClr val="tx1">
                    <a:alpha val="100000"/>
                  </a:schemeClr>
                </a:solidFill>
                <a:latin typeface="默认字体"/>
                <a:ea typeface="默认字体"/>
              </a:rPr>
              <a:t>Arena-Hard</a:t>
            </a:r>
            <a:endParaRPr/>
          </a:p>
          <a:p>
            <a:pPr marL="742950" lvl="2" indent="-285750" algn="just" defTabSz="914400">
              <a:lnSpc>
                <a:spcPct val="150000"/>
              </a:lnSpc>
              <a:buFont typeface="Wingdings" charset="2"/>
              <a:buChar char="n"/>
              <a:defRPr sz="1800">
                <a:solidFill>
                  <a:schemeClr val="tx1">
                    <a:alpha val="100000"/>
                  </a:schemeClr>
                </a:solidFill>
                <a:latin typeface="默认字体"/>
                <a:ea typeface="默认字体"/>
              </a:defRPr>
            </a:pPr>
            <a:endParaRPr lang="en-US" sz="1600" b="false">
              <a:solidFill>
                <a:schemeClr val="tx1">
                  <a:alpha val="100000"/>
                </a:schemeClr>
              </a:solidFill>
              <a:latin typeface="默认字体"/>
              <a:ea typeface="默认字体"/>
            </a:endParaRPr>
          </a:p>
        </p:txBody>
      </p:sp>
    </p:spTree>
  </p:cSld>
</p:sld>
</file>

<file path=ppt/slides/slide11.xml><?xml version="1.0" encoding="utf-8"?>
<p:sld xmlns:a="http://schemas.openxmlformats.org/drawingml/2006/main" xmlns:p="http://schemas.openxmlformats.org/presentationml/2006/main">
  <p:cSld>
    <p:spTree>
      <p:nvGrpSpPr>
        <p:cNvPr id="9" name=""/>
        <p:cNvGrpSpPr/>
        <p:nvPr/>
      </p:nvGrpSpPr>
      <p:grpSpPr>
        <a:xfrm>
          <a:off x="0" y="0"/>
          <a:ext cx="0" cy="0"/>
          <a:chOff x="0" y="0"/>
          <a:chExt cx="0" cy="0"/>
        </a:xfrm>
      </p:grpSpPr>
      <p:sp>
        <p:nvSpPr>
          <p:cNvPr id="10" name=""/>
          <p:cNvSpPr txBox="true"/>
          <p:nvPr/>
        </p:nvSpPr>
        <p:spPr>
          <a:xfrm rot="0" flipH="false" flipV="false">
            <a:off x="8976654" y="170167"/>
            <a:ext cx="2952750" cy="565150"/>
          </a:xfrm>
          <a:prstGeom prst="rect">
            <a:avLst/>
          </a:prstGeom>
          <a:ln w="0"/>
        </p:spPr>
        <p:txBody>
          <a:bodyPr>
            <a:spAutoFit/>
          </a:bodyPr>
          <a:p>
            <a:pPr algn="r"/>
            <a:r>
              <a:rPr lang="en-US" sz="2400" b="true" i="true">
                <a:solidFill>
                  <a:schemeClr val="tx1">
                    <a:lumMod val="50000"/>
                    <a:lumOff val="50000"/>
                    <a:alpha val="100000"/>
                  </a:schemeClr>
                </a:solidFill>
              </a:rPr>
              <a:t>Experiments</a:t>
            </a:r>
            <a:endParaRPr/>
          </a:p>
        </p:txBody>
      </p:sp>
      <p:sp>
        <p:nvSpPr>
          <p:cNvPr id="11"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Setting</a:t>
            </a:r>
            <a:r>
              <a:rPr lang="en-US"/>
              <a:t> </a:t>
            </a:r>
            <a:endParaRPr/>
          </a:p>
        </p:txBody>
      </p:sp>
      <p:sp>
        <p:nvSpPr>
          <p:cNvPr id="12" name=""/>
          <p:cNvSpPr txBox="true"/>
          <p:nvPr/>
        </p:nvSpPr>
        <p:spPr>
          <a:xfrm rot="0" flipH="false" flipV="false">
            <a:off x="244475" y="902780"/>
            <a:ext cx="11487150" cy="3746500"/>
          </a:xfrm>
          <a:prstGeom prst="rect">
            <a:avLst/>
          </a:prstGeom>
          <a:ln w="12700">
            <a:prstDash val="solid"/>
            <a:miter lim="800000"/>
          </a:ln>
        </p:spPr>
        <p:txBody>
          <a:bodyPr>
            <a:spAutoFit/>
          </a:bodyPr>
          <a:p>
            <a:pPr marL="285750" lvl="0"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true">
                <a:solidFill>
                  <a:schemeClr val="tx1">
                    <a:alpha val="100000"/>
                  </a:schemeClr>
                </a:solidFill>
                <a:latin typeface="默认字体"/>
                <a:ea typeface="默认字体"/>
              </a:rPr>
              <a:t>训练设置：</a:t>
            </a:r>
            <a:endParaRPr sz="1800">
              <a:solidFill>
                <a:schemeClr val="tx1">
                  <a:alpha val="100000"/>
                </a:schemeClr>
              </a:solidFill>
              <a:latin typeface="默认字体"/>
              <a:ea typeface="默认字体"/>
            </a:endParaRPr>
          </a:p>
          <a:p>
            <a:pPr marL="742950" lvl="1"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生成思考回答对</a:t>
            </a:r>
            <a:endParaRPr/>
          </a:p>
          <a:p>
            <a:pPr marL="1200150" lvl="2"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数量：</a:t>
            </a:r>
            <a:r>
              <a:rPr lang="en-US" sz="1600" b="false">
                <a:solidFill>
                  <a:schemeClr val="tx1">
                    <a:alpha val="100000"/>
                  </a:schemeClr>
                </a:solidFill>
                <a:latin typeface="默认字体"/>
                <a:ea typeface="默认字体"/>
              </a:rPr>
              <a:t>K=8</a:t>
            </a:r>
            <a:endParaRPr/>
          </a:p>
          <a:p>
            <a:pPr marL="1200150" lvl="2"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温度：</a:t>
            </a:r>
            <a:r>
              <a:rPr lang="en-US" sz="1600" b="false">
                <a:solidFill>
                  <a:schemeClr val="tx1">
                    <a:alpha val="100000"/>
                  </a:schemeClr>
                </a:solidFill>
                <a:latin typeface="默认字体"/>
                <a:ea typeface="默认字体"/>
              </a:rPr>
              <a:t>0.8</a:t>
            </a:r>
            <a:endParaRPr/>
          </a:p>
          <a:p>
            <a:pPr marL="1200150" lvl="2"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en-US" sz="1600" b="false">
                <a:solidFill>
                  <a:schemeClr val="tx1">
                    <a:alpha val="100000"/>
                  </a:schemeClr>
                </a:solidFill>
                <a:latin typeface="默认字体"/>
                <a:ea typeface="默认字体"/>
              </a:rPr>
              <a:t>top-p</a:t>
            </a:r>
            <a:r>
              <a:rPr lang="zh-CN" sz="1600" b="false">
                <a:solidFill>
                  <a:schemeClr val="tx1">
                    <a:alpha val="100000"/>
                  </a:schemeClr>
                </a:solidFill>
                <a:latin typeface="默认字体"/>
                <a:ea typeface="默认字体"/>
              </a:rPr>
              <a:t>：</a:t>
            </a:r>
            <a:r>
              <a:rPr lang="en-US" sz="1600" b="false">
                <a:solidFill>
                  <a:schemeClr val="tx1">
                    <a:alpha val="100000"/>
                  </a:schemeClr>
                </a:solidFill>
                <a:latin typeface="默认字体"/>
                <a:ea typeface="默认字体"/>
              </a:rPr>
              <a:t>0.95</a:t>
            </a:r>
            <a:endParaRPr/>
          </a:p>
          <a:p>
            <a:pPr marL="742950" lvl="1"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训练迭代次数：</a:t>
            </a:r>
            <a:r>
              <a:rPr lang="en-US" sz="1600" b="false">
                <a:solidFill>
                  <a:schemeClr val="tx1">
                    <a:alpha val="100000"/>
                  </a:schemeClr>
                </a:solidFill>
                <a:latin typeface="默认字体"/>
                <a:ea typeface="默认字体"/>
              </a:rPr>
              <a:t>epoch=10</a:t>
            </a:r>
            <a:endParaRPr/>
          </a:p>
          <a:p>
            <a:pPr marL="742950" lvl="1"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模型迭代次数：</a:t>
            </a:r>
            <a:r>
              <a:rPr lang="en-US" sz="1600" b="false">
                <a:solidFill>
                  <a:schemeClr val="tx1">
                    <a:alpha val="100000"/>
                  </a:schemeClr>
                </a:solidFill>
                <a:latin typeface="默认字体"/>
                <a:ea typeface="默认字体"/>
              </a:rPr>
              <a:t>iteration=4</a:t>
            </a:r>
            <a:endParaRPr/>
          </a:p>
          <a:p>
            <a:pPr marL="742950" lvl="1"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长度控制参数：</a:t>
            </a:r>
            <a:r>
              <a:rPr lang="en-US" sz="1600" b="false">
                <a:solidFill>
                  <a:schemeClr val="tx1">
                    <a:alpha val="100000"/>
                  </a:schemeClr>
                </a:solidFill>
                <a:latin typeface="默认字体"/>
                <a:ea typeface="默认字体"/>
              </a:rPr>
              <a:t>0-0.5</a:t>
            </a:r>
            <a:endParaRPr/>
          </a:p>
          <a:p>
            <a:pPr marL="1200150" lvl="2"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en-US" sz="1600" b="false">
                <a:solidFill>
                  <a:schemeClr val="tx1">
                    <a:alpha val="100000"/>
                  </a:schemeClr>
                </a:solidFill>
                <a:latin typeface="默认字体"/>
                <a:ea typeface="默认字体"/>
              </a:rPr>
              <a:t>Self-Taught Evaluator</a:t>
            </a:r>
            <a:r>
              <a:rPr lang="zh-CN" sz="1600" b="false">
                <a:solidFill>
                  <a:schemeClr val="tx1">
                    <a:alpha val="100000"/>
                  </a:schemeClr>
                </a:solidFill>
                <a:latin typeface="默认字体"/>
                <a:ea typeface="默认字体"/>
              </a:rPr>
              <a:t>（</a:t>
            </a:r>
            <a:r>
              <a:rPr lang="en-US" sz="1600" b="false">
                <a:solidFill>
                  <a:schemeClr val="tx1">
                    <a:alpha val="100000"/>
                  </a:schemeClr>
                </a:solidFill>
                <a:latin typeface="默认字体"/>
                <a:ea typeface="默认字体"/>
              </a:rPr>
              <a:t>STE</a:t>
            </a:r>
            <a:r>
              <a:rPr lang="zh-CN" sz="1600" b="false">
                <a:solidFill>
                  <a:schemeClr val="tx1">
                    <a:alpha val="100000"/>
                  </a:schemeClr>
                </a:solidFill>
                <a:latin typeface="默认字体"/>
                <a:ea typeface="默认字体"/>
              </a:rPr>
              <a:t>）</a:t>
            </a:r>
            <a:r>
              <a:rPr lang="zh-CN" sz="1600" b="false">
                <a:solidFill>
                  <a:schemeClr val="tx1">
                    <a:alpha val="100000"/>
                  </a:schemeClr>
                </a:solidFill>
                <a:latin typeface="默认字体"/>
                <a:ea typeface="默认字体"/>
              </a:rPr>
              <a:t>：基于</a:t>
            </a:r>
            <a:r>
              <a:rPr lang="en-US" sz="1600" b="false">
                <a:solidFill>
                  <a:schemeClr val="tx1">
                    <a:alpha val="100000"/>
                  </a:schemeClr>
                </a:solidFill>
                <a:latin typeface="默认字体"/>
                <a:ea typeface="默认字体"/>
              </a:rPr>
              <a:t>Llama-3-70B-Instruct</a:t>
            </a:r>
            <a:r>
              <a:rPr lang="zh-CN" sz="1600" b="false">
                <a:solidFill>
                  <a:schemeClr val="tx1">
                    <a:alpha val="100000"/>
                  </a:schemeClr>
                </a:solidFill>
                <a:latin typeface="默认字体"/>
                <a:ea typeface="默认字体"/>
              </a:rPr>
              <a:t>微调的判断模型模型，用于输出自然语言的偏好。</a:t>
            </a:r>
            <a:endParaRPr sz="1800">
              <a:solidFill>
                <a:schemeClr val="tx1">
                  <a:alpha val="100000"/>
                </a:schemeClr>
              </a:solidFill>
              <a:latin typeface="默认字体"/>
              <a:ea typeface="默认字体"/>
            </a:endParaRPr>
          </a:p>
          <a:p>
            <a:pPr marL="1200150" lvl="2"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en-US" sz="1600" b="false">
                <a:solidFill>
                  <a:schemeClr val="tx1">
                    <a:alpha val="100000"/>
                  </a:schemeClr>
                </a:solidFill>
                <a:latin typeface="默认字体"/>
                <a:ea typeface="默认字体"/>
              </a:rPr>
              <a:t>ArmoRM</a:t>
            </a:r>
            <a:r>
              <a:rPr lang="zh-CN" sz="1600" b="false">
                <a:solidFill>
                  <a:schemeClr val="tx1">
                    <a:alpha val="100000"/>
                  </a:schemeClr>
                </a:solidFill>
                <a:latin typeface="默认字体"/>
                <a:ea typeface="默认字体"/>
              </a:rPr>
              <a:t>：</a:t>
            </a:r>
            <a:r>
              <a:rPr lang="en-US" sz="1600" b="false">
                <a:solidFill>
                  <a:schemeClr val="tx1">
                    <a:alpha val="100000"/>
                  </a:schemeClr>
                </a:solidFill>
                <a:latin typeface="默认字体"/>
                <a:ea typeface="默认字体"/>
              </a:rPr>
              <a:t>8B</a:t>
            </a:r>
            <a:r>
              <a:rPr lang="zh-CN" sz="1600" b="false">
                <a:solidFill>
                  <a:schemeClr val="tx1">
                    <a:alpha val="100000"/>
                  </a:schemeClr>
                </a:solidFill>
                <a:latin typeface="默认字体"/>
                <a:ea typeface="默认字体"/>
              </a:rPr>
              <a:t>的</a:t>
            </a:r>
            <a:r>
              <a:rPr lang="en-US" sz="1600" b="false">
                <a:solidFill>
                  <a:schemeClr val="tx1">
                    <a:alpha val="100000"/>
                  </a:schemeClr>
                </a:solidFill>
                <a:latin typeface="默认字体"/>
                <a:ea typeface="默认字体"/>
              </a:rPr>
              <a:t>reward model</a:t>
            </a:r>
            <a:r>
              <a:rPr lang="zh-CN" sz="1600" b="false">
                <a:solidFill>
                  <a:schemeClr val="tx1">
                    <a:alpha val="100000"/>
                  </a:schemeClr>
                </a:solidFill>
                <a:latin typeface="默认字体"/>
                <a:ea typeface="默认字体"/>
              </a:rPr>
              <a:t>，直接输出一个分数。</a:t>
            </a:r>
            <a:endParaRPr sz="1800">
              <a:solidFill>
                <a:schemeClr val="tx1">
                  <a:alpha val="100000"/>
                </a:schemeClr>
              </a:solidFill>
              <a:latin typeface="默认字体"/>
              <a:ea typeface="默认字体"/>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3" name=""/>
        <p:cNvGrpSpPr/>
        <p:nvPr/>
      </p:nvGrpSpPr>
      <p:grpSpPr>
        <a:xfrm>
          <a:off x="0" y="0"/>
          <a:ext cx="0" cy="0"/>
          <a:chOff x="0" y="0"/>
          <a:chExt cx="0" cy="0"/>
        </a:xfrm>
      </p:grpSpPr>
      <p:sp>
        <p:nvSpPr>
          <p:cNvPr id="14" name=""/>
          <p:cNvSpPr txBox="true"/>
          <p:nvPr/>
        </p:nvSpPr>
        <p:spPr>
          <a:xfrm rot="0" flipH="false" flipV="false">
            <a:off x="8976654" y="170167"/>
            <a:ext cx="2952750" cy="565150"/>
          </a:xfrm>
          <a:prstGeom prst="rect">
            <a:avLst/>
          </a:prstGeom>
          <a:ln w="0"/>
        </p:spPr>
        <p:txBody>
          <a:bodyPr>
            <a:spAutoFit/>
          </a:bodyPr>
          <a:p>
            <a:pPr algn="r"/>
            <a:r>
              <a:rPr lang="en-US" sz="2400" b="true" i="true">
                <a:solidFill>
                  <a:schemeClr val="tx1">
                    <a:lumMod val="50000"/>
                    <a:lumOff val="50000"/>
                    <a:alpha val="100000"/>
                  </a:schemeClr>
                </a:solidFill>
              </a:rPr>
              <a:t>Experiments</a:t>
            </a:r>
            <a:endParaRPr/>
          </a:p>
        </p:txBody>
      </p:sp>
      <p:sp>
        <p:nvSpPr>
          <p:cNvPr id="15"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Result</a:t>
            </a:r>
            <a:r>
              <a:rPr lang="en-US"/>
              <a:t> </a:t>
            </a:r>
            <a:endParaRPr/>
          </a:p>
        </p:txBody>
      </p:sp>
      <p:pic>
        <p:nvPicPr>
          <p:cNvPr id="16" name=""/>
          <p:cNvPicPr>
            <a:picLocks noChangeAspect="true"/>
          </p:cNvPicPr>
          <p:nvPr/>
        </p:nvPicPr>
        <p:blipFill>
          <a:blip r:embed="rId2"/>
          <a:stretch>
            <a:fillRect/>
          </a:stretch>
        </p:blipFill>
        <p:spPr>
          <a:xfrm rot="0" flipH="false" flipV="false">
            <a:off x="2114314" y="1920543"/>
            <a:ext cx="7747472" cy="3016915"/>
          </a:xfrm>
          <a:prstGeom prst="rect"/>
        </p:spPr>
      </p:pic>
      <p:sp>
        <p:nvSpPr>
          <p:cNvPr id="17" name=""/>
          <p:cNvSpPr txBox="true"/>
          <p:nvPr/>
        </p:nvSpPr>
        <p:spPr>
          <a:xfrm rot="0" flipH="false" flipV="false">
            <a:off x="241300" y="902780"/>
            <a:ext cx="11493500" cy="8255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b="true"/>
              <a:t>主实验：</a:t>
            </a:r>
            <a:endParaRPr/>
          </a:p>
          <a:p>
            <a:pPr marL="800100" lvl="1" indent="-342900" algn="just">
              <a:lnSpc>
                <a:spcPct val="150000"/>
              </a:lnSpc>
              <a:buAutoNum type="arabicPeriod" startAt="1"/>
            </a:pPr>
            <a:endParaRPr lang="zh-CN" sz="1600" b="false"/>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8" name=""/>
        <p:cNvGrpSpPr/>
        <p:nvPr/>
      </p:nvGrpSpPr>
      <p:grpSpPr>
        <a:xfrm>
          <a:off x="0" y="0"/>
          <a:ext cx="0" cy="0"/>
          <a:chOff x="0" y="0"/>
          <a:chExt cx="0" cy="0"/>
        </a:xfrm>
      </p:grpSpPr>
      <p:sp>
        <p:nvSpPr>
          <p:cNvPr id="19" name=""/>
          <p:cNvSpPr txBox="true"/>
          <p:nvPr/>
        </p:nvSpPr>
        <p:spPr>
          <a:xfrm rot="0" flipH="false" flipV="false">
            <a:off x="8976654" y="170167"/>
            <a:ext cx="2952750" cy="565150"/>
          </a:xfrm>
          <a:prstGeom prst="rect">
            <a:avLst/>
          </a:prstGeom>
          <a:ln w="0"/>
        </p:spPr>
        <p:txBody>
          <a:bodyPr>
            <a:spAutoFit/>
          </a:bodyPr>
          <a:p>
            <a:pPr algn="r"/>
            <a:r>
              <a:rPr lang="en-US" sz="2400" b="true" i="true">
                <a:solidFill>
                  <a:schemeClr val="tx1">
                    <a:lumMod val="50000"/>
                    <a:lumOff val="50000"/>
                    <a:alpha val="100000"/>
                  </a:schemeClr>
                </a:solidFill>
              </a:rPr>
              <a:t>Experiments</a:t>
            </a:r>
            <a:endParaRPr/>
          </a:p>
        </p:txBody>
      </p:sp>
      <p:sp>
        <p:nvSpPr>
          <p:cNvPr id="20"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Result</a:t>
            </a:r>
            <a:r>
              <a:rPr lang="en-US"/>
              <a:t> </a:t>
            </a:r>
            <a:endParaRPr/>
          </a:p>
        </p:txBody>
      </p:sp>
      <p:sp>
        <p:nvSpPr>
          <p:cNvPr id="21" name=""/>
          <p:cNvSpPr txBox="true"/>
          <p:nvPr/>
        </p:nvSpPr>
        <p:spPr>
          <a:xfrm rot="0" flipH="false" flipV="false">
            <a:off x="241300" y="902780"/>
            <a:ext cx="11493500" cy="8255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b="true"/>
              <a:t>不同训练迭代次数比较：</a:t>
            </a:r>
            <a:endParaRPr/>
          </a:p>
          <a:p>
            <a:pPr marL="800100" lvl="1" indent="-342900" algn="just">
              <a:lnSpc>
                <a:spcPct val="150000"/>
              </a:lnSpc>
              <a:buAutoNum type="arabicPeriod" startAt="1"/>
            </a:pPr>
            <a:endParaRPr lang="zh-CN" sz="1600" b="false"/>
          </a:p>
        </p:txBody>
      </p:sp>
      <p:pic>
        <p:nvPicPr>
          <p:cNvPr id="22" name=""/>
          <p:cNvPicPr>
            <a:picLocks noChangeAspect="true"/>
          </p:cNvPicPr>
          <p:nvPr/>
        </p:nvPicPr>
        <p:blipFill>
          <a:blip r:embed="rId2"/>
          <a:stretch>
            <a:fillRect/>
          </a:stretch>
        </p:blipFill>
        <p:spPr>
          <a:xfrm rot="0" flipH="false" flipV="false">
            <a:off x="895350" y="2457489"/>
            <a:ext cx="10185400" cy="3238500"/>
          </a:xfrm>
          <a:prstGeom prst="rect"/>
        </p:spPr>
      </p:pic>
      <p:sp>
        <p:nvSpPr>
          <p:cNvPr id="23" name=""/>
          <p:cNvSpPr txBox="true"/>
          <p:nvPr/>
        </p:nvSpPr>
        <p:spPr>
          <a:xfrm rot="0" flipH="false" flipV="false">
            <a:off x="3129673" y="2106656"/>
            <a:ext cx="1778000" cy="450850"/>
          </a:xfrm>
          <a:prstGeom prst="rect">
            <a:avLst/>
          </a:prstGeom>
          <a:ln w="12700">
            <a:prstDash val="solid"/>
            <a:miter lim="800000"/>
          </a:ln>
        </p:spPr>
        <p:txBody>
          <a:bodyPr>
            <a:spAutoFit/>
          </a:bodyPr>
          <a:p>
            <a:pPr/>
            <a:r>
              <a:rPr lang="en-US"/>
              <a:t>AlpacaEval</a:t>
            </a:r>
            <a:endParaRPr/>
          </a:p>
        </p:txBody>
      </p:sp>
      <p:sp>
        <p:nvSpPr>
          <p:cNvPr id="24" name=""/>
          <p:cNvSpPr txBox="true"/>
          <p:nvPr/>
        </p:nvSpPr>
        <p:spPr>
          <a:xfrm rot="0" flipH="false" flipV="false">
            <a:off x="8375067" y="2106656"/>
            <a:ext cx="1778000" cy="450850"/>
          </a:xfrm>
          <a:prstGeom prst="rect">
            <a:avLst/>
          </a:prstGeom>
          <a:ln w="12700">
            <a:prstDash val="solid"/>
            <a:miter lim="800000"/>
          </a:ln>
        </p:spPr>
        <p:txBody>
          <a:bodyPr>
            <a:spAutoFit/>
          </a:bodyPr>
          <a:p>
            <a:pPr/>
            <a:r>
              <a:rPr lang="en-US"/>
              <a:t>Arena-Hard</a:t>
            </a:r>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25" name=""/>
        <p:cNvGrpSpPr/>
        <p:nvPr/>
      </p:nvGrpSpPr>
      <p:grpSpPr>
        <a:xfrm>
          <a:off x="0" y="0"/>
          <a:ext cx="0" cy="0"/>
          <a:chOff x="0" y="0"/>
          <a:chExt cx="0" cy="0"/>
        </a:xfrm>
      </p:grpSpPr>
      <p:sp>
        <p:nvSpPr>
          <p:cNvPr id="26" name=""/>
          <p:cNvSpPr txBox="true"/>
          <p:nvPr/>
        </p:nvSpPr>
        <p:spPr>
          <a:xfrm rot="0" flipH="false" flipV="false">
            <a:off x="8976654" y="170167"/>
            <a:ext cx="2952750" cy="565150"/>
          </a:xfrm>
          <a:prstGeom prst="rect">
            <a:avLst/>
          </a:prstGeom>
          <a:ln w="0"/>
        </p:spPr>
        <p:txBody>
          <a:bodyPr>
            <a:spAutoFit/>
          </a:bodyPr>
          <a:p>
            <a:pPr algn="r"/>
            <a:r>
              <a:rPr lang="en-US" sz="2400" b="true" i="true">
                <a:solidFill>
                  <a:schemeClr val="tx1">
                    <a:lumMod val="50000"/>
                    <a:lumOff val="50000"/>
                    <a:alpha val="100000"/>
                  </a:schemeClr>
                </a:solidFill>
              </a:rPr>
              <a:t>Experiments</a:t>
            </a:r>
            <a:endParaRPr/>
          </a:p>
        </p:txBody>
      </p:sp>
      <p:sp>
        <p:nvSpPr>
          <p:cNvPr id="27"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Result</a:t>
            </a:r>
            <a:r>
              <a:rPr lang="en-US"/>
              <a:t> </a:t>
            </a:r>
            <a:endParaRPr/>
          </a:p>
        </p:txBody>
      </p:sp>
      <p:sp>
        <p:nvSpPr>
          <p:cNvPr id="28" name=""/>
          <p:cNvSpPr txBox="true"/>
          <p:nvPr/>
        </p:nvSpPr>
        <p:spPr>
          <a:xfrm rot="0" flipH="false" flipV="false">
            <a:off x="241300" y="902780"/>
            <a:ext cx="11493500" cy="8255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b="true"/>
              <a:t>更详细的训练数据结果：</a:t>
            </a:r>
            <a:endParaRPr/>
          </a:p>
          <a:p>
            <a:pPr marL="800100" lvl="1" indent="-342900" algn="just">
              <a:lnSpc>
                <a:spcPct val="150000"/>
              </a:lnSpc>
              <a:buAutoNum type="arabicPeriod" startAt="1"/>
            </a:pPr>
            <a:endParaRPr lang="zh-CN" sz="1600" b="false"/>
          </a:p>
        </p:txBody>
      </p:sp>
      <p:pic>
        <p:nvPicPr>
          <p:cNvPr id="29" name=""/>
          <p:cNvPicPr>
            <a:picLocks noChangeAspect="true"/>
          </p:cNvPicPr>
          <p:nvPr/>
        </p:nvPicPr>
        <p:blipFill>
          <a:blip r:embed="rId2"/>
          <a:stretch>
            <a:fillRect/>
          </a:stretch>
        </p:blipFill>
        <p:spPr>
          <a:xfrm rot="0" flipH="false" flipV="false">
            <a:off x="1304426" y="1895743"/>
            <a:ext cx="9367248" cy="2868714"/>
          </a:xfrm>
          <a:prstGeom prst="rect"/>
        </p:spPr>
      </p:pic>
    </p:spTree>
  </p:cSld>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30" name=""/>
        <p:cNvGrpSpPr/>
        <p:nvPr/>
      </p:nvGrpSpPr>
      <p:grpSpPr>
        <a:xfrm>
          <a:off x="0" y="0"/>
          <a:ext cx="0" cy="0"/>
          <a:chOff x="0" y="0"/>
          <a:chExt cx="0" cy="0"/>
        </a:xfrm>
      </p:grpSpPr>
      <p:sp>
        <p:nvSpPr>
          <p:cNvPr id="31" name=""/>
          <p:cNvSpPr txBox="true"/>
          <p:nvPr/>
        </p:nvSpPr>
        <p:spPr>
          <a:xfrm rot="0" flipH="false" flipV="false">
            <a:off x="8976654" y="170167"/>
            <a:ext cx="2952750" cy="565150"/>
          </a:xfrm>
          <a:prstGeom prst="rect">
            <a:avLst/>
          </a:prstGeom>
          <a:ln w="0"/>
        </p:spPr>
        <p:txBody>
          <a:bodyPr>
            <a:spAutoFit/>
          </a:bodyPr>
          <a:p>
            <a:pPr algn="r"/>
            <a:r>
              <a:rPr lang="en-US" sz="2400" b="true" i="true">
                <a:solidFill>
                  <a:schemeClr val="tx1">
                    <a:lumMod val="50000"/>
                    <a:lumOff val="50000"/>
                    <a:alpha val="100000"/>
                  </a:schemeClr>
                </a:solidFill>
              </a:rPr>
              <a:t>Experiments</a:t>
            </a:r>
            <a:endParaRPr/>
          </a:p>
        </p:txBody>
      </p:sp>
      <p:sp>
        <p:nvSpPr>
          <p:cNvPr id="32"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Result</a:t>
            </a:r>
            <a:r>
              <a:rPr lang="en-US"/>
              <a:t> </a:t>
            </a:r>
            <a:endParaRPr/>
          </a:p>
        </p:txBody>
      </p:sp>
      <p:sp>
        <p:nvSpPr>
          <p:cNvPr id="33" name=""/>
          <p:cNvSpPr txBox="true"/>
          <p:nvPr/>
        </p:nvSpPr>
        <p:spPr>
          <a:xfrm rot="0" flipH="false" flipV="false">
            <a:off x="241300" y="902780"/>
            <a:ext cx="11493500" cy="8255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b="true"/>
              <a:t>细粒度领域评估：</a:t>
            </a:r>
            <a:endParaRPr/>
          </a:p>
          <a:p>
            <a:pPr marL="800100" lvl="1" indent="-342900" algn="just">
              <a:lnSpc>
                <a:spcPct val="150000"/>
              </a:lnSpc>
              <a:buAutoNum type="arabicPeriod" startAt="1"/>
            </a:pPr>
            <a:endParaRPr lang="zh-CN" sz="1600" b="false"/>
          </a:p>
        </p:txBody>
      </p:sp>
      <p:pic>
        <p:nvPicPr>
          <p:cNvPr id="34" name=""/>
          <p:cNvPicPr>
            <a:picLocks noChangeAspect="true"/>
          </p:cNvPicPr>
          <p:nvPr/>
        </p:nvPicPr>
        <p:blipFill>
          <a:blip r:embed="rId2"/>
          <a:stretch>
            <a:fillRect/>
          </a:stretch>
        </p:blipFill>
        <p:spPr>
          <a:xfrm rot="0" flipH="false" flipV="false">
            <a:off x="533400" y="1728280"/>
            <a:ext cx="10909300" cy="3784600"/>
          </a:xfrm>
          <a:prstGeom prst="rect"/>
        </p:spPr>
      </p:pic>
    </p:spTree>
  </p:cSld>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35" name=""/>
        <p:cNvGrpSpPr/>
        <p:nvPr/>
      </p:nvGrpSpPr>
      <p:grpSpPr>
        <a:xfrm>
          <a:off x="0" y="0"/>
          <a:ext cx="0" cy="0"/>
          <a:chOff x="0" y="0"/>
          <a:chExt cx="0" cy="0"/>
        </a:xfrm>
      </p:grpSpPr>
      <p:sp>
        <p:nvSpPr>
          <p:cNvPr id="36" name=""/>
          <p:cNvSpPr txBox="true"/>
          <p:nvPr/>
        </p:nvSpPr>
        <p:spPr>
          <a:xfrm rot="0" flipH="false" flipV="false">
            <a:off x="8976654" y="170167"/>
            <a:ext cx="2952750" cy="565150"/>
          </a:xfrm>
          <a:prstGeom prst="rect">
            <a:avLst/>
          </a:prstGeom>
          <a:ln w="0"/>
        </p:spPr>
        <p:txBody>
          <a:bodyPr>
            <a:spAutoFit/>
          </a:bodyPr>
          <a:p>
            <a:pPr algn="r"/>
            <a:r>
              <a:rPr lang="en-US" sz="2400" b="true" i="true">
                <a:solidFill>
                  <a:schemeClr val="tx1">
                    <a:lumMod val="50000"/>
                    <a:lumOff val="50000"/>
                    <a:alpha val="100000"/>
                  </a:schemeClr>
                </a:solidFill>
              </a:rPr>
              <a:t>Experiments</a:t>
            </a:r>
            <a:endParaRPr/>
          </a:p>
        </p:txBody>
      </p:sp>
      <p:sp>
        <p:nvSpPr>
          <p:cNvPr id="37"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Result</a:t>
            </a:r>
            <a:r>
              <a:rPr lang="en-US"/>
              <a:t> </a:t>
            </a:r>
            <a:endParaRPr/>
          </a:p>
        </p:txBody>
      </p:sp>
      <p:sp>
        <p:nvSpPr>
          <p:cNvPr id="38" name=""/>
          <p:cNvSpPr txBox="true"/>
          <p:nvPr/>
        </p:nvSpPr>
        <p:spPr>
          <a:xfrm rot="0" flipH="false" flipV="false">
            <a:off x="241300" y="902780"/>
            <a:ext cx="11493500" cy="8255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b="true"/>
              <a:t>思考过程的例子：</a:t>
            </a:r>
            <a:endParaRPr/>
          </a:p>
          <a:p>
            <a:pPr marL="800100" lvl="1" indent="-342900" algn="just">
              <a:lnSpc>
                <a:spcPct val="150000"/>
              </a:lnSpc>
              <a:buAutoNum type="arabicPeriod" startAt="1"/>
            </a:pPr>
            <a:endParaRPr lang="zh-CN" sz="1600" b="false"/>
          </a:p>
        </p:txBody>
      </p:sp>
      <p:pic>
        <p:nvPicPr>
          <p:cNvPr id="39" name=""/>
          <p:cNvPicPr>
            <a:picLocks noChangeAspect="true"/>
          </p:cNvPicPr>
          <p:nvPr/>
        </p:nvPicPr>
        <p:blipFill>
          <a:blip r:embed="rId2"/>
          <a:stretch>
            <a:fillRect/>
          </a:stretch>
        </p:blipFill>
        <p:spPr>
          <a:xfrm rot="0" flipH="false" flipV="false">
            <a:off x="330621" y="2196258"/>
            <a:ext cx="5293412" cy="2563996"/>
          </a:xfrm>
          <a:prstGeom prst="rect"/>
        </p:spPr>
      </p:pic>
      <p:pic>
        <p:nvPicPr>
          <p:cNvPr id="40" name=""/>
          <p:cNvPicPr>
            <a:picLocks noChangeAspect="true"/>
          </p:cNvPicPr>
          <p:nvPr/>
        </p:nvPicPr>
        <p:blipFill>
          <a:blip r:embed="rId3"/>
          <a:stretch>
            <a:fillRect/>
          </a:stretch>
        </p:blipFill>
        <p:spPr>
          <a:xfrm rot="0" flipH="false" flipV="false">
            <a:off x="6407688" y="1728280"/>
            <a:ext cx="4838883" cy="3713171"/>
          </a:xfrm>
          <a:prstGeom prst="rect"/>
        </p:spPr>
      </p:pic>
    </p:spTree>
  </p:cSld>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41" name=""/>
        <p:cNvGrpSpPr/>
        <p:nvPr/>
      </p:nvGrpSpPr>
      <p:grpSpPr>
        <a:xfrm>
          <a:off x="0" y="0"/>
          <a:ext cx="0" cy="0"/>
          <a:chOff x="0" y="0"/>
          <a:chExt cx="0" cy="0"/>
        </a:xfrm>
      </p:grpSpPr>
      <p:sp>
        <p:nvSpPr>
          <p:cNvPr id="42" name=""/>
          <p:cNvSpPr txBox="true"/>
          <p:nvPr/>
        </p:nvSpPr>
        <p:spPr>
          <a:xfrm rot="0" flipH="false" flipV="false">
            <a:off x="8976654" y="170167"/>
            <a:ext cx="2952750" cy="565150"/>
          </a:xfrm>
          <a:prstGeom prst="rect">
            <a:avLst/>
          </a:prstGeom>
          <a:ln w="0"/>
        </p:spPr>
        <p:txBody>
          <a:bodyPr>
            <a:spAutoFit/>
          </a:bodyPr>
          <a:p>
            <a:pPr algn="r"/>
            <a:r>
              <a:rPr lang="en-US" sz="2400" b="true" i="true">
                <a:solidFill>
                  <a:schemeClr val="tx1">
                    <a:lumMod val="50000"/>
                    <a:lumOff val="50000"/>
                    <a:alpha val="100000"/>
                  </a:schemeClr>
                </a:solidFill>
              </a:rPr>
              <a:t>Experiments</a:t>
            </a:r>
            <a:endParaRPr/>
          </a:p>
        </p:txBody>
      </p:sp>
      <p:sp>
        <p:nvSpPr>
          <p:cNvPr id="43"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Result</a:t>
            </a:r>
            <a:r>
              <a:rPr lang="en-US"/>
              <a:t> </a:t>
            </a:r>
            <a:endParaRPr/>
          </a:p>
        </p:txBody>
      </p:sp>
      <p:sp>
        <p:nvSpPr>
          <p:cNvPr id="44" name=""/>
          <p:cNvSpPr txBox="true"/>
          <p:nvPr/>
        </p:nvSpPr>
        <p:spPr>
          <a:xfrm rot="0" flipH="false" flipV="false">
            <a:off x="241300" y="902780"/>
            <a:ext cx="11493500" cy="8255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b="true"/>
              <a:t>思考长度：</a:t>
            </a:r>
            <a:endParaRPr/>
          </a:p>
          <a:p>
            <a:pPr marL="800100" lvl="1" indent="-342900" algn="just">
              <a:lnSpc>
                <a:spcPct val="150000"/>
              </a:lnSpc>
              <a:buAutoNum type="arabicPeriod" startAt="1"/>
            </a:pPr>
            <a:endParaRPr lang="zh-CN" sz="1600" b="false"/>
          </a:p>
        </p:txBody>
      </p:sp>
      <p:pic>
        <p:nvPicPr>
          <p:cNvPr id="45" name=""/>
          <p:cNvPicPr>
            <a:picLocks noChangeAspect="true"/>
          </p:cNvPicPr>
          <p:nvPr/>
        </p:nvPicPr>
        <p:blipFill>
          <a:blip r:embed="rId2"/>
          <a:stretch>
            <a:fillRect/>
          </a:stretch>
        </p:blipFill>
        <p:spPr>
          <a:xfrm rot="0" flipH="false" flipV="false">
            <a:off x="438536" y="1728280"/>
            <a:ext cx="7070742" cy="1310963"/>
          </a:xfrm>
          <a:prstGeom prst="rect"/>
        </p:spPr>
      </p:pic>
      <p:pic>
        <p:nvPicPr>
          <p:cNvPr id="46" name=""/>
          <p:cNvPicPr>
            <a:picLocks noChangeAspect="true"/>
          </p:cNvPicPr>
          <p:nvPr/>
        </p:nvPicPr>
        <p:blipFill>
          <a:blip r:embed="rId3"/>
          <a:stretch>
            <a:fillRect/>
          </a:stretch>
        </p:blipFill>
        <p:spPr>
          <a:xfrm rot="0" flipH="false" flipV="false">
            <a:off x="7509278" y="1757057"/>
            <a:ext cx="4682722" cy="1282185"/>
          </a:xfrm>
          <a:prstGeom prst="rect"/>
        </p:spPr>
      </p:pic>
      <p:pic>
        <p:nvPicPr>
          <p:cNvPr id="47" name=""/>
          <p:cNvPicPr>
            <a:picLocks noChangeAspect="true"/>
          </p:cNvPicPr>
          <p:nvPr/>
        </p:nvPicPr>
        <p:blipFill>
          <a:blip r:embed="rId4"/>
          <a:stretch>
            <a:fillRect/>
          </a:stretch>
        </p:blipFill>
        <p:spPr>
          <a:xfrm rot="0" flipH="false" flipV="false">
            <a:off x="1620794" y="3236268"/>
            <a:ext cx="8734512" cy="2836766"/>
          </a:xfrm>
          <a:prstGeom prst="rect"/>
        </p:spPr>
      </p:pic>
    </p:spTree>
  </p:cSld>
</p:sld>
</file>

<file path=ppt/slides/slide2.xml><?xml version="1.0" encoding="utf-8"?>
<p:sld xmlns:a="http://schemas.openxmlformats.org/drawingml/2006/main" xmlns:p="http://schemas.openxmlformats.org/presentationml/2006/main" xmlns:r="http://schemas.openxmlformats.org/officeDocument/2006/relationships">
  <p:cSld>
    <p:spTree>
      <p:nvGrpSpPr>
        <p:cNvPr id="48" name=""/>
        <p:cNvGrpSpPr/>
        <p:nvPr/>
      </p:nvGrpSpPr>
      <p:grpSpPr>
        <a:xfrm>
          <a:off x="0" y="0"/>
          <a:ext cx="0" cy="0"/>
          <a:chOff x="0" y="0"/>
          <a:chExt cx="0" cy="0"/>
        </a:xfrm>
      </p:grpSpPr>
      <p:sp>
        <p:nvSpPr>
          <p:cNvPr id="49" name=""/>
          <p:cNvSpPr txBox="true"/>
          <p:nvPr/>
        </p:nvSpPr>
        <p:spPr>
          <a:xfrm rot="0" flipH="false" flipV="false">
            <a:off x="10138704" y="170167"/>
            <a:ext cx="1790700" cy="565150"/>
          </a:xfrm>
          <a:prstGeom prst="rect">
            <a:avLst/>
          </a:prstGeom>
          <a:ln w="0"/>
        </p:spPr>
        <p:txBody>
          <a:bodyPr>
            <a:spAutoFit/>
          </a:bodyPr>
          <a:p>
            <a:pPr algn="l"/>
            <a:r>
              <a:rPr lang="en-US" sz="2400" b="true" i="true">
                <a:solidFill>
                  <a:schemeClr val="tx1">
                    <a:lumMod val="50000"/>
                    <a:lumOff val="50000"/>
                    <a:alpha val="100000"/>
                  </a:schemeClr>
                </a:solidFill>
              </a:rPr>
              <a:t>Backgroud</a:t>
            </a:r>
            <a:endParaRPr/>
          </a:p>
        </p:txBody>
      </p:sp>
      <p:sp>
        <p:nvSpPr>
          <p:cNvPr id="50"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Prompt Engineering</a:t>
            </a:r>
            <a:r>
              <a:rPr lang="en-US"/>
              <a:t> </a:t>
            </a:r>
            <a:endParaRPr/>
          </a:p>
        </p:txBody>
      </p:sp>
      <p:sp>
        <p:nvSpPr>
          <p:cNvPr id="51" name=""/>
          <p:cNvSpPr txBox="true"/>
          <p:nvPr/>
        </p:nvSpPr>
        <p:spPr>
          <a:xfrm rot="0" flipH="false" flipV="false">
            <a:off x="387350" y="962025"/>
            <a:ext cx="11366500" cy="1187450"/>
          </a:xfrm>
          <a:prstGeom prst="rect">
            <a:avLst/>
          </a:prstGeom>
          <a:ln w="12700">
            <a:prstDash val="solid"/>
            <a:miter lim="800000"/>
          </a:ln>
        </p:spPr>
        <p:txBody>
          <a:bodyPr>
            <a:spAutoFit/>
          </a:bodyPr>
          <a:p>
            <a:pPr algn="just">
              <a:lnSpc>
                <a:spcPct val="150000"/>
              </a:lnSpc>
            </a:pPr>
            <a:r>
              <a:rPr lang="zh-CN" sz="1600"/>
              <a:t>目前</a:t>
            </a:r>
            <a:r>
              <a:rPr lang="en-US" sz="1600"/>
              <a:t>LLM</a:t>
            </a:r>
            <a:r>
              <a:rPr lang="zh-CN" sz="1600"/>
              <a:t>经过预训练和微调后有着很强</a:t>
            </a:r>
            <a:r>
              <a:rPr lang="zh-CN" sz="1600" b="true"/>
              <a:t>指令跟随的能力</a:t>
            </a:r>
            <a:r>
              <a:rPr lang="zh-CN" sz="1600"/>
              <a:t>，通过</a:t>
            </a:r>
            <a:r>
              <a:rPr lang="zh-CN" sz="1600" b="true"/>
              <a:t>提示（</a:t>
            </a:r>
            <a:r>
              <a:rPr lang="en-US" sz="1600" b="true"/>
              <a:t>Prompt</a:t>
            </a:r>
            <a:r>
              <a:rPr lang="zh-CN" sz="1600" b="true"/>
              <a:t>）</a:t>
            </a:r>
            <a:r>
              <a:rPr lang="zh-CN" sz="1600"/>
              <a:t>能够生成对应的回答。</a:t>
            </a:r>
            <a:r>
              <a:rPr lang="en-US" sz="1600"/>
              <a:t>LLM</a:t>
            </a:r>
            <a:r>
              <a:rPr lang="zh-CN" sz="1600"/>
              <a:t>可以抽象为一个</a:t>
            </a:r>
            <a:r>
              <a:rPr lang="zh-CN" sz="1600" b="true"/>
              <a:t>条件概率模型</a:t>
            </a:r>
            <a:r>
              <a:rPr lang="zh-CN" sz="1600"/>
              <a:t>，根据</a:t>
            </a:r>
            <a:r>
              <a:rPr lang="zh-CN" sz="1600" b="true"/>
              <a:t>前文预测下一个单词</a:t>
            </a:r>
            <a:r>
              <a:rPr lang="zh-CN" sz="1600"/>
              <a:t>，因此向</a:t>
            </a:r>
            <a:r>
              <a:rPr lang="en-US" sz="1600"/>
              <a:t>LLM</a:t>
            </a:r>
            <a:r>
              <a:rPr lang="zh-CN" sz="1600"/>
              <a:t>输入不同的</a:t>
            </a:r>
            <a:r>
              <a:rPr lang="en-US" sz="1600"/>
              <a:t>Prompt</a:t>
            </a:r>
            <a:r>
              <a:rPr lang="zh-CN" sz="1600"/>
              <a:t>会生成不同的回答。</a:t>
            </a:r>
            <a:r>
              <a:rPr lang="en-US" sz="1600"/>
              <a:t>Prompt engineering</a:t>
            </a:r>
            <a:r>
              <a:rPr lang="zh-CN" sz="1600"/>
              <a:t>就是为了</a:t>
            </a:r>
            <a:r>
              <a:rPr lang="zh-CN" sz="1600" b="true"/>
              <a:t>设计不同的</a:t>
            </a:r>
            <a:r>
              <a:rPr lang="en-US" sz="1600" b="true"/>
              <a:t>prompt</a:t>
            </a:r>
            <a:r>
              <a:rPr lang="zh-CN" sz="1600" b="true"/>
              <a:t>提升模型在各个领域的能力。</a:t>
            </a:r>
            <a:endParaRPr/>
          </a:p>
        </p:txBody>
      </p:sp>
      <p:sp>
        <p:nvSpPr>
          <p:cNvPr id="52" name=""/>
          <p:cNvSpPr txBox="true"/>
          <p:nvPr/>
        </p:nvSpPr>
        <p:spPr>
          <a:xfrm rot="0" flipH="false" flipV="false">
            <a:off x="400050" y="2376183"/>
            <a:ext cx="11353800" cy="1917700"/>
          </a:xfrm>
          <a:prstGeom prst="rect">
            <a:avLst/>
          </a:prstGeom>
          <a:ln w="12700">
            <a:prstDash val="solid"/>
            <a:miter lim="800000"/>
          </a:ln>
        </p:spPr>
        <p:txBody>
          <a:bodyPr>
            <a:spAutoFit/>
          </a:bodyPr>
          <a:p>
            <a:pPr marL="342900" indent="-342900">
              <a:lnSpc>
                <a:spcPct val="150000"/>
              </a:lnSpc>
              <a:buAutoNum type="arabicPeriod" startAt="1"/>
            </a:pPr>
            <a:r>
              <a:rPr lang="en-US" sz="1600"/>
              <a:t>Zero-S</a:t>
            </a:r>
            <a:r>
              <a:rPr lang="en-US" sz="1600"/>
              <a:t>ho</a:t>
            </a:r>
            <a:r>
              <a:rPr lang="en-US" sz="1600"/>
              <a:t>t</a:t>
            </a:r>
            <a:r>
              <a:rPr lang="zh-CN" sz="1600"/>
              <a:t>：不给模型任何提示，直接向模型发起提问。</a:t>
            </a:r>
            <a:endParaRPr/>
          </a:p>
          <a:p>
            <a:pPr marL="342900" indent="-342900">
              <a:lnSpc>
                <a:spcPct val="150000"/>
              </a:lnSpc>
              <a:buAutoNum type="arabicPeriod" startAt="1"/>
            </a:pPr>
            <a:r>
              <a:rPr lang="en-US" sz="1600"/>
              <a:t>Few-Shot</a:t>
            </a:r>
            <a:r>
              <a:rPr lang="zh-CN" sz="1600"/>
              <a:t>：给模型部分提问和回答的样例，之后生成固定模式的回答。</a:t>
            </a:r>
            <a:endParaRPr/>
          </a:p>
          <a:p>
            <a:pPr marL="342900" indent="-342900">
              <a:lnSpc>
                <a:spcPct val="150000"/>
              </a:lnSpc>
              <a:buAutoNum type="arabicPeriod" startAt="1"/>
            </a:pPr>
            <a:r>
              <a:rPr lang="en-US" sz="1600"/>
              <a:t>Chain-of-Thought</a:t>
            </a:r>
            <a:r>
              <a:rPr lang="zh-CN" sz="1600"/>
              <a:t>：提示可通过中间推理步骤实现复杂的推理能力。</a:t>
            </a:r>
            <a:endParaRPr/>
          </a:p>
          <a:p>
            <a:pPr marL="342900" indent="-342900">
              <a:lnSpc>
                <a:spcPct val="150000"/>
              </a:lnSpc>
              <a:buAutoNum type="arabicPeriod" startAt="1"/>
            </a:pPr>
            <a:r>
              <a:rPr lang="en-US" sz="1600"/>
              <a:t>Self-Consistency</a:t>
            </a:r>
            <a:r>
              <a:rPr lang="zh-CN" sz="1600"/>
              <a:t>：多次提问</a:t>
            </a:r>
            <a:r>
              <a:rPr lang="en-US" sz="1600"/>
              <a:t>CoT来采样多个不同的推理路径，并使用选择最一致的答案。</a:t>
            </a:r>
            <a:endParaRPr/>
          </a:p>
          <a:p>
            <a:pPr indent="0">
              <a:lnSpc>
                <a:spcPct val="150000"/>
              </a:lnSpc>
              <a:buNone/>
            </a:pPr>
            <a:r>
              <a:rPr lang="en-US" sz="1600"/>
              <a:t>.....</a:t>
            </a:r>
            <a:endParaRPr/>
          </a:p>
        </p:txBody>
      </p:sp>
      <p:pic>
        <p:nvPicPr>
          <p:cNvPr id="53" name=""/>
          <p:cNvPicPr>
            <a:picLocks noChangeAspect="true"/>
          </p:cNvPicPr>
          <p:nvPr/>
        </p:nvPicPr>
        <p:blipFill>
          <a:blip r:embed="rId1"/>
          <a:stretch>
            <a:fillRect/>
          </a:stretch>
        </p:blipFill>
        <p:spPr>
          <a:xfrm rot="0" flipH="false" flipV="false">
            <a:off x="492125" y="4351033"/>
            <a:ext cx="3277232" cy="1958974"/>
          </a:xfrm>
          <a:prstGeom prst="rect"/>
        </p:spPr>
      </p:pic>
      <p:pic>
        <p:nvPicPr>
          <p:cNvPr id="54" name=""/>
          <p:cNvPicPr>
            <a:picLocks noChangeAspect="true"/>
          </p:cNvPicPr>
          <p:nvPr/>
        </p:nvPicPr>
        <p:blipFill>
          <a:blip r:embed="rId2"/>
          <a:stretch>
            <a:fillRect/>
          </a:stretch>
        </p:blipFill>
        <p:spPr>
          <a:xfrm rot="0" flipH="false" flipV="false">
            <a:off x="3863975" y="4351033"/>
            <a:ext cx="2580814" cy="1958973"/>
          </a:xfrm>
          <a:prstGeom prst="rect"/>
        </p:spPr>
      </p:pic>
      <p:pic>
        <p:nvPicPr>
          <p:cNvPr id="55" name=""/>
          <p:cNvPicPr>
            <a:picLocks noChangeAspect="true"/>
          </p:cNvPicPr>
          <p:nvPr/>
        </p:nvPicPr>
        <p:blipFill>
          <a:blip r:embed="rId3"/>
          <a:stretch>
            <a:fillRect/>
          </a:stretch>
        </p:blipFill>
        <p:spPr>
          <a:xfrm rot="0" flipH="false" flipV="false">
            <a:off x="6621890" y="4351033"/>
            <a:ext cx="4851665" cy="1958973"/>
          </a:xfrm>
          <a:prstGeom prst="rect"/>
        </p:spPr>
      </p:pic>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56" name=""/>
        <p:cNvGrpSpPr/>
        <p:nvPr/>
      </p:nvGrpSpPr>
      <p:grpSpPr>
        <a:xfrm>
          <a:off x="0" y="0"/>
          <a:ext cx="0" cy="0"/>
          <a:chOff x="0" y="0"/>
          <a:chExt cx="0" cy="0"/>
        </a:xfrm>
      </p:grpSpPr>
      <p:sp>
        <p:nvSpPr>
          <p:cNvPr id="57" name=""/>
          <p:cNvSpPr txBox="true"/>
          <p:nvPr/>
        </p:nvSpPr>
        <p:spPr>
          <a:xfrm rot="0" flipH="false" flipV="false">
            <a:off x="10138704" y="170167"/>
            <a:ext cx="1790700" cy="565150"/>
          </a:xfrm>
          <a:prstGeom prst="rect">
            <a:avLst/>
          </a:prstGeom>
          <a:ln w="0"/>
        </p:spPr>
        <p:txBody>
          <a:bodyPr>
            <a:spAutoFit/>
          </a:bodyPr>
          <a:p>
            <a:pPr algn="l"/>
            <a:r>
              <a:rPr lang="en-US" sz="2400" b="true" i="true">
                <a:solidFill>
                  <a:schemeClr val="tx1">
                    <a:lumMod val="50000"/>
                    <a:lumOff val="50000"/>
                    <a:alpha val="100000"/>
                  </a:schemeClr>
                </a:solidFill>
              </a:rPr>
              <a:t>Backgroud</a:t>
            </a:r>
            <a:endParaRPr/>
          </a:p>
        </p:txBody>
      </p:sp>
      <p:sp>
        <p:nvSpPr>
          <p:cNvPr id="58"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Instruct Tuning</a:t>
            </a:r>
            <a:r>
              <a:rPr lang="en-US"/>
              <a:t> </a:t>
            </a:r>
            <a:endParaRPr/>
          </a:p>
        </p:txBody>
      </p:sp>
      <p:sp>
        <p:nvSpPr>
          <p:cNvPr id="59" name=""/>
          <p:cNvSpPr txBox="true"/>
          <p:nvPr/>
        </p:nvSpPr>
        <p:spPr>
          <a:xfrm rot="0" flipH="false" flipV="false">
            <a:off x="387350" y="1000125"/>
            <a:ext cx="11379200" cy="1187450"/>
          </a:xfrm>
          <a:prstGeom prst="rect">
            <a:avLst/>
          </a:prstGeom>
          <a:ln w="12700">
            <a:prstDash val="solid"/>
            <a:miter lim="800000"/>
          </a:ln>
        </p:spPr>
        <p:txBody>
          <a:bodyPr>
            <a:spAutoFit/>
          </a:bodyPr>
          <a:p>
            <a:pPr algn="just">
              <a:lnSpc>
                <a:spcPct val="150000"/>
              </a:lnSpc>
            </a:pPr>
            <a:r>
              <a:rPr sz="1600"/>
              <a:t>是一种专门用于训练和优化大语言模型（LLMs）的技术，旨在使模型能够更好地</a:t>
            </a:r>
            <a:r>
              <a:rPr sz="1600" b="true"/>
              <a:t>理解和执行用户的指令</a:t>
            </a:r>
            <a:r>
              <a:rPr sz="1600"/>
              <a:t>。通过这种方法，模型可以更有效地生成</a:t>
            </a:r>
            <a:r>
              <a:rPr sz="1600" b="true"/>
              <a:t>符合用户意图</a:t>
            </a:r>
            <a:r>
              <a:rPr sz="1600"/>
              <a:t>的内容，改善模型在实际应用中的表现</a:t>
            </a:r>
            <a:r>
              <a:rPr lang="zh-CN" sz="1600"/>
              <a:t>。最关键是</a:t>
            </a:r>
            <a:r>
              <a:rPr lang="zh-CN" sz="1600" b="true"/>
              <a:t>精心设计的指令数据集</a:t>
            </a:r>
            <a:r>
              <a:rPr lang="zh-CN" sz="1600"/>
              <a:t>，将模型训练成具有“指令跟随”能力的助手。</a:t>
            </a:r>
            <a:endParaRPr/>
          </a:p>
        </p:txBody>
      </p:sp>
      <p:pic>
        <p:nvPicPr>
          <p:cNvPr id="60" name=""/>
          <p:cNvPicPr>
            <a:picLocks noChangeAspect="true"/>
          </p:cNvPicPr>
          <p:nvPr/>
        </p:nvPicPr>
        <p:blipFill>
          <a:blip r:embed="rId1"/>
          <a:stretch>
            <a:fillRect/>
          </a:stretch>
        </p:blipFill>
        <p:spPr>
          <a:xfrm rot="0" flipH="false" flipV="false">
            <a:off x="387350" y="2528583"/>
            <a:ext cx="11379200" cy="3938064"/>
          </a:xfrm>
          <a:prstGeom prst="rect"/>
        </p:spPr>
      </p:pic>
    </p:spTree>
  </p:cSld>
</p:sld>
</file>

<file path=ppt/slides/slide4.xml><?xml version="1.0" encoding="utf-8"?>
<p:sld xmlns:a="http://schemas.openxmlformats.org/drawingml/2006/main" xmlns:p="http://schemas.openxmlformats.org/presentationml/2006/main">
  <p:cSld>
    <p:spTree>
      <p:nvGrpSpPr>
        <p:cNvPr id="61" name=""/>
        <p:cNvGrpSpPr/>
        <p:nvPr/>
      </p:nvGrpSpPr>
      <p:grpSpPr>
        <a:xfrm>
          <a:off x="0" y="0"/>
          <a:ext cx="0" cy="0"/>
          <a:chOff x="0" y="0"/>
          <a:chExt cx="0" cy="0"/>
        </a:xfrm>
      </p:grpSpPr>
      <p:sp>
        <p:nvSpPr>
          <p:cNvPr id="62" name=""/>
          <p:cNvSpPr txBox="true"/>
          <p:nvPr/>
        </p:nvSpPr>
        <p:spPr>
          <a:xfrm rot="0" flipH="false" flipV="false">
            <a:off x="6502400" y="170167"/>
            <a:ext cx="5435600" cy="565150"/>
          </a:xfrm>
          <a:prstGeom prst="rect">
            <a:avLst/>
          </a:prstGeom>
          <a:ln w="0"/>
        </p:spPr>
        <p:txBody>
          <a:bodyPr>
            <a:spAutoFit/>
          </a:bodyPr>
          <a:p>
            <a:pPr marL="0" lvl="0" algn="r" defTabSz="914400">
              <a:lnSpc>
                <a:spcPct val="130000"/>
              </a:lnSpc>
              <a:defRPr sz="1800">
                <a:solidFill>
                  <a:schemeClr val="tx1">
                    <a:alpha val="100000"/>
                  </a:schemeClr>
                </a:solidFill>
                <a:latin typeface="默认字体"/>
                <a:ea typeface="默认字体"/>
              </a:defRPr>
            </a:pPr>
            <a:r>
              <a:rPr lang="en-US" sz="2400" b="true" i="true">
                <a:solidFill>
                  <a:schemeClr val="tx1">
                    <a:lumMod val="50000"/>
                    <a:lumOff val="50000"/>
                    <a:alpha val="100000"/>
                  </a:schemeClr>
                </a:solidFill>
                <a:latin typeface="默认字体"/>
                <a:ea typeface="默认字体"/>
              </a:rPr>
              <a:t>Motivation </a:t>
            </a:r>
            <a:r>
              <a:rPr lang="en-US" sz="2400" b="true" i="true">
                <a:solidFill>
                  <a:schemeClr val="tx1">
                    <a:lumMod val="50000"/>
                    <a:lumOff val="50000"/>
                    <a:alpha val="100000"/>
                  </a:schemeClr>
                </a:solidFill>
                <a:latin typeface="默认字体"/>
                <a:ea typeface="默认字体"/>
              </a:rPr>
              <a:t>&amp; </a:t>
            </a:r>
            <a:r>
              <a:rPr lang="en-US" sz="2400" b="true" i="true">
                <a:solidFill>
                  <a:schemeClr val="tx1">
                    <a:lumMod val="50000"/>
                    <a:lumOff val="50000"/>
                    <a:alpha val="100000"/>
                  </a:schemeClr>
                </a:solidFill>
                <a:latin typeface="默认字体"/>
                <a:ea typeface="默认字体"/>
              </a:rPr>
              <a:t>Contribution</a:t>
            </a:r>
            <a:endParaRPr sz="1800">
              <a:solidFill>
                <a:schemeClr val="tx1">
                  <a:alpha val="100000"/>
                </a:schemeClr>
              </a:solidFill>
              <a:latin typeface="默认字体"/>
              <a:ea typeface="默认字体"/>
            </a:endParaRPr>
          </a:p>
        </p:txBody>
      </p:sp>
      <p:sp>
        <p:nvSpPr>
          <p:cNvPr id="63" name=""/>
          <p:cNvSpPr txBox="true"/>
          <p:nvPr/>
        </p:nvSpPr>
        <p:spPr>
          <a:xfrm rot="0" flipH="false" flipV="false">
            <a:off x="247650" y="170167"/>
            <a:ext cx="3244850" cy="565150"/>
          </a:xfrm>
          <a:prstGeom prst="rect">
            <a:avLst/>
          </a:prstGeom>
          <a:ln w="12700">
            <a:prstDash val="solid"/>
            <a:miter lim="800000"/>
          </a:ln>
        </p:spPr>
        <p:txBody>
          <a:bodyPr>
            <a:spAutoFit/>
          </a:bodyPr>
          <a:p>
            <a:pPr/>
            <a:r>
              <a:rPr lang="en-US" sz="2400" b="true"/>
              <a:t>Thinking LLM </a:t>
            </a:r>
            <a:r>
              <a:rPr lang="en-US"/>
              <a:t> </a:t>
            </a:r>
            <a:endParaRPr/>
          </a:p>
        </p:txBody>
      </p:sp>
      <p:sp>
        <p:nvSpPr>
          <p:cNvPr id="64" name=""/>
          <p:cNvSpPr txBox="true"/>
          <p:nvPr/>
        </p:nvSpPr>
        <p:spPr>
          <a:xfrm rot="0" flipH="false" flipV="false">
            <a:off x="406400" y="1552575"/>
            <a:ext cx="11379200" cy="1689100"/>
          </a:xfrm>
          <a:prstGeom prst="rect">
            <a:avLst/>
          </a:prstGeom>
          <a:ln w="12700">
            <a:prstDash val="solid"/>
            <a:miter lim="800000"/>
          </a:ln>
        </p:spPr>
        <p:txBody>
          <a:bodyPr>
            <a:spAutoFit/>
          </a:bodyPr>
          <a:p>
            <a:pPr marL="285750" lvl="0"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en-US" sz="1600">
                <a:solidFill>
                  <a:schemeClr val="tx1">
                    <a:alpha val="100000"/>
                  </a:schemeClr>
                </a:solidFill>
                <a:latin typeface="默认字体"/>
                <a:ea typeface="默认字体"/>
              </a:rPr>
              <a:t>LLM</a:t>
            </a:r>
            <a:r>
              <a:rPr lang="zh-CN" sz="1600">
                <a:solidFill>
                  <a:schemeClr val="tx1">
                    <a:alpha val="100000"/>
                  </a:schemeClr>
                </a:solidFill>
                <a:latin typeface="默认字体"/>
                <a:ea typeface="默认字体"/>
              </a:rPr>
              <a:t>能够向人类专家一样回答问题，但是目前的</a:t>
            </a:r>
            <a:r>
              <a:rPr lang="zh-CN" sz="1600" b="false">
                <a:solidFill>
                  <a:schemeClr val="tx1">
                    <a:alpha val="100000"/>
                  </a:schemeClr>
                </a:solidFill>
                <a:latin typeface="默认字体"/>
                <a:ea typeface="默认字体"/>
              </a:rPr>
              <a:t>训练</a:t>
            </a:r>
            <a:r>
              <a:rPr lang="zh-CN" sz="1600">
                <a:solidFill>
                  <a:schemeClr val="tx1">
                    <a:alpha val="100000"/>
                  </a:schemeClr>
                </a:solidFill>
                <a:latin typeface="默认字体"/>
                <a:ea typeface="默认字体"/>
              </a:rPr>
              <a:t>框架训练的模型</a:t>
            </a:r>
            <a:r>
              <a:rPr lang="zh-CN" sz="1600" b="true">
                <a:solidFill>
                  <a:schemeClr val="tx1">
                    <a:alpha val="100000"/>
                  </a:schemeClr>
                </a:solidFill>
                <a:latin typeface="默认字体"/>
                <a:ea typeface="默认字体"/>
              </a:rPr>
              <a:t>缺少在回答问题前进行思考的能力</a:t>
            </a:r>
            <a:r>
              <a:rPr lang="zh-CN" sz="1600" b="false">
                <a:solidFill>
                  <a:schemeClr val="tx1">
                    <a:alpha val="100000"/>
                  </a:schemeClr>
                </a:solidFill>
                <a:latin typeface="默认字体"/>
                <a:ea typeface="默认字体"/>
              </a:rPr>
              <a:t>。</a:t>
            </a:r>
            <a:endParaRPr/>
          </a:p>
          <a:p>
            <a:pPr marL="285750" lvl="0"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en-US" sz="1600" b="false">
                <a:solidFill>
                  <a:schemeClr val="tx1">
                    <a:alpha val="100000"/>
                  </a:schemeClr>
                </a:solidFill>
                <a:latin typeface="默认字体"/>
                <a:ea typeface="默认字体"/>
              </a:rPr>
              <a:t>CoT</a:t>
            </a:r>
            <a:r>
              <a:rPr lang="zh-CN" sz="1600" b="false">
                <a:solidFill>
                  <a:schemeClr val="tx1">
                    <a:alpha val="100000"/>
                  </a:schemeClr>
                </a:solidFill>
                <a:latin typeface="默认字体"/>
                <a:ea typeface="默认字体"/>
              </a:rPr>
              <a:t>方法让</a:t>
            </a:r>
            <a:r>
              <a:rPr lang="zh-CN" sz="1600" b="false">
                <a:solidFill>
                  <a:schemeClr val="tx1">
                    <a:alpha val="100000"/>
                  </a:schemeClr>
                </a:solidFill>
                <a:latin typeface="默认字体"/>
                <a:ea typeface="默认字体"/>
              </a:rPr>
              <a:t>模型写下推理的过程，提升了</a:t>
            </a:r>
            <a:r>
              <a:rPr lang="en-US" sz="1600" b="false">
                <a:solidFill>
                  <a:schemeClr val="tx1">
                    <a:alpha val="100000"/>
                  </a:schemeClr>
                </a:solidFill>
                <a:latin typeface="默认字体"/>
                <a:ea typeface="默认字体"/>
              </a:rPr>
              <a:t>LLM</a:t>
            </a:r>
            <a:r>
              <a:rPr lang="zh-CN" sz="1600" b="false">
                <a:solidFill>
                  <a:schemeClr val="tx1">
                    <a:alpha val="100000"/>
                  </a:schemeClr>
                </a:solidFill>
                <a:latin typeface="默认字体"/>
                <a:ea typeface="默认字体"/>
              </a:rPr>
              <a:t>在</a:t>
            </a:r>
            <a:r>
              <a:rPr lang="zh-CN" sz="1600" b="true">
                <a:solidFill>
                  <a:schemeClr val="tx1">
                    <a:alpha val="100000"/>
                  </a:schemeClr>
                </a:solidFill>
                <a:latin typeface="默认字体"/>
                <a:ea typeface="默认字体"/>
              </a:rPr>
              <a:t>数学和推理</a:t>
            </a:r>
            <a:r>
              <a:rPr lang="zh-CN" sz="1600" b="false">
                <a:solidFill>
                  <a:schemeClr val="tx1">
                    <a:alpha val="100000"/>
                  </a:schemeClr>
                </a:solidFill>
                <a:latin typeface="默认字体"/>
                <a:ea typeface="默认字体"/>
              </a:rPr>
              <a:t>问题上的表现，但是在其他任务上表现不佳。</a:t>
            </a:r>
            <a:endParaRPr/>
          </a:p>
          <a:p>
            <a:pPr marL="742950" lvl="1" indent="-285750" algn="just" defTabSz="914400">
              <a:lnSpc>
                <a:spcPct val="150000"/>
              </a:lnSpc>
              <a:buFont typeface="Wingdings" charset="2"/>
              <a:buChar char="n"/>
              <a:defRPr sz="1800">
                <a:solidFill>
                  <a:schemeClr val="tx1">
                    <a:alpha val="100000"/>
                  </a:schemeClr>
                </a:solidFill>
                <a:latin typeface="默认字体"/>
                <a:ea typeface="默认字体"/>
              </a:defRPr>
            </a:pPr>
            <a:r>
              <a:rPr sz="1100">
                <a:solidFill>
                  <a:schemeClr val="bg1">
                    <a:lumMod val="65000"/>
                    <a:alpha val="100000"/>
                  </a:schemeClr>
                </a:solidFill>
              </a:rPr>
              <a:t>To cot or not to cot? chain-ofthought helps mainly on math and symbolic reasoning. </a:t>
            </a:r>
            <a:endParaRPr/>
          </a:p>
          <a:p>
            <a:pPr marL="285750" lvl="0"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借鉴人类解决复杂问题进行思考的范式，给</a:t>
            </a:r>
            <a:r>
              <a:rPr lang="en-US" sz="1600" b="true">
                <a:solidFill>
                  <a:schemeClr val="tx1">
                    <a:alpha val="100000"/>
                  </a:schemeClr>
                </a:solidFill>
                <a:latin typeface="默认字体"/>
                <a:ea typeface="默认字体"/>
              </a:rPr>
              <a:t>LLM</a:t>
            </a:r>
            <a:r>
              <a:rPr lang="zh-CN" sz="1600" b="true">
                <a:solidFill>
                  <a:schemeClr val="tx1">
                    <a:alpha val="100000"/>
                  </a:schemeClr>
                </a:solidFill>
                <a:latin typeface="默认字体"/>
                <a:ea typeface="默认字体"/>
              </a:rPr>
              <a:t>装备思考问题</a:t>
            </a:r>
            <a:r>
              <a:rPr lang="zh-CN" sz="1600" b="false">
                <a:solidFill>
                  <a:schemeClr val="tx1">
                    <a:alpha val="100000"/>
                  </a:schemeClr>
                </a:solidFill>
                <a:latin typeface="默认字体"/>
                <a:ea typeface="默认字体"/>
              </a:rPr>
              <a:t>的能力。</a:t>
            </a:r>
            <a:endParaRPr/>
          </a:p>
          <a:p>
            <a:pPr marL="742950" lvl="1" indent="-285750" algn="just" defTabSz="914400">
              <a:lnSpc>
                <a:spcPct val="150000"/>
              </a:lnSpc>
              <a:buFont typeface="Wingdings" charset="2"/>
              <a:buChar char="n"/>
              <a:defRPr sz="1800">
                <a:solidFill>
                  <a:schemeClr val="tx1">
                    <a:alpha val="100000"/>
                  </a:schemeClr>
                </a:solidFill>
                <a:latin typeface="默认字体"/>
                <a:ea typeface="默认字体"/>
              </a:defRPr>
            </a:pPr>
            <a:endParaRPr sz="1100">
              <a:solidFill>
                <a:schemeClr val="bg1">
                  <a:lumMod val="65000"/>
                  <a:alpha val="100000"/>
                </a:schemeClr>
              </a:solidFill>
            </a:endParaRPr>
          </a:p>
        </p:txBody>
      </p:sp>
      <p:sp>
        <p:nvSpPr>
          <p:cNvPr id="65" name=""/>
          <p:cNvSpPr txBox="true"/>
          <p:nvPr/>
        </p:nvSpPr>
        <p:spPr>
          <a:xfrm rot="0">
            <a:off x="9982200" y="1552575"/>
            <a:ext cx="177800" cy="450850"/>
          </a:xfrm>
          <a:prstGeom prst="rect">
            <a:avLst/>
          </a:prstGeom>
          <a:ln w="6350">
            <a:prstDash val="solid"/>
          </a:ln>
        </p:spPr>
        <p:txBody>
          <a:bodyPr wrap="none">
            <a:spAutoFit/>
          </a:bodyPr>
          <a:p>
            <a:pPr/>
            <a:endParaRPr/>
          </a:p>
        </p:txBody>
      </p:sp>
      <p:sp>
        <p:nvSpPr>
          <p:cNvPr id="66" name=""/>
          <p:cNvSpPr txBox="true"/>
          <p:nvPr/>
        </p:nvSpPr>
        <p:spPr>
          <a:xfrm rot="0" flipH="false" flipV="false">
            <a:off x="406400" y="1063625"/>
            <a:ext cx="6096000" cy="488950"/>
          </a:xfrm>
          <a:prstGeom prst="rect"/>
        </p:spPr>
        <p:txBody>
          <a:bodyPr>
            <a:spAutoFit/>
          </a:bodyPr>
          <a:p>
            <a:pPr lvl="0" algn="l"/>
            <a:r>
              <a:rPr lang="en-US" sz="2000" b="true">
                <a:solidFill>
                  <a:schemeClr val="tx1">
                    <a:alpha val="100000"/>
                  </a:schemeClr>
                </a:solidFill>
              </a:rPr>
              <a:t>Motivation</a:t>
            </a:r>
            <a:endParaRPr/>
          </a:p>
        </p:txBody>
      </p:sp>
      <p:sp>
        <p:nvSpPr>
          <p:cNvPr id="67" name=""/>
          <p:cNvSpPr txBox="true"/>
          <p:nvPr/>
        </p:nvSpPr>
        <p:spPr>
          <a:xfrm rot="0" flipH="false" flipV="false">
            <a:off x="406400" y="3219450"/>
            <a:ext cx="6096000" cy="488950"/>
          </a:xfrm>
          <a:prstGeom prst="rect"/>
        </p:spPr>
        <p:txBody>
          <a:bodyPr>
            <a:spAutoFit/>
          </a:bodyPr>
          <a:p>
            <a:pPr lvl="0" algn="l"/>
            <a:r>
              <a:rPr lang="en-US" sz="2000" b="true">
                <a:solidFill>
                  <a:schemeClr val="tx1">
                    <a:alpha val="100000"/>
                  </a:schemeClr>
                </a:solidFill>
              </a:rPr>
              <a:t>Idea Contribution</a:t>
            </a:r>
            <a:endParaRPr/>
          </a:p>
        </p:txBody>
      </p:sp>
      <p:sp>
        <p:nvSpPr>
          <p:cNvPr id="68" name=""/>
          <p:cNvSpPr txBox="true"/>
          <p:nvPr/>
        </p:nvSpPr>
        <p:spPr>
          <a:xfrm rot="0" flipH="false" flipV="false">
            <a:off x="384175" y="3722383"/>
            <a:ext cx="11436350" cy="1555750"/>
          </a:xfrm>
          <a:prstGeom prst="rect">
            <a:avLst/>
          </a:prstGeom>
          <a:ln w="12700">
            <a:prstDash val="solid"/>
            <a:miter lim="800000"/>
          </a:ln>
        </p:spPr>
        <p:txBody>
          <a:bodyPr>
            <a:spAutoFit/>
          </a:bodyPr>
          <a:p>
            <a:pPr marL="285750" lvl="0"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a:solidFill>
                  <a:schemeClr val="tx1">
                    <a:alpha val="100000"/>
                  </a:schemeClr>
                </a:solidFill>
                <a:latin typeface="默认字体"/>
                <a:ea typeface="默认字体"/>
              </a:rPr>
              <a:t>设计了</a:t>
            </a:r>
            <a:r>
              <a:rPr lang="en-US" sz="1600">
                <a:solidFill>
                  <a:schemeClr val="tx1">
                    <a:alpha val="100000"/>
                  </a:schemeClr>
                </a:solidFill>
                <a:latin typeface="默认字体"/>
                <a:ea typeface="默认字体"/>
              </a:rPr>
              <a:t>TPO</a:t>
            </a:r>
            <a:r>
              <a:rPr lang="zh-CN" sz="1600">
                <a:solidFill>
                  <a:schemeClr val="tx1">
                    <a:alpha val="100000"/>
                  </a:schemeClr>
                </a:solidFill>
                <a:latin typeface="默认字体"/>
                <a:ea typeface="默认字体"/>
              </a:rPr>
              <a:t>（</a:t>
            </a:r>
            <a:r>
              <a:rPr lang="en-US" sz="1600">
                <a:solidFill>
                  <a:schemeClr val="tx1">
                    <a:alpha val="100000"/>
                  </a:schemeClr>
                </a:solidFill>
                <a:latin typeface="默认字体"/>
                <a:ea typeface="默认字体"/>
              </a:rPr>
              <a:t>Thought Preference Optimization</a:t>
            </a:r>
            <a:r>
              <a:rPr lang="zh-CN" sz="1600">
                <a:solidFill>
                  <a:schemeClr val="tx1">
                    <a:alpha val="100000"/>
                  </a:schemeClr>
                </a:solidFill>
                <a:latin typeface="默认字体"/>
                <a:ea typeface="默认字体"/>
              </a:rPr>
              <a:t>）算法，能够自动化生成</a:t>
            </a:r>
            <a:r>
              <a:rPr lang="en-US" sz="1600">
                <a:solidFill>
                  <a:schemeClr val="tx1">
                    <a:alpha val="100000"/>
                  </a:schemeClr>
                </a:solidFill>
                <a:latin typeface="默认字体"/>
                <a:ea typeface="默认字体"/>
              </a:rPr>
              <a:t>LLM</a:t>
            </a:r>
            <a:r>
              <a:rPr lang="zh-CN" sz="1600">
                <a:solidFill>
                  <a:schemeClr val="tx1">
                    <a:alpha val="100000"/>
                  </a:schemeClr>
                </a:solidFill>
                <a:latin typeface="默认字体"/>
                <a:ea typeface="默认字体"/>
              </a:rPr>
              <a:t>思考内容，并使用这部分内容进行偏好优化。</a:t>
            </a:r>
            <a:endParaRPr/>
          </a:p>
          <a:p>
            <a:pPr marL="742950" lvl="1"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a:solidFill>
                  <a:schemeClr val="tx1">
                    <a:alpha val="100000"/>
                  </a:schemeClr>
                </a:solidFill>
                <a:latin typeface="默认字体"/>
                <a:ea typeface="默认字体"/>
              </a:rPr>
              <a:t>自动化</a:t>
            </a:r>
            <a:r>
              <a:rPr lang="en-US" sz="1600">
                <a:solidFill>
                  <a:schemeClr val="tx1">
                    <a:alpha val="100000"/>
                  </a:schemeClr>
                </a:solidFill>
                <a:latin typeface="默认字体"/>
                <a:ea typeface="默认字体"/>
              </a:rPr>
              <a:t>LLM</a:t>
            </a:r>
            <a:r>
              <a:rPr lang="zh-CN" sz="1600">
                <a:solidFill>
                  <a:schemeClr val="tx1">
                    <a:alpha val="100000"/>
                  </a:schemeClr>
                </a:solidFill>
                <a:latin typeface="默认字体"/>
                <a:ea typeface="默认字体"/>
              </a:rPr>
              <a:t>内容的生成和精选。</a:t>
            </a:r>
            <a:endParaRPr/>
          </a:p>
          <a:p>
            <a:pPr marL="742950" lvl="1"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a:solidFill>
                  <a:schemeClr val="tx1">
                    <a:alpha val="100000"/>
                  </a:schemeClr>
                </a:solidFill>
                <a:latin typeface="默认字体"/>
                <a:ea typeface="默认字体"/>
              </a:rPr>
              <a:t>基于思考和</a:t>
            </a:r>
            <a:r>
              <a:rPr lang="zh-CN" sz="1600">
                <a:solidFill>
                  <a:schemeClr val="tx1">
                    <a:alpha val="100000"/>
                  </a:schemeClr>
                </a:solidFill>
                <a:latin typeface="默认字体"/>
                <a:ea typeface="默认字体"/>
              </a:rPr>
              <a:t>回答对和强化学习（</a:t>
            </a:r>
            <a:r>
              <a:rPr lang="en-US" sz="1600">
                <a:solidFill>
                  <a:schemeClr val="tx1">
                    <a:alpha val="100000"/>
                  </a:schemeClr>
                </a:solidFill>
                <a:latin typeface="默认字体"/>
                <a:ea typeface="默认字体"/>
              </a:rPr>
              <a:t>RLAIF</a:t>
            </a:r>
            <a:r>
              <a:rPr lang="zh-CN" sz="1600">
                <a:solidFill>
                  <a:schemeClr val="tx1">
                    <a:alpha val="100000"/>
                  </a:schemeClr>
                </a:solidFill>
                <a:latin typeface="默认字体"/>
                <a:ea typeface="默认字体"/>
              </a:rPr>
              <a:t>）方法优化</a:t>
            </a:r>
            <a:r>
              <a:rPr lang="en-US" sz="1600">
                <a:solidFill>
                  <a:schemeClr val="tx1">
                    <a:alpha val="100000"/>
                  </a:schemeClr>
                </a:solidFill>
                <a:latin typeface="默认字体"/>
                <a:ea typeface="默认字体"/>
              </a:rPr>
              <a:t>LLM</a:t>
            </a:r>
            <a:r>
              <a:rPr lang="zh-CN" sz="1600">
                <a:solidFill>
                  <a:schemeClr val="tx1">
                    <a:alpha val="100000"/>
                  </a:schemeClr>
                </a:solidFill>
                <a:latin typeface="默认字体"/>
                <a:ea typeface="默认字体"/>
              </a:rPr>
              <a:t>。</a:t>
            </a:r>
            <a:endParaRPr/>
          </a:p>
          <a:p>
            <a:pPr marL="285750" lvl="0" indent="-285750" algn="just" defTabSz="914400">
              <a:lnSpc>
                <a:spcPct val="150000"/>
              </a:lnSpc>
              <a:buFont typeface="Wingdings" charset="2"/>
              <a:buChar char="n"/>
              <a:defRPr sz="1800">
                <a:solidFill>
                  <a:schemeClr val="tx1">
                    <a:alpha val="100000"/>
                  </a:schemeClr>
                </a:solidFill>
                <a:latin typeface="默认字体"/>
                <a:ea typeface="默认字体"/>
              </a:defRPr>
            </a:pPr>
            <a:r>
              <a:rPr lang="zh-CN" sz="1600">
                <a:solidFill>
                  <a:schemeClr val="tx1">
                    <a:alpha val="100000"/>
                  </a:schemeClr>
                </a:solidFill>
                <a:latin typeface="默认字体"/>
                <a:ea typeface="默认字体"/>
              </a:rPr>
              <a:t>在</a:t>
            </a:r>
            <a:r>
              <a:rPr lang="en-US" sz="1600">
                <a:solidFill>
                  <a:schemeClr val="tx1">
                    <a:alpha val="100000"/>
                  </a:schemeClr>
                </a:solidFill>
                <a:latin typeface="默认字体"/>
                <a:ea typeface="默认字体"/>
              </a:rPr>
              <a:t>AlpacaEval and Arena-Hard</a:t>
            </a:r>
            <a:r>
              <a:rPr lang="zh-CN" sz="1600">
                <a:solidFill>
                  <a:schemeClr val="tx1">
                    <a:alpha val="100000"/>
                  </a:schemeClr>
                </a:solidFill>
                <a:latin typeface="默认字体"/>
                <a:ea typeface="默认字体"/>
              </a:rPr>
              <a:t>数据集上进行了实验，发现</a:t>
            </a:r>
            <a:r>
              <a:rPr lang="en-US" sz="1600">
                <a:solidFill>
                  <a:schemeClr val="tx1">
                    <a:alpha val="100000"/>
                  </a:schemeClr>
                </a:solidFill>
                <a:latin typeface="默认字体"/>
                <a:ea typeface="默认字体"/>
              </a:rPr>
              <a:t>8B</a:t>
            </a:r>
            <a:r>
              <a:rPr lang="zh-CN" sz="1600">
                <a:solidFill>
                  <a:schemeClr val="tx1">
                    <a:alpha val="100000"/>
                  </a:schemeClr>
                </a:solidFill>
                <a:latin typeface="默认字体"/>
                <a:ea typeface="默认字体"/>
              </a:rPr>
              <a:t>的</a:t>
            </a:r>
            <a:r>
              <a:rPr lang="en-US" sz="1600">
                <a:solidFill>
                  <a:schemeClr val="tx1">
                    <a:alpha val="100000"/>
                  </a:schemeClr>
                </a:solidFill>
                <a:latin typeface="默认字体"/>
                <a:ea typeface="默认字体"/>
              </a:rPr>
              <a:t>Thinking LLM</a:t>
            </a:r>
            <a:r>
              <a:rPr lang="zh-CN" sz="1600">
                <a:solidFill>
                  <a:schemeClr val="tx1">
                    <a:alpha val="100000"/>
                  </a:schemeClr>
                </a:solidFill>
                <a:latin typeface="默认字体"/>
                <a:ea typeface="默认字体"/>
              </a:rPr>
              <a:t>能力优于</a:t>
            </a:r>
            <a:r>
              <a:rPr lang="en-US" sz="1600">
                <a:solidFill>
                  <a:schemeClr val="tx1">
                    <a:alpha val="100000"/>
                  </a:schemeClr>
                </a:solidFill>
                <a:latin typeface="默认字体"/>
                <a:ea typeface="默认字体"/>
              </a:rPr>
              <a:t>&gt;70B</a:t>
            </a:r>
            <a:r>
              <a:rPr lang="zh-CN" sz="1600">
                <a:solidFill>
                  <a:schemeClr val="tx1">
                    <a:alpha val="100000"/>
                  </a:schemeClr>
                </a:solidFill>
                <a:latin typeface="默认字体"/>
                <a:ea typeface="默认字体"/>
              </a:rPr>
              <a:t>的模型。</a:t>
            </a:r>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p:cSld>
    <p:spTree>
      <p:nvGrpSpPr>
        <p:cNvPr id="69" name=""/>
        <p:cNvGrpSpPr/>
        <p:nvPr/>
      </p:nvGrpSpPr>
      <p:grpSpPr>
        <a:xfrm>
          <a:off x="0" y="0"/>
          <a:ext cx="0" cy="0"/>
          <a:chOff x="0" y="0"/>
          <a:chExt cx="0" cy="0"/>
        </a:xfrm>
      </p:grpSpPr>
      <p:sp>
        <p:nvSpPr>
          <p:cNvPr id="70" name=""/>
          <p:cNvSpPr txBox="true"/>
          <p:nvPr/>
        </p:nvSpPr>
        <p:spPr>
          <a:xfrm rot="0" flipH="false" flipV="false">
            <a:off x="6814479" y="170167"/>
            <a:ext cx="5118100" cy="565150"/>
          </a:xfrm>
          <a:prstGeom prst="rect">
            <a:avLst/>
          </a:prstGeom>
          <a:ln w="0"/>
        </p:spPr>
        <p:txBody>
          <a:bodyPr>
            <a:spAutoFit/>
          </a:bodyPr>
          <a:p>
            <a:pPr marL="0" lvl="0" algn="r" defTabSz="914400">
              <a:lnSpc>
                <a:spcPct val="130000"/>
              </a:lnSpc>
              <a:defRPr sz="1800">
                <a:solidFill>
                  <a:schemeClr val="tx1">
                    <a:alpha val="100000"/>
                  </a:schemeClr>
                </a:solidFill>
                <a:latin typeface="默认字体"/>
                <a:ea typeface="默认字体"/>
              </a:defRPr>
            </a:pPr>
            <a:r>
              <a:rPr lang="en-US" sz="2400" b="true" i="true">
                <a:solidFill>
                  <a:schemeClr val="tx1">
                    <a:lumMod val="50000"/>
                    <a:lumOff val="50000"/>
                    <a:alpha val="100000"/>
                  </a:schemeClr>
                </a:solidFill>
                <a:latin typeface="默认字体"/>
                <a:ea typeface="默认字体"/>
              </a:rPr>
              <a:t>TPO</a:t>
            </a:r>
            <a:endParaRPr/>
          </a:p>
        </p:txBody>
      </p:sp>
      <p:sp>
        <p:nvSpPr>
          <p:cNvPr id="71" name=""/>
          <p:cNvSpPr txBox="true"/>
          <p:nvPr/>
        </p:nvSpPr>
        <p:spPr>
          <a:xfrm rot="0" flipH="false" flipV="false">
            <a:off x="247650" y="170167"/>
            <a:ext cx="8572500" cy="1041400"/>
          </a:xfrm>
          <a:prstGeom prst="rect">
            <a:avLst/>
          </a:prstGeom>
          <a:ln w="12700">
            <a:prstDash val="solid"/>
            <a:miter lim="800000"/>
          </a:ln>
        </p:spPr>
        <p:txBody>
          <a:bodyPr>
            <a:spAutoFit/>
          </a:bodyPr>
          <a:p>
            <a:pPr/>
            <a:r>
              <a:rPr lang="en-US" sz="2400" b="true"/>
              <a:t>Generating thoughts from thinking llms Overview Thinking LLM</a:t>
            </a:r>
            <a:r>
              <a:rPr lang="en-US"/>
              <a:t> </a:t>
            </a:r>
            <a:endParaRPr/>
          </a:p>
        </p:txBody>
      </p:sp>
      <p:pic>
        <p:nvPicPr>
          <p:cNvPr id="72" name=""/>
          <p:cNvPicPr>
            <a:picLocks noChangeAspect="true"/>
          </p:cNvPicPr>
          <p:nvPr/>
        </p:nvPicPr>
        <p:blipFill>
          <a:blip r:embed="rId1"/>
          <a:stretch>
            <a:fillRect/>
          </a:stretch>
        </p:blipFill>
        <p:spPr>
          <a:xfrm rot="0" flipH="false" flipV="false">
            <a:off x="1143447" y="1476375"/>
            <a:ext cx="9905105" cy="2390775"/>
          </a:xfrm>
          <a:prstGeom prst="rect"/>
        </p:spPr>
      </p:pic>
      <p:sp>
        <p:nvSpPr>
          <p:cNvPr id="73" name=""/>
          <p:cNvSpPr txBox="true"/>
          <p:nvPr/>
        </p:nvSpPr>
        <p:spPr>
          <a:xfrm rot="0" flipH="false" flipV="false">
            <a:off x="1137579" y="4405008"/>
            <a:ext cx="11353800" cy="1187450"/>
          </a:xfrm>
          <a:prstGeom prst="rect">
            <a:avLst/>
          </a:prstGeom>
          <a:ln w="12700">
            <a:prstDash val="solid"/>
            <a:miter lim="800000"/>
          </a:ln>
        </p:spPr>
        <p:txBody>
          <a:bodyPr>
            <a:spAutoFit/>
          </a:bodyPr>
          <a:p>
            <a:pPr marL="342900" indent="-342900">
              <a:lnSpc>
                <a:spcPct val="150000"/>
              </a:lnSpc>
              <a:buAutoNum type="arabicPeriod" startAt="1"/>
            </a:pPr>
            <a:r>
              <a:rPr lang="zh-CN" sz="1600"/>
              <a:t>生成多个思考回答对。</a:t>
            </a:r>
            <a:endParaRPr/>
          </a:p>
          <a:p>
            <a:pPr marL="342900" indent="-342900">
              <a:lnSpc>
                <a:spcPct val="150000"/>
              </a:lnSpc>
              <a:buAutoNum type="arabicPeriod" startAt="1"/>
            </a:pPr>
            <a:r>
              <a:rPr lang="zh-CN" sz="1600"/>
              <a:t>使用</a:t>
            </a:r>
            <a:r>
              <a:rPr lang="en-US" sz="1600"/>
              <a:t>Judge</a:t>
            </a:r>
            <a:r>
              <a:rPr lang="zh-CN" sz="1600"/>
              <a:t>模型判断答案好坏并生成偏好对。</a:t>
            </a:r>
            <a:endParaRPr/>
          </a:p>
          <a:p>
            <a:pPr indent="0">
              <a:lnSpc>
                <a:spcPct val="150000"/>
              </a:lnSpc>
              <a:buNone/>
            </a:pPr>
            <a:endParaRPr lang="zh-CN" sz="1600"/>
          </a:p>
        </p:txBody>
      </p:sp>
      <p:sp>
        <p:nvSpPr>
          <p:cNvPr id="74" name=""/>
          <p:cNvSpPr txBox="true"/>
          <p:nvPr/>
        </p:nvSpPr>
        <p:spPr>
          <a:xfrm rot="0" flipH="false" flipV="false">
            <a:off x="6814479" y="4405008"/>
            <a:ext cx="6096000" cy="1555750"/>
          </a:xfrm>
          <a:prstGeom prst="rect"/>
        </p:spPr>
        <p:txBody>
          <a:bodyPr>
            <a:spAutoFit/>
          </a:bodyPr>
          <a:p>
            <a:pPr marL="342900" lvl="0" indent="-342900">
              <a:lnSpc>
                <a:spcPct val="150000"/>
              </a:lnSpc>
              <a:buAutoNum type="arabicPeriod" startAt="3"/>
            </a:pPr>
            <a:r>
              <a:rPr lang="zh-CN" sz="1600"/>
              <a:t>使用</a:t>
            </a:r>
            <a:r>
              <a:rPr lang="en-US" sz="1600"/>
              <a:t>DPO</a:t>
            </a:r>
            <a:r>
              <a:rPr lang="zh-CN" sz="1600"/>
              <a:t>训练优化</a:t>
            </a:r>
            <a:r>
              <a:rPr lang="en-US" sz="1600"/>
              <a:t>LLM</a:t>
            </a:r>
            <a:r>
              <a:rPr lang="zh-CN" sz="1600"/>
              <a:t>。</a:t>
            </a:r>
            <a:endParaRPr sz="1800">
              <a:solidFill>
                <a:schemeClr val="tx1">
                  <a:alpha val="100000"/>
                </a:schemeClr>
              </a:solidFill>
              <a:latin typeface="默认字体"/>
              <a:ea typeface="默认字体"/>
            </a:endParaRPr>
          </a:p>
          <a:p>
            <a:pPr marL="342900" lvl="0" indent="-342900">
              <a:lnSpc>
                <a:spcPct val="150000"/>
              </a:lnSpc>
              <a:buAutoNum type="arabicPeriod" startAt="3"/>
            </a:pPr>
            <a:r>
              <a:rPr lang="zh-CN" sz="1600"/>
              <a:t>多次重复</a:t>
            </a:r>
            <a:r>
              <a:rPr lang="en-US" sz="1600"/>
              <a:t>1-3</a:t>
            </a:r>
            <a:r>
              <a:rPr lang="zh-CN" sz="1600"/>
              <a:t>直到模型收敛。</a:t>
            </a:r>
            <a:endParaRPr/>
          </a:p>
          <a:p>
            <a:pPr marL="342900" lvl="0" indent="-342900">
              <a:lnSpc>
                <a:spcPct val="150000"/>
              </a:lnSpc>
              <a:buAutoNum type="arabicPeriod" startAt="3"/>
            </a:pPr>
            <a:endParaRPr lang="en-US" sz="1600"/>
          </a:p>
          <a:p>
            <a:pPr marL="342900" lvl="0" indent="-342900">
              <a:lnSpc>
                <a:spcPct val="150000"/>
              </a:lnSpc>
              <a:buAutoNum type="arabicPeriod" startAt="1"/>
            </a:pPr>
            <a:endParaRPr lang="zh-CN" sz="1600"/>
          </a:p>
        </p:txBody>
      </p:sp>
    </p:spTree>
  </p:cSld>
</p:sld>
</file>

<file path=ppt/slides/slide6.xml><?xml version="1.0" encoding="utf-8"?>
<p:sld xmlns:a="http://schemas.openxmlformats.org/drawingml/2006/main" xmlns:p="http://schemas.openxmlformats.org/presentationml/2006/main" xmlns:r="http://schemas.openxmlformats.org/officeDocument/2006/relationships">
  <p:cSld>
    <p:spTree>
      <p:nvGrpSpPr>
        <p:cNvPr id="75" name=""/>
        <p:cNvGrpSpPr/>
        <p:nvPr/>
      </p:nvGrpSpPr>
      <p:grpSpPr>
        <a:xfrm>
          <a:off x="0" y="0"/>
          <a:ext cx="0" cy="0"/>
          <a:chOff x="0" y="0"/>
          <a:chExt cx="0" cy="0"/>
        </a:xfrm>
      </p:grpSpPr>
      <p:sp>
        <p:nvSpPr>
          <p:cNvPr id="76" name=""/>
          <p:cNvSpPr txBox="true"/>
          <p:nvPr/>
        </p:nvSpPr>
        <p:spPr>
          <a:xfrm rot="0" flipH="false" flipV="false">
            <a:off x="6814479" y="170167"/>
            <a:ext cx="5118100" cy="565150"/>
          </a:xfrm>
          <a:prstGeom prst="rect">
            <a:avLst/>
          </a:prstGeom>
          <a:ln w="0"/>
        </p:spPr>
        <p:txBody>
          <a:bodyPr>
            <a:spAutoFit/>
          </a:bodyPr>
          <a:p>
            <a:pPr marL="0" lvl="0" algn="r" defTabSz="914400">
              <a:lnSpc>
                <a:spcPct val="130000"/>
              </a:lnSpc>
              <a:defRPr sz="1800">
                <a:solidFill>
                  <a:schemeClr val="tx1">
                    <a:alpha val="100000"/>
                  </a:schemeClr>
                </a:solidFill>
                <a:latin typeface="默认字体"/>
                <a:ea typeface="默认字体"/>
              </a:defRPr>
            </a:pPr>
            <a:r>
              <a:rPr lang="en-US" sz="2400" b="true" i="true">
                <a:solidFill>
                  <a:schemeClr val="tx1">
                    <a:lumMod val="50000"/>
                    <a:lumOff val="50000"/>
                    <a:alpha val="100000"/>
                  </a:schemeClr>
                </a:solidFill>
                <a:latin typeface="默认字体"/>
                <a:ea typeface="默认字体"/>
              </a:rPr>
              <a:t>TPO</a:t>
            </a:r>
            <a:endParaRPr/>
          </a:p>
        </p:txBody>
      </p:sp>
      <p:sp>
        <p:nvSpPr>
          <p:cNvPr id="77" name=""/>
          <p:cNvSpPr txBox="true"/>
          <p:nvPr/>
        </p:nvSpPr>
        <p:spPr>
          <a:xfrm rot="0" flipH="false" flipV="false">
            <a:off x="247650" y="170167"/>
            <a:ext cx="8572500" cy="565150"/>
          </a:xfrm>
          <a:prstGeom prst="rect">
            <a:avLst/>
          </a:prstGeom>
          <a:ln w="12700">
            <a:prstDash val="solid"/>
            <a:miter lim="800000"/>
          </a:ln>
        </p:spPr>
        <p:txBody>
          <a:bodyPr>
            <a:spAutoFit/>
          </a:bodyPr>
          <a:p>
            <a:pPr/>
            <a:r>
              <a:rPr lang="en-US" sz="2400" b="true"/>
              <a:t>Generating thoughts from thinking llms </a:t>
            </a:r>
            <a:r>
              <a:rPr lang="en-US"/>
              <a:t> </a:t>
            </a:r>
            <a:endParaRPr/>
          </a:p>
        </p:txBody>
      </p:sp>
      <p:pic>
        <p:nvPicPr>
          <p:cNvPr id="78" name=""/>
          <p:cNvPicPr>
            <a:picLocks noChangeAspect="true"/>
          </p:cNvPicPr>
          <p:nvPr/>
        </p:nvPicPr>
        <p:blipFill>
          <a:blip r:embed="rId2"/>
          <a:srcRect l="0" t="50338" r="0" b="0"/>
          <a:stretch>
            <a:fillRect/>
          </a:stretch>
        </p:blipFill>
        <p:spPr>
          <a:xfrm rot="0" flipH="false" flipV="false">
            <a:off x="4153308" y="4707143"/>
            <a:ext cx="7779270" cy="1441823"/>
          </a:xfrm>
          <a:prstGeom prst="rect"/>
          <a:ln w="12700">
            <a:solidFill>
              <a:srgbClr val="5c5c5c">
                <a:alpha val="100000"/>
              </a:srgbClr>
            </a:solidFill>
            <a:prstDash val="solid"/>
          </a:ln>
        </p:spPr>
      </p:pic>
      <p:pic>
        <p:nvPicPr>
          <p:cNvPr id="79" name=""/>
          <p:cNvPicPr>
            <a:picLocks noChangeAspect="true"/>
          </p:cNvPicPr>
          <p:nvPr/>
        </p:nvPicPr>
        <p:blipFill>
          <a:blip r:embed="rId2"/>
          <a:srcRect l="0" t="0" r="0" b="51143"/>
          <a:stretch>
            <a:fillRect/>
          </a:stretch>
        </p:blipFill>
        <p:spPr>
          <a:xfrm rot="0" flipH="false" flipV="false">
            <a:off x="680938" y="3141783"/>
            <a:ext cx="7502677" cy="1360043"/>
          </a:xfrm>
          <a:prstGeom prst="rect"/>
        </p:spPr>
      </p:pic>
      <p:sp>
        <p:nvSpPr>
          <p:cNvPr id="80" name=""/>
          <p:cNvSpPr txBox="true"/>
          <p:nvPr/>
        </p:nvSpPr>
        <p:spPr>
          <a:xfrm rot="0" flipH="false" flipV="false">
            <a:off x="381000" y="1000125"/>
            <a:ext cx="11391900" cy="825500"/>
          </a:xfrm>
          <a:prstGeom prst="rect">
            <a:avLst/>
          </a:prstGeom>
          <a:ln w="12700">
            <a:prstDash val="solid"/>
            <a:miter lim="800000"/>
          </a:ln>
        </p:spPr>
        <p:txBody>
          <a:bodyPr>
            <a:spAutoFit/>
          </a:bodyPr>
          <a:p>
            <a:pPr marL="0" lvl="0" algn="just" defTabSz="914400">
              <a:lnSpc>
                <a:spcPct val="150000"/>
              </a:lnSpc>
              <a:defRPr sz="1800">
                <a:solidFill>
                  <a:schemeClr val="tx1">
                    <a:alpha val="100000"/>
                  </a:schemeClr>
                </a:solidFill>
                <a:latin typeface="默认字体"/>
                <a:ea typeface="默认字体"/>
              </a:defRPr>
            </a:pPr>
            <a:r>
              <a:rPr lang="zh-CN" sz="1600">
                <a:solidFill>
                  <a:schemeClr val="tx1">
                    <a:alpha val="100000"/>
                  </a:schemeClr>
                </a:solidFill>
                <a:latin typeface="默认字体"/>
                <a:ea typeface="默认字体"/>
              </a:rPr>
              <a:t>最直接的方法是</a:t>
            </a:r>
            <a:r>
              <a:rPr lang="zh-CN" sz="1600" b="false">
                <a:solidFill>
                  <a:schemeClr val="tx1">
                    <a:alpha val="100000"/>
                  </a:schemeClr>
                </a:solidFill>
                <a:latin typeface="默认字体"/>
                <a:ea typeface="默认字体"/>
              </a:rPr>
              <a:t>进行人共标注。但是这样存在</a:t>
            </a:r>
            <a:r>
              <a:rPr lang="zh-CN" sz="1600" b="true">
                <a:solidFill>
                  <a:schemeClr val="tx1">
                    <a:alpha val="100000"/>
                  </a:schemeClr>
                </a:solidFill>
                <a:latin typeface="默认字体"/>
                <a:ea typeface="默认字体"/>
              </a:rPr>
              <a:t>成本高</a:t>
            </a:r>
            <a:r>
              <a:rPr lang="zh-CN" sz="1600" b="false">
                <a:solidFill>
                  <a:schemeClr val="tx1">
                    <a:alpha val="100000"/>
                  </a:schemeClr>
                </a:solidFill>
                <a:latin typeface="默认字体"/>
                <a:ea typeface="默认字体"/>
              </a:rPr>
              <a:t>和不同</a:t>
            </a:r>
            <a:r>
              <a:rPr lang="zh-CN" sz="1600" b="true">
                <a:solidFill>
                  <a:schemeClr val="tx1">
                    <a:alpha val="100000"/>
                  </a:schemeClr>
                </a:solidFill>
                <a:latin typeface="默认字体"/>
                <a:ea typeface="默认字体"/>
              </a:rPr>
              <a:t>思考差异大</a:t>
            </a:r>
            <a:r>
              <a:rPr lang="zh-CN" sz="1600" b="false">
                <a:solidFill>
                  <a:schemeClr val="tx1">
                    <a:alpha val="100000"/>
                  </a:schemeClr>
                </a:solidFill>
                <a:latin typeface="默认字体"/>
                <a:ea typeface="默认字体"/>
              </a:rPr>
              <a:t>问题。</a:t>
            </a:r>
            <a:endParaRPr/>
          </a:p>
          <a:p>
            <a:pPr marL="0" lvl="0" algn="just" defTabSz="914400">
              <a:lnSpc>
                <a:spcPct val="150000"/>
              </a:lnSpc>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使用向</a:t>
            </a:r>
            <a:r>
              <a:rPr lang="en-US" sz="1600" b="true">
                <a:solidFill>
                  <a:schemeClr val="tx1">
                    <a:alpha val="100000"/>
                  </a:schemeClr>
                </a:solidFill>
                <a:latin typeface="默认字体"/>
                <a:ea typeface="默认字体"/>
              </a:rPr>
              <a:t>LLM</a:t>
            </a:r>
            <a:r>
              <a:rPr lang="zh-CN" sz="1600" b="true">
                <a:solidFill>
                  <a:schemeClr val="tx1">
                    <a:alpha val="100000"/>
                  </a:schemeClr>
                </a:solidFill>
                <a:latin typeface="默认字体"/>
                <a:ea typeface="默认字体"/>
              </a:rPr>
              <a:t>多轮</a:t>
            </a:r>
            <a:r>
              <a:rPr lang="zh-CN" sz="1600" b="true">
                <a:solidFill>
                  <a:schemeClr val="tx1">
                    <a:alpha val="100000"/>
                  </a:schemeClr>
                </a:solidFill>
                <a:latin typeface="默认字体"/>
                <a:ea typeface="默认字体"/>
              </a:rPr>
              <a:t>提问</a:t>
            </a:r>
            <a:r>
              <a:rPr lang="zh-CN" sz="1600" b="false">
                <a:solidFill>
                  <a:schemeClr val="tx1">
                    <a:alpha val="100000"/>
                  </a:schemeClr>
                </a:solidFill>
                <a:latin typeface="默认字体"/>
                <a:ea typeface="默认字体"/>
              </a:rPr>
              <a:t>的</a:t>
            </a:r>
            <a:r>
              <a:rPr lang="zh-CN" sz="1600" b="false">
                <a:solidFill>
                  <a:schemeClr val="tx1">
                    <a:alpha val="100000"/>
                  </a:schemeClr>
                </a:solidFill>
                <a:latin typeface="默认字体"/>
                <a:ea typeface="默认字体"/>
              </a:rPr>
              <a:t>方式自动化生成多个</a:t>
            </a:r>
            <a:r>
              <a:rPr lang="zh-CN" sz="1600" b="true">
                <a:solidFill>
                  <a:schemeClr val="tx1">
                    <a:alpha val="100000"/>
                  </a:schemeClr>
                </a:solidFill>
                <a:latin typeface="默认字体"/>
                <a:ea typeface="默认字体"/>
              </a:rPr>
              <a:t>思考与回答对</a:t>
            </a:r>
            <a:r>
              <a:rPr lang="zh-CN" sz="1600" b="false">
                <a:solidFill>
                  <a:schemeClr val="tx1">
                    <a:alpha val="100000"/>
                  </a:schemeClr>
                </a:solidFill>
                <a:latin typeface="默认字体"/>
                <a:ea typeface="默认字体"/>
              </a:rPr>
              <a:t>，并通过</a:t>
            </a:r>
            <a:r>
              <a:rPr lang="zh-CN" sz="1600" b="true">
                <a:solidFill>
                  <a:schemeClr val="tx1">
                    <a:alpha val="100000"/>
                  </a:schemeClr>
                </a:solidFill>
                <a:latin typeface="默认字体"/>
                <a:ea typeface="默认字体"/>
              </a:rPr>
              <a:t>判断模型</a:t>
            </a:r>
            <a:r>
              <a:rPr lang="zh-CN" sz="1600" b="false">
                <a:solidFill>
                  <a:schemeClr val="tx1">
                    <a:alpha val="100000"/>
                  </a:schemeClr>
                </a:solidFill>
                <a:latin typeface="默认字体"/>
                <a:ea typeface="默认字体"/>
              </a:rPr>
              <a:t>进行精选。</a:t>
            </a:r>
            <a:endParaRPr/>
          </a:p>
        </p:txBody>
      </p:sp>
      <p:sp>
        <p:nvSpPr>
          <p:cNvPr id="81" name=""/>
          <p:cNvSpPr txBox="true"/>
          <p:nvPr/>
        </p:nvSpPr>
        <p:spPr>
          <a:xfrm rot="0" flipH="false" flipV="false">
            <a:off x="381000" y="1990824"/>
            <a:ext cx="11379200" cy="8255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a:t>提示类型：设计了</a:t>
            </a:r>
            <a:r>
              <a:rPr lang="zh-CN" sz="1600" b="true"/>
              <a:t>通用思考提示</a:t>
            </a:r>
            <a:r>
              <a:rPr lang="zh-CN" sz="1600"/>
              <a:t>和</a:t>
            </a:r>
            <a:r>
              <a:rPr lang="zh-CN" sz="1600" b="true"/>
              <a:t>特定思考提示</a:t>
            </a:r>
            <a:r>
              <a:rPr lang="zh-CN" sz="1600"/>
              <a:t>，分别表示让</a:t>
            </a:r>
            <a:r>
              <a:rPr lang="zh-CN" sz="1600" b="true"/>
              <a:t>模型决定</a:t>
            </a:r>
            <a:r>
              <a:rPr lang="zh-CN" sz="1600"/>
              <a:t>思考的内容和让</a:t>
            </a:r>
            <a:r>
              <a:rPr lang="zh-CN" sz="1600" b="true"/>
              <a:t>专家控制</a:t>
            </a:r>
            <a:r>
              <a:rPr lang="zh-CN" sz="1600"/>
              <a:t>模型思考的内容。</a:t>
            </a:r>
            <a:endParaRPr/>
          </a:p>
          <a:p>
            <a:pPr marL="285750" indent="-285750" algn="just">
              <a:lnSpc>
                <a:spcPct val="150000"/>
              </a:lnSpc>
              <a:buFont typeface="Wingdings" charset="2"/>
              <a:buChar char="n"/>
            </a:pPr>
            <a:r>
              <a:rPr lang="zh-CN" sz="1600"/>
              <a:t>隐式思考：思考部分将对最终用户隐藏，只向他们提供回复部分。</a:t>
            </a:r>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p:cSld>
    <p:spTree>
      <p:nvGrpSpPr>
        <p:cNvPr id="82" name=""/>
        <p:cNvGrpSpPr/>
        <p:nvPr/>
      </p:nvGrpSpPr>
      <p:grpSpPr>
        <a:xfrm>
          <a:off x="0" y="0"/>
          <a:ext cx="0" cy="0"/>
          <a:chOff x="0" y="0"/>
          <a:chExt cx="0" cy="0"/>
        </a:xfrm>
      </p:grpSpPr>
      <p:sp>
        <p:nvSpPr>
          <p:cNvPr id="83" name=""/>
          <p:cNvSpPr txBox="true"/>
          <p:nvPr/>
        </p:nvSpPr>
        <p:spPr>
          <a:xfrm rot="0" flipH="false" flipV="false">
            <a:off x="6814479" y="170167"/>
            <a:ext cx="5118100" cy="565150"/>
          </a:xfrm>
          <a:prstGeom prst="rect">
            <a:avLst/>
          </a:prstGeom>
          <a:ln w="0"/>
        </p:spPr>
        <p:txBody>
          <a:bodyPr>
            <a:spAutoFit/>
          </a:bodyPr>
          <a:p>
            <a:pPr marL="0" lvl="0" algn="r" defTabSz="914400">
              <a:lnSpc>
                <a:spcPct val="130000"/>
              </a:lnSpc>
              <a:defRPr sz="1800">
                <a:solidFill>
                  <a:schemeClr val="tx1">
                    <a:alpha val="100000"/>
                  </a:schemeClr>
                </a:solidFill>
                <a:latin typeface="默认字体"/>
                <a:ea typeface="默认字体"/>
              </a:defRPr>
            </a:pPr>
            <a:r>
              <a:rPr lang="en-US" sz="2400" b="true" i="true">
                <a:solidFill>
                  <a:schemeClr val="tx1">
                    <a:lumMod val="50000"/>
                    <a:lumOff val="50000"/>
                    <a:alpha val="100000"/>
                  </a:schemeClr>
                </a:solidFill>
                <a:latin typeface="默认字体"/>
                <a:ea typeface="默认字体"/>
              </a:rPr>
              <a:t>TPO</a:t>
            </a:r>
            <a:endParaRPr/>
          </a:p>
        </p:txBody>
      </p:sp>
      <p:sp>
        <p:nvSpPr>
          <p:cNvPr id="84" name=""/>
          <p:cNvSpPr txBox="true"/>
          <p:nvPr/>
        </p:nvSpPr>
        <p:spPr>
          <a:xfrm rot="0" flipH="false" flipV="false">
            <a:off x="247650" y="170167"/>
            <a:ext cx="8572500" cy="565150"/>
          </a:xfrm>
          <a:prstGeom prst="rect">
            <a:avLst/>
          </a:prstGeom>
          <a:ln w="12700">
            <a:prstDash val="solid"/>
            <a:miter lim="800000"/>
          </a:ln>
        </p:spPr>
        <p:txBody>
          <a:bodyPr>
            <a:spAutoFit/>
          </a:bodyPr>
          <a:p>
            <a:pPr/>
            <a:r>
              <a:rPr lang="en-US" sz="2400" b="true"/>
              <a:t>Optimizing thoughts via preference optimization</a:t>
            </a:r>
            <a:r>
              <a:rPr lang="en-US" sz="2400" b="true"/>
              <a:t> </a:t>
            </a:r>
            <a:r>
              <a:rPr lang="en-US"/>
              <a:t> </a:t>
            </a:r>
            <a:endParaRPr/>
          </a:p>
        </p:txBody>
      </p:sp>
      <p:sp>
        <p:nvSpPr>
          <p:cNvPr id="85" name=""/>
          <p:cNvSpPr txBox="true"/>
          <p:nvPr/>
        </p:nvSpPr>
        <p:spPr>
          <a:xfrm rot="0" flipH="false" flipV="false">
            <a:off x="371475" y="1000125"/>
            <a:ext cx="11417300" cy="1555750"/>
          </a:xfrm>
          <a:prstGeom prst="rect">
            <a:avLst/>
          </a:prstGeom>
          <a:ln w="12700">
            <a:prstDash val="solid"/>
            <a:miter lim="800000"/>
          </a:ln>
        </p:spPr>
        <p:txBody>
          <a:bodyPr>
            <a:spAutoFit/>
          </a:bodyPr>
          <a:p>
            <a:pPr marL="0" lvl="0" algn="just" defTabSz="914400">
              <a:lnSpc>
                <a:spcPct val="150000"/>
              </a:lnSpc>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可以</a:t>
            </a:r>
            <a:r>
              <a:rPr lang="zh-CN" sz="1600" b="true">
                <a:solidFill>
                  <a:schemeClr val="tx1">
                    <a:alpha val="100000"/>
                  </a:schemeClr>
                </a:solidFill>
                <a:latin typeface="默认字体"/>
                <a:ea typeface="默认字体"/>
              </a:rPr>
              <a:t>直接使用</a:t>
            </a:r>
            <a:r>
              <a:rPr lang="en-US" sz="1600" b="true">
                <a:solidFill>
                  <a:schemeClr val="tx1">
                    <a:alpha val="100000"/>
                  </a:schemeClr>
                </a:solidFill>
                <a:latin typeface="默认字体"/>
                <a:ea typeface="默认字体"/>
              </a:rPr>
              <a:t>prompt</a:t>
            </a:r>
            <a:r>
              <a:rPr lang="zh-CN" sz="1600" b="true">
                <a:solidFill>
                  <a:schemeClr val="tx1">
                    <a:alpha val="100000"/>
                  </a:schemeClr>
                </a:solidFill>
                <a:latin typeface="默认字体"/>
                <a:ea typeface="默认字体"/>
              </a:rPr>
              <a:t>让</a:t>
            </a:r>
            <a:r>
              <a:rPr lang="en-US" sz="1600" b="true">
                <a:solidFill>
                  <a:schemeClr val="tx1">
                    <a:alpha val="100000"/>
                  </a:schemeClr>
                </a:solidFill>
                <a:latin typeface="默认字体"/>
                <a:ea typeface="默认字体"/>
              </a:rPr>
              <a:t>LLM</a:t>
            </a:r>
            <a:r>
              <a:rPr lang="zh-CN" sz="1600" b="true">
                <a:solidFill>
                  <a:schemeClr val="tx1">
                    <a:alpha val="100000"/>
                  </a:schemeClr>
                </a:solidFill>
                <a:latin typeface="默认字体"/>
                <a:ea typeface="默认字体"/>
              </a:rPr>
              <a:t>进行思考</a:t>
            </a:r>
            <a:r>
              <a:rPr lang="zh-CN" sz="1600" b="false">
                <a:solidFill>
                  <a:schemeClr val="tx1">
                    <a:alpha val="100000"/>
                  </a:schemeClr>
                </a:solidFill>
                <a:latin typeface="默认字体"/>
                <a:ea typeface="默认字体"/>
              </a:rPr>
              <a:t>（先输出思考内容后输出回答内容），但是结果发现不如</a:t>
            </a:r>
            <a:r>
              <a:rPr lang="zh-CN" sz="1600" b="true">
                <a:solidFill>
                  <a:schemeClr val="tx1">
                    <a:alpha val="100000"/>
                  </a:schemeClr>
                </a:solidFill>
                <a:latin typeface="默认字体"/>
                <a:ea typeface="默认字体"/>
              </a:rPr>
              <a:t>直接输出结果</a:t>
            </a:r>
            <a:r>
              <a:rPr lang="zh-CN" sz="1600" b="false">
                <a:solidFill>
                  <a:schemeClr val="tx1">
                    <a:alpha val="100000"/>
                  </a:schemeClr>
                </a:solidFill>
                <a:latin typeface="默认字体"/>
                <a:ea typeface="默认字体"/>
              </a:rPr>
              <a:t>。其原因是</a:t>
            </a:r>
            <a:r>
              <a:rPr lang="en-US" sz="1600" b="false">
                <a:solidFill>
                  <a:schemeClr val="tx1">
                    <a:alpha val="100000"/>
                  </a:schemeClr>
                </a:solidFill>
                <a:latin typeface="默认字体"/>
                <a:ea typeface="默认字体"/>
              </a:rPr>
              <a:t>LLM</a:t>
            </a:r>
            <a:r>
              <a:rPr lang="zh-CN" sz="1600" b="false">
                <a:solidFill>
                  <a:schemeClr val="tx1">
                    <a:alpha val="100000"/>
                  </a:schemeClr>
                </a:solidFill>
                <a:latin typeface="默认字体"/>
                <a:ea typeface="默认字体"/>
              </a:rPr>
              <a:t>直接输出经过了</a:t>
            </a:r>
            <a:r>
              <a:rPr lang="zh-CN" sz="1600" b="true">
                <a:solidFill>
                  <a:schemeClr val="tx1">
                    <a:alpha val="100000"/>
                  </a:schemeClr>
                </a:solidFill>
                <a:latin typeface="默认字体"/>
                <a:ea typeface="默认字体"/>
              </a:rPr>
              <a:t>指令微调优化</a:t>
            </a:r>
            <a:r>
              <a:rPr lang="zh-CN" sz="1600" b="false">
                <a:solidFill>
                  <a:schemeClr val="tx1">
                    <a:alpha val="100000"/>
                  </a:schemeClr>
                </a:solidFill>
                <a:latin typeface="默认字体"/>
                <a:ea typeface="默认字体"/>
              </a:rPr>
              <a:t>，因此这里需要对</a:t>
            </a:r>
            <a:r>
              <a:rPr lang="en-US" sz="1600" b="true">
                <a:solidFill>
                  <a:schemeClr val="tx1">
                    <a:alpha val="100000"/>
                  </a:schemeClr>
                </a:solidFill>
                <a:latin typeface="默认字体"/>
                <a:ea typeface="默认字体"/>
              </a:rPr>
              <a:t>LLM</a:t>
            </a:r>
            <a:r>
              <a:rPr lang="zh-CN" sz="1600" b="true">
                <a:solidFill>
                  <a:schemeClr val="tx1">
                    <a:alpha val="100000"/>
                  </a:schemeClr>
                </a:solidFill>
                <a:latin typeface="默认字体"/>
                <a:ea typeface="默认字体"/>
              </a:rPr>
              <a:t>进行思考指令微调</a:t>
            </a:r>
            <a:r>
              <a:rPr lang="zh-CN" sz="1600" b="false">
                <a:solidFill>
                  <a:schemeClr val="tx1">
                    <a:alpha val="100000"/>
                  </a:schemeClr>
                </a:solidFill>
                <a:latin typeface="默认字体"/>
                <a:ea typeface="默认字体"/>
              </a:rPr>
              <a:t>。</a:t>
            </a:r>
            <a:endParaRPr sz="1800">
              <a:solidFill>
                <a:schemeClr val="tx1">
                  <a:alpha val="100000"/>
                </a:schemeClr>
              </a:solidFill>
              <a:latin typeface="默认字体"/>
              <a:ea typeface="默认字体"/>
            </a:endParaRPr>
          </a:p>
          <a:p>
            <a:pPr marL="0" lvl="0" algn="just" defTabSz="914400">
              <a:lnSpc>
                <a:spcPct val="150000"/>
              </a:lnSpc>
              <a:defRPr sz="1800">
                <a:solidFill>
                  <a:schemeClr val="tx1">
                    <a:alpha val="100000"/>
                  </a:schemeClr>
                </a:solidFill>
                <a:latin typeface="默认字体"/>
                <a:ea typeface="默认字体"/>
              </a:defRPr>
            </a:pPr>
            <a:r>
              <a:rPr lang="zh-CN" sz="1600" b="false">
                <a:solidFill>
                  <a:schemeClr val="tx1">
                    <a:alpha val="100000"/>
                  </a:schemeClr>
                </a:solidFill>
                <a:latin typeface="默认字体"/>
                <a:ea typeface="默认字体"/>
              </a:rPr>
              <a:t>采用来自AI反馈的强化学习 (RLAIF) 范式，让</a:t>
            </a:r>
            <a:r>
              <a:rPr lang="zh-CN" sz="1600" b="true">
                <a:solidFill>
                  <a:schemeClr val="tx1">
                    <a:alpha val="100000"/>
                  </a:schemeClr>
                </a:solidFill>
                <a:latin typeface="默认字体"/>
                <a:ea typeface="默认字体"/>
              </a:rPr>
              <a:t>模型充当判官</a:t>
            </a:r>
            <a:r>
              <a:rPr lang="zh-CN" sz="1600" b="false">
                <a:solidFill>
                  <a:schemeClr val="tx1">
                    <a:alpha val="100000"/>
                  </a:schemeClr>
                </a:solidFill>
                <a:latin typeface="默认字体"/>
                <a:ea typeface="默认字体"/>
              </a:rPr>
              <a:t>对回答进行排名，并使用</a:t>
            </a:r>
            <a:r>
              <a:rPr lang="zh-CN" sz="1600" b="true">
                <a:solidFill>
                  <a:schemeClr val="tx1">
                    <a:alpha val="100000"/>
                  </a:schemeClr>
                </a:solidFill>
                <a:latin typeface="默认字体"/>
                <a:ea typeface="默认字体"/>
              </a:rPr>
              <a:t>偏好优化</a:t>
            </a:r>
            <a:r>
              <a:rPr lang="zh-CN" sz="1600" b="false">
                <a:solidFill>
                  <a:schemeClr val="tx1">
                    <a:alpha val="100000"/>
                  </a:schemeClr>
                </a:solidFill>
                <a:latin typeface="默认字体"/>
                <a:ea typeface="默认字体"/>
              </a:rPr>
              <a:t>（</a:t>
            </a:r>
            <a:r>
              <a:rPr lang="en-US" sz="1600" b="false">
                <a:solidFill>
                  <a:schemeClr val="tx1">
                    <a:alpha val="100000"/>
                  </a:schemeClr>
                </a:solidFill>
                <a:latin typeface="默认字体"/>
                <a:ea typeface="默认字体"/>
              </a:rPr>
              <a:t>DPO</a:t>
            </a:r>
            <a:r>
              <a:rPr lang="zh-CN" sz="1600" b="false">
                <a:solidFill>
                  <a:schemeClr val="tx1">
                    <a:alpha val="100000"/>
                  </a:schemeClr>
                </a:solidFill>
                <a:latin typeface="默认字体"/>
                <a:ea typeface="默认字体"/>
              </a:rPr>
              <a:t>）进行微调。</a:t>
            </a:r>
            <a:endParaRPr/>
          </a:p>
          <a:p>
            <a:pPr marL="0" lvl="0" algn="just" defTabSz="914400">
              <a:lnSpc>
                <a:spcPct val="150000"/>
              </a:lnSpc>
              <a:defRPr sz="1800">
                <a:solidFill>
                  <a:schemeClr val="tx1">
                    <a:alpha val="100000"/>
                  </a:schemeClr>
                </a:solidFill>
                <a:latin typeface="默认字体"/>
                <a:ea typeface="默认字体"/>
              </a:defRPr>
            </a:pPr>
            <a:endParaRPr lang="zh-CN" sz="1600" b="false">
              <a:solidFill>
                <a:schemeClr val="tx1">
                  <a:alpha val="100000"/>
                </a:schemeClr>
              </a:solidFill>
              <a:latin typeface="默认字体"/>
              <a:ea typeface="默认字体"/>
            </a:endParaRPr>
          </a:p>
        </p:txBody>
      </p:sp>
      <p:sp>
        <p:nvSpPr>
          <p:cNvPr id="86" name=""/>
          <p:cNvSpPr txBox="true"/>
          <p:nvPr/>
        </p:nvSpPr>
        <p:spPr>
          <a:xfrm rot="0" flipH="false" flipV="false">
            <a:off x="358775" y="2442624"/>
            <a:ext cx="11391900" cy="23368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b="true"/>
              <a:t>生成偏好对数据</a:t>
            </a:r>
            <a:r>
              <a:rPr lang="zh-CN" sz="1600"/>
              <a:t>：</a:t>
            </a:r>
            <a:endParaRPr/>
          </a:p>
          <a:p>
            <a:pPr marL="800100" lvl="1" indent="-342900" algn="just">
              <a:lnSpc>
                <a:spcPct val="250000"/>
              </a:lnSpc>
              <a:buAutoNum type="arabicPeriod" startAt="1"/>
            </a:pPr>
            <a:r>
              <a:rPr lang="zh-CN" sz="1600"/>
              <a:t>生成多个思考回答对</a:t>
            </a:r>
            <a:endParaRPr/>
          </a:p>
          <a:p>
            <a:pPr marL="800100" lvl="1" indent="-342900" algn="just">
              <a:lnSpc>
                <a:spcPct val="130000"/>
              </a:lnSpc>
              <a:buAutoNum type="arabicPeriod" startAt="1"/>
            </a:pPr>
            <a:r>
              <a:rPr lang="zh-CN" sz="1600"/>
              <a:t>使用判断模型思考回答对进行打分</a:t>
            </a:r>
            <a:endParaRPr/>
          </a:p>
          <a:p>
            <a:pPr marL="1257300" lvl="2" indent="-342900" algn="just">
              <a:lnSpc>
                <a:spcPct val="130000"/>
              </a:lnSpc>
              <a:buAutoNum type="arabicPeriod" startAt="1"/>
            </a:pPr>
            <a:r>
              <a:rPr lang="zh-CN" sz="1600"/>
              <a:t>直接打分</a:t>
            </a:r>
            <a:endParaRPr/>
          </a:p>
          <a:p>
            <a:pPr marL="1257300" lvl="2" indent="-342900" algn="just">
              <a:lnSpc>
                <a:spcPct val="130000"/>
              </a:lnSpc>
              <a:buAutoNum type="arabicPeriod" startAt="1"/>
            </a:pPr>
            <a:endParaRPr lang="en-US" sz="1600"/>
          </a:p>
          <a:p>
            <a:pPr marL="1257300" lvl="2" indent="-342900" algn="just">
              <a:lnSpc>
                <a:spcPct val="130000"/>
              </a:lnSpc>
              <a:buAutoNum type="arabicPeriod" startAt="1"/>
            </a:pPr>
            <a:r>
              <a:rPr lang="zh-CN" sz="1600"/>
              <a:t>使用</a:t>
            </a:r>
            <a:r>
              <a:rPr lang="en-US" sz="1600"/>
              <a:t>ELO</a:t>
            </a:r>
            <a:r>
              <a:rPr lang="zh-CN" sz="1600"/>
              <a:t>打分：假设</a:t>
            </a:r>
            <a:r>
              <a:rPr lang="en-US" sz="1600"/>
              <a:t>prompt</a:t>
            </a:r>
            <a:r>
              <a:rPr lang="zh-CN" sz="1600"/>
              <a:t>是</a:t>
            </a:r>
            <a:r>
              <a:rPr lang="en-US" sz="1600"/>
              <a:t>{x}</a:t>
            </a:r>
            <a:r>
              <a:rPr lang="zh-CN" sz="1600"/>
              <a:t>，有</a:t>
            </a:r>
            <a:r>
              <a:rPr lang="en-US" sz="1600"/>
              <a:t>K</a:t>
            </a:r>
            <a:r>
              <a:rPr lang="zh-CN" sz="1600"/>
              <a:t>个不同的回答</a:t>
            </a:r>
            <a:r>
              <a:rPr lang="en-US" sz="1600"/>
              <a:t>                          </a:t>
            </a:r>
            <a:r>
              <a:rPr lang="zh-CN" sz="1600"/>
              <a:t>评估一对回答</a:t>
            </a:r>
            <a:r>
              <a:rPr lang="en-US" sz="1600"/>
              <a:t>                      </a:t>
            </a:r>
            <a:r>
              <a:rPr lang="zh-CN" sz="1600"/>
              <a:t>使用下面公式</a:t>
            </a:r>
            <a:endParaRPr/>
          </a:p>
        </p:txBody>
      </p:sp>
      <p:pic>
        <p:nvPicPr>
          <p:cNvPr id="87" name=""/>
          <p:cNvPicPr>
            <a:picLocks noChangeAspect="true"/>
          </p:cNvPicPr>
          <p:nvPr/>
        </p:nvPicPr>
        <p:blipFill>
          <a:blip r:embed="rId2"/>
          <a:stretch>
            <a:fillRect/>
          </a:stretch>
        </p:blipFill>
        <p:spPr>
          <a:xfrm rot="0" flipH="false" flipV="false">
            <a:off x="4702175" y="2820683"/>
            <a:ext cx="2639866" cy="529175"/>
          </a:xfrm>
          <a:prstGeom prst="rect"/>
        </p:spPr>
      </p:pic>
      <p:pic>
        <p:nvPicPr>
          <p:cNvPr id="88" name=""/>
          <p:cNvPicPr>
            <a:picLocks noChangeAspect="true"/>
          </p:cNvPicPr>
          <p:nvPr/>
        </p:nvPicPr>
        <p:blipFill>
          <a:blip r:embed="rId3"/>
          <a:stretch>
            <a:fillRect/>
          </a:stretch>
        </p:blipFill>
        <p:spPr>
          <a:xfrm rot="0" flipH="false" flipV="false">
            <a:off x="4702175" y="3649124"/>
            <a:ext cx="2717800" cy="571500"/>
          </a:xfrm>
          <a:prstGeom prst="rect"/>
        </p:spPr>
      </p:pic>
      <p:pic>
        <p:nvPicPr>
          <p:cNvPr id="89" name=""/>
          <p:cNvPicPr>
            <a:picLocks noChangeAspect="true"/>
          </p:cNvPicPr>
          <p:nvPr/>
        </p:nvPicPr>
        <p:blipFill>
          <a:blip r:embed="rId4"/>
          <a:stretch>
            <a:fillRect/>
          </a:stretch>
        </p:blipFill>
        <p:spPr>
          <a:xfrm rot="0" flipH="false" flipV="false">
            <a:off x="6430744" y="4352110"/>
            <a:ext cx="1328703" cy="389214"/>
          </a:xfrm>
          <a:prstGeom prst="rect"/>
        </p:spPr>
      </p:pic>
      <p:pic>
        <p:nvPicPr>
          <p:cNvPr id="90" name=""/>
          <p:cNvPicPr>
            <a:picLocks noChangeAspect="true"/>
          </p:cNvPicPr>
          <p:nvPr/>
        </p:nvPicPr>
        <p:blipFill>
          <a:blip r:embed="rId5"/>
          <a:stretch>
            <a:fillRect/>
          </a:stretch>
        </p:blipFill>
        <p:spPr>
          <a:xfrm rot="0" flipH="false" flipV="false">
            <a:off x="9213442" y="4352110"/>
            <a:ext cx="1092200" cy="355600"/>
          </a:xfrm>
          <a:prstGeom prst="rect"/>
        </p:spPr>
      </p:pic>
      <p:pic>
        <p:nvPicPr>
          <p:cNvPr id="91" name=""/>
          <p:cNvPicPr>
            <a:picLocks noChangeAspect="true"/>
          </p:cNvPicPr>
          <p:nvPr/>
        </p:nvPicPr>
        <p:blipFill>
          <a:blip r:embed="rId6"/>
          <a:stretch>
            <a:fillRect/>
          </a:stretch>
        </p:blipFill>
        <p:spPr>
          <a:xfrm rot="0" flipH="false" flipV="false">
            <a:off x="1686654" y="5167852"/>
            <a:ext cx="4409346" cy="1009703"/>
          </a:xfrm>
          <a:prstGeom prst="rect"/>
        </p:spPr>
      </p:pic>
      <p:pic>
        <p:nvPicPr>
          <p:cNvPr id="92" name=""/>
          <p:cNvPicPr>
            <a:picLocks noChangeAspect="true"/>
          </p:cNvPicPr>
          <p:nvPr/>
        </p:nvPicPr>
        <p:blipFill>
          <a:blip r:embed="rId7"/>
          <a:stretch>
            <a:fillRect/>
          </a:stretch>
        </p:blipFill>
        <p:spPr>
          <a:xfrm rot="0" flipH="false" flipV="false">
            <a:off x="7095095" y="4961609"/>
            <a:ext cx="3725204" cy="412486"/>
          </a:xfrm>
          <a:prstGeom prst="rect"/>
        </p:spPr>
      </p:pic>
      <p:pic>
        <p:nvPicPr>
          <p:cNvPr id="93" name=""/>
          <p:cNvPicPr>
            <a:picLocks noChangeAspect="true"/>
          </p:cNvPicPr>
          <p:nvPr/>
        </p:nvPicPr>
        <p:blipFill>
          <a:blip r:embed="rId8"/>
          <a:stretch>
            <a:fillRect/>
          </a:stretch>
        </p:blipFill>
        <p:spPr>
          <a:xfrm rot="0" flipH="false" flipV="false">
            <a:off x="6315075" y="5556280"/>
            <a:ext cx="5435600" cy="1016000"/>
          </a:xfrm>
          <a:prstGeom prst="rect"/>
        </p:spPr>
      </p:pic>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94" name=""/>
        <p:cNvGrpSpPr/>
        <p:nvPr/>
      </p:nvGrpSpPr>
      <p:grpSpPr>
        <a:xfrm>
          <a:off x="0" y="0"/>
          <a:ext cx="0" cy="0"/>
          <a:chOff x="0" y="0"/>
          <a:chExt cx="0" cy="0"/>
        </a:xfrm>
      </p:grpSpPr>
      <p:sp>
        <p:nvSpPr>
          <p:cNvPr id="95" name=""/>
          <p:cNvSpPr txBox="true"/>
          <p:nvPr/>
        </p:nvSpPr>
        <p:spPr>
          <a:xfrm rot="0" flipH="false" flipV="false">
            <a:off x="6814479" y="170167"/>
            <a:ext cx="5118100" cy="565150"/>
          </a:xfrm>
          <a:prstGeom prst="rect">
            <a:avLst/>
          </a:prstGeom>
          <a:ln w="0"/>
        </p:spPr>
        <p:txBody>
          <a:bodyPr>
            <a:spAutoFit/>
          </a:bodyPr>
          <a:p>
            <a:pPr marL="0" lvl="0" algn="r" defTabSz="914400">
              <a:lnSpc>
                <a:spcPct val="130000"/>
              </a:lnSpc>
              <a:defRPr sz="1800">
                <a:solidFill>
                  <a:schemeClr val="tx1">
                    <a:alpha val="100000"/>
                  </a:schemeClr>
                </a:solidFill>
                <a:latin typeface="默认字体"/>
                <a:ea typeface="默认字体"/>
              </a:defRPr>
            </a:pPr>
            <a:r>
              <a:rPr lang="en-US" sz="2400" b="true" i="true">
                <a:solidFill>
                  <a:schemeClr val="tx1">
                    <a:lumMod val="50000"/>
                    <a:lumOff val="50000"/>
                    <a:alpha val="100000"/>
                  </a:schemeClr>
                </a:solidFill>
                <a:latin typeface="默认字体"/>
                <a:ea typeface="默认字体"/>
              </a:rPr>
              <a:t>TPO</a:t>
            </a:r>
            <a:endParaRPr/>
          </a:p>
        </p:txBody>
      </p:sp>
      <p:sp>
        <p:nvSpPr>
          <p:cNvPr id="96" name=""/>
          <p:cNvSpPr txBox="true"/>
          <p:nvPr/>
        </p:nvSpPr>
        <p:spPr>
          <a:xfrm rot="0" flipH="false" flipV="false">
            <a:off x="247650" y="170167"/>
            <a:ext cx="8572500" cy="565150"/>
          </a:xfrm>
          <a:prstGeom prst="rect">
            <a:avLst/>
          </a:prstGeom>
          <a:ln w="12700">
            <a:prstDash val="solid"/>
            <a:miter lim="800000"/>
          </a:ln>
        </p:spPr>
        <p:txBody>
          <a:bodyPr>
            <a:spAutoFit/>
          </a:bodyPr>
          <a:p>
            <a:pPr/>
            <a:r>
              <a:rPr lang="en-US" sz="2400" b="true"/>
              <a:t>Optimizing thoughts via preference optimization</a:t>
            </a:r>
            <a:r>
              <a:rPr lang="en-US" sz="2400" b="true"/>
              <a:t> </a:t>
            </a:r>
            <a:r>
              <a:rPr lang="en-US"/>
              <a:t> </a:t>
            </a:r>
            <a:endParaRPr/>
          </a:p>
        </p:txBody>
      </p:sp>
      <p:sp>
        <p:nvSpPr>
          <p:cNvPr id="97" name=""/>
          <p:cNvSpPr txBox="true"/>
          <p:nvPr/>
        </p:nvSpPr>
        <p:spPr>
          <a:xfrm rot="0" flipH="false" flipV="false">
            <a:off x="247650" y="1092200"/>
            <a:ext cx="11391900" cy="10668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b="true"/>
              <a:t>生成偏好对数据</a:t>
            </a:r>
            <a:r>
              <a:rPr lang="zh-CN" sz="1600"/>
              <a:t>：</a:t>
            </a:r>
            <a:endParaRPr/>
          </a:p>
          <a:p>
            <a:pPr marL="800100" lvl="1" indent="-342900" algn="just">
              <a:lnSpc>
                <a:spcPct val="250000"/>
              </a:lnSpc>
              <a:buAutoNum type="arabicPeriod" startAt="3"/>
            </a:pPr>
            <a:r>
              <a:rPr lang="zh-CN" sz="1600"/>
              <a:t>构建偏好数据对</a:t>
            </a:r>
            <a:endParaRPr/>
          </a:p>
        </p:txBody>
      </p:sp>
      <p:pic>
        <p:nvPicPr>
          <p:cNvPr id="98" name=""/>
          <p:cNvPicPr>
            <a:picLocks noChangeAspect="true"/>
          </p:cNvPicPr>
          <p:nvPr/>
        </p:nvPicPr>
        <p:blipFill>
          <a:blip r:embed="rId1"/>
          <a:stretch>
            <a:fillRect/>
          </a:stretch>
        </p:blipFill>
        <p:spPr>
          <a:xfrm rot="0" flipH="false" flipV="false">
            <a:off x="641350" y="1984026"/>
            <a:ext cx="10604500" cy="584200"/>
          </a:xfrm>
          <a:prstGeom prst="rect"/>
        </p:spPr>
      </p:pic>
      <p:sp>
        <p:nvSpPr>
          <p:cNvPr id="99" name=""/>
          <p:cNvSpPr txBox="true"/>
          <p:nvPr/>
        </p:nvSpPr>
        <p:spPr>
          <a:xfrm rot="0" flipH="false" flipV="false">
            <a:off x="206375" y="2903554"/>
            <a:ext cx="11474450" cy="8255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b="true"/>
              <a:t>迭代训练：</a:t>
            </a:r>
            <a:r>
              <a:rPr lang="zh-CN" sz="1600"/>
              <a:t>基于之前</a:t>
            </a:r>
            <a:r>
              <a:rPr lang="zh-CN" sz="1600"/>
              <a:t>建立了偏好对，使用</a:t>
            </a:r>
            <a:r>
              <a:rPr lang="zh-CN" sz="1600" b="true"/>
              <a:t>DPO损失</a:t>
            </a:r>
            <a:r>
              <a:rPr lang="zh-CN" sz="1600"/>
              <a:t>一训练当前模型Mt，生成下一代模型</a:t>
            </a:r>
            <a:r>
              <a:rPr lang="en-US" sz="1600"/>
              <a:t>Mt+1</a:t>
            </a:r>
            <a:r>
              <a:rPr lang="zh-CN" sz="1600"/>
              <a:t>，并将</a:t>
            </a:r>
            <a:r>
              <a:rPr lang="en-US" sz="1600"/>
              <a:t>Mt+1</a:t>
            </a:r>
            <a:r>
              <a:rPr lang="zh-CN" sz="1600"/>
              <a:t>将用于下一次训练迭代，直到达到停止条件。</a:t>
            </a:r>
            <a:endParaRPr/>
          </a:p>
        </p:txBody>
      </p:sp>
      <p:pic>
        <p:nvPicPr>
          <p:cNvPr id="100" name=""/>
          <p:cNvPicPr>
            <a:picLocks noChangeAspect="true"/>
          </p:cNvPicPr>
          <p:nvPr/>
        </p:nvPicPr>
        <p:blipFill>
          <a:blip r:embed="rId2"/>
          <a:stretch>
            <a:fillRect/>
          </a:stretch>
        </p:blipFill>
        <p:spPr>
          <a:xfrm rot="0" flipH="false" flipV="false">
            <a:off x="1256194" y="3729054"/>
            <a:ext cx="9374813" cy="1853286"/>
          </a:xfrm>
          <a:prstGeom prst="rect"/>
        </p:spPr>
      </p:pic>
      <p:pic>
        <p:nvPicPr>
          <p:cNvPr id="101" name=""/>
          <p:cNvPicPr>
            <a:picLocks noChangeAspect="true"/>
          </p:cNvPicPr>
          <p:nvPr/>
        </p:nvPicPr>
        <p:blipFill>
          <a:blip r:embed="rId3"/>
          <a:stretch>
            <a:fillRect/>
          </a:stretch>
        </p:blipFill>
        <p:spPr>
          <a:xfrm rot="0" flipH="false" flipV="false">
            <a:off x="1461607" y="5752867"/>
            <a:ext cx="9169400" cy="889000"/>
          </a:xfrm>
          <a:prstGeom prst="rect"/>
        </p:spPr>
      </p:pic>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02" name=""/>
        <p:cNvGrpSpPr/>
        <p:nvPr/>
      </p:nvGrpSpPr>
      <p:grpSpPr>
        <a:xfrm>
          <a:off x="0" y="0"/>
          <a:ext cx="0" cy="0"/>
          <a:chOff x="0" y="0"/>
          <a:chExt cx="0" cy="0"/>
        </a:xfrm>
      </p:grpSpPr>
      <p:sp>
        <p:nvSpPr>
          <p:cNvPr id="103" name=""/>
          <p:cNvSpPr txBox="true"/>
          <p:nvPr/>
        </p:nvSpPr>
        <p:spPr>
          <a:xfrm rot="0" flipH="false" flipV="false">
            <a:off x="6814479" y="170167"/>
            <a:ext cx="5118100" cy="565150"/>
          </a:xfrm>
          <a:prstGeom prst="rect">
            <a:avLst/>
          </a:prstGeom>
          <a:ln w="0"/>
        </p:spPr>
        <p:txBody>
          <a:bodyPr>
            <a:spAutoFit/>
          </a:bodyPr>
          <a:p>
            <a:pPr marL="0" lvl="0" algn="r" defTabSz="914400">
              <a:lnSpc>
                <a:spcPct val="130000"/>
              </a:lnSpc>
              <a:defRPr sz="1800">
                <a:solidFill>
                  <a:schemeClr val="tx1">
                    <a:alpha val="100000"/>
                  </a:schemeClr>
                </a:solidFill>
                <a:latin typeface="默认字体"/>
                <a:ea typeface="默认字体"/>
              </a:defRPr>
            </a:pPr>
            <a:r>
              <a:rPr lang="en-US" sz="2400" b="true" i="true">
                <a:solidFill>
                  <a:schemeClr val="tx1">
                    <a:lumMod val="50000"/>
                    <a:lumOff val="50000"/>
                    <a:alpha val="100000"/>
                  </a:schemeClr>
                </a:solidFill>
                <a:latin typeface="默认字体"/>
                <a:ea typeface="默认字体"/>
              </a:rPr>
              <a:t>TPO</a:t>
            </a:r>
            <a:endParaRPr/>
          </a:p>
        </p:txBody>
      </p:sp>
      <p:sp>
        <p:nvSpPr>
          <p:cNvPr id="104" name=""/>
          <p:cNvSpPr txBox="true"/>
          <p:nvPr/>
        </p:nvSpPr>
        <p:spPr>
          <a:xfrm rot="0" flipH="false" flipV="false">
            <a:off x="247650" y="170167"/>
            <a:ext cx="8572500" cy="565150"/>
          </a:xfrm>
          <a:prstGeom prst="rect">
            <a:avLst/>
          </a:prstGeom>
          <a:ln w="12700">
            <a:prstDash val="solid"/>
            <a:miter lim="800000"/>
          </a:ln>
        </p:spPr>
        <p:txBody>
          <a:bodyPr>
            <a:spAutoFit/>
          </a:bodyPr>
          <a:p>
            <a:pPr/>
            <a:r>
              <a:rPr lang="en-US" sz="2400" b="true"/>
              <a:t>Optimizing thoughts via preference optimization</a:t>
            </a:r>
            <a:r>
              <a:rPr lang="en-US" sz="2400" b="true"/>
              <a:t> </a:t>
            </a:r>
            <a:r>
              <a:rPr lang="en-US"/>
              <a:t> </a:t>
            </a:r>
            <a:endParaRPr/>
          </a:p>
        </p:txBody>
      </p:sp>
      <p:sp>
        <p:nvSpPr>
          <p:cNvPr id="105" name=""/>
          <p:cNvSpPr txBox="true"/>
          <p:nvPr/>
        </p:nvSpPr>
        <p:spPr>
          <a:xfrm rot="0" flipH="false" flipV="false">
            <a:off x="244475" y="902780"/>
            <a:ext cx="11487150" cy="457200"/>
          </a:xfrm>
          <a:prstGeom prst="rect">
            <a:avLst/>
          </a:prstGeom>
          <a:ln w="12700">
            <a:prstDash val="solid"/>
            <a:miter lim="800000"/>
          </a:ln>
        </p:spPr>
        <p:txBody>
          <a:bodyPr>
            <a:spAutoFit/>
          </a:bodyPr>
          <a:p>
            <a:pPr marL="285750" indent="-285750" algn="just">
              <a:lnSpc>
                <a:spcPct val="150000"/>
              </a:lnSpc>
              <a:buFont typeface="Wingdings" charset="2"/>
              <a:buChar char="n"/>
            </a:pPr>
            <a:r>
              <a:rPr lang="zh-CN" sz="1600" b="true"/>
              <a:t>长度控制：</a:t>
            </a:r>
            <a:r>
              <a:rPr lang="zh-CN" sz="1600"/>
              <a:t>一些判断模型更倾向于序列较长的输入</a:t>
            </a:r>
            <a:endParaRPr/>
          </a:p>
        </p:txBody>
      </p:sp>
      <p:pic>
        <p:nvPicPr>
          <p:cNvPr id="106" name=""/>
          <p:cNvPicPr>
            <a:picLocks noChangeAspect="true"/>
          </p:cNvPicPr>
          <p:nvPr/>
        </p:nvPicPr>
        <p:blipFill>
          <a:blip r:embed="rId2"/>
          <a:stretch>
            <a:fillRect/>
          </a:stretch>
        </p:blipFill>
        <p:spPr>
          <a:xfrm rot="0" flipH="false" flipV="false">
            <a:off x="2013445" y="3351986"/>
            <a:ext cx="4267200" cy="330200"/>
          </a:xfrm>
          <a:prstGeom prst="rect"/>
        </p:spPr>
      </p:pic>
      <p:pic>
        <p:nvPicPr>
          <p:cNvPr id="107" name=""/>
          <p:cNvPicPr>
            <a:picLocks noChangeAspect="true"/>
          </p:cNvPicPr>
          <p:nvPr/>
        </p:nvPicPr>
        <p:blipFill>
          <a:blip r:embed="rId3"/>
          <a:stretch>
            <a:fillRect/>
          </a:stretch>
        </p:blipFill>
        <p:spPr>
          <a:xfrm rot="0" flipH="false" flipV="false">
            <a:off x="1886067" y="4189340"/>
            <a:ext cx="2908300" cy="546100"/>
          </a:xfrm>
          <a:prstGeom prst="rect"/>
        </p:spPr>
      </p:pic>
      <p:sp>
        <p:nvSpPr>
          <p:cNvPr id="108" name=""/>
          <p:cNvSpPr txBox="true"/>
          <p:nvPr/>
        </p:nvSpPr>
        <p:spPr>
          <a:xfrm rot="0" flipH="false" flipV="false">
            <a:off x="537070" y="1527443"/>
            <a:ext cx="11487150" cy="457200"/>
          </a:xfrm>
          <a:prstGeom prst="rect">
            <a:avLst/>
          </a:prstGeom>
          <a:ln w="12700">
            <a:prstDash val="solid"/>
            <a:miter lim="800000"/>
          </a:ln>
        </p:spPr>
        <p:txBody>
          <a:bodyPr>
            <a:spAutoFit/>
          </a:bodyPr>
          <a:p>
            <a:pPr indent="0" algn="just">
              <a:lnSpc>
                <a:spcPct val="150000"/>
              </a:lnSpc>
              <a:buNone/>
            </a:pPr>
            <a:r>
              <a:rPr lang="zh-CN" sz="1600"/>
              <a:t>为了解决这个问题，使用了一个</a:t>
            </a:r>
            <a:r>
              <a:rPr lang="zh-CN" sz="1600" b="true"/>
              <a:t>标准化函数</a:t>
            </a:r>
            <a:r>
              <a:rPr lang="zh-CN" sz="1600"/>
              <a:t>，控制每个思考回答对分数，并且</a:t>
            </a:r>
            <a:r>
              <a:rPr lang="zh-CN" sz="1600" b="true"/>
              <a:t>添加了一个长度控制项</a:t>
            </a:r>
            <a:r>
              <a:rPr lang="zh-CN" sz="1600"/>
              <a:t>。</a:t>
            </a:r>
            <a:endParaRPr/>
          </a:p>
        </p:txBody>
      </p:sp>
    </p:spTree>
  </p:cSld>
</p:sld>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默认字体"/>
        <a:ea typeface="默认字体"/>
        <a:cs typeface=""/>
      </a:majorFont>
      <a:minorFont>
        <a:latin typeface="默认字体"/>
        <a:ea typeface="默认字体"/>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false">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theme>
</file>

<file path=ppt/theme/theme2.xml><?xml version="1.0" encoding="utf-8"?>
<a:theme xmlns:a="http://schemas.openxmlformats.org/drawingml/2006/main" name="notesMaster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false">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theme>
</file>

<file path=docProps/app.xml><?xml version="1.0" encoding="utf-8"?>
<Properties xmlns:vt="http://schemas.openxmlformats.org/officeDocument/2006/docPropsVTypes" xmlns="http://schemas.openxmlformats.org/officeDocument/2006/extended-properties">
  <Application>Tencent office</Application>
</Properties>
</file>

<file path=docProps/core.xml><?xml version="1.0" encoding="utf-8"?>
<cp:coreProperties xmlns:xsi="http://www.w3.org/2001/XMLSchema-instance" xmlns:dcmitype="http://purl.org/dc/dcmitype/" xmlns:dcterms="http://purl.org/dc/terms/" xmlns:cp="http://schemas.openxmlformats.org/package/2006/metadata/core-properties" xmlns:dc="http://purl.org/dc/elements/1.1/">
  <dcterms:created xsi:type="dcterms:W3CDTF">2024-11-07T21:39:24Z</dcterms:created>
  <dcterms:modified xsi:type="dcterms:W3CDTF">2024-11-07T21:39:24Z</dcterms:modified>
</cp:coreProperties>
</file>