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C58ED5-6620-42BC-AEB6-664E7D061C8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43BC8D8-DB10-466D-91D1-AC84018FAA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97D6921-4074-448E-9652-FE0590DBA353}"/>
              </a:ext>
            </a:extLst>
          </p:cNvPr>
          <p:cNvSpPr>
            <a:spLocks noGrp="1"/>
          </p:cNvSpPr>
          <p:nvPr>
            <p:ph type="dt" sz="half" idx="10"/>
          </p:nvPr>
        </p:nvSpPr>
        <p:spPr/>
        <p:txBody>
          <a:bodyPr/>
          <a:lstStyle/>
          <a:p>
            <a:fld id="{862F2C06-05AC-4FEE-8A5F-5A2E179E77BF}" type="datetimeFigureOut">
              <a:rPr lang="zh-CN" altLang="en-US" smtClean="0"/>
              <a:t>2024/9/13</a:t>
            </a:fld>
            <a:endParaRPr lang="zh-CN" altLang="en-US"/>
          </a:p>
        </p:txBody>
      </p:sp>
      <p:sp>
        <p:nvSpPr>
          <p:cNvPr id="5" name="页脚占位符 4">
            <a:extLst>
              <a:ext uri="{FF2B5EF4-FFF2-40B4-BE49-F238E27FC236}">
                <a16:creationId xmlns:a16="http://schemas.microsoft.com/office/drawing/2014/main" id="{DEFAD92D-75A1-4EC7-AEA1-087D7CF950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EC4576-E262-4803-A17F-EC8A6EFB1D0E}"/>
              </a:ext>
            </a:extLst>
          </p:cNvPr>
          <p:cNvSpPr>
            <a:spLocks noGrp="1"/>
          </p:cNvSpPr>
          <p:nvPr>
            <p:ph type="sldNum" sz="quarter" idx="12"/>
          </p:nvPr>
        </p:nvSpPr>
        <p:spPr/>
        <p:txBody>
          <a:bodyPr/>
          <a:lstStyle/>
          <a:p>
            <a:fld id="{6D949E4C-F2CD-412F-8020-5FDBD7B9A754}" type="slidenum">
              <a:rPr lang="zh-CN" altLang="en-US" smtClean="0"/>
              <a:t>‹#›</a:t>
            </a:fld>
            <a:endParaRPr lang="zh-CN" altLang="en-US"/>
          </a:p>
        </p:txBody>
      </p:sp>
    </p:spTree>
    <p:extLst>
      <p:ext uri="{BB962C8B-B14F-4D97-AF65-F5344CB8AC3E}">
        <p14:creationId xmlns:p14="http://schemas.microsoft.com/office/powerpoint/2010/main" val="99825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DD1C7D-60BF-489F-BF7A-697DC795345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65EB2F7-6DE5-4DED-BB97-350E1E7B7DE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67F56EA-5277-499F-A181-923777072DBC}"/>
              </a:ext>
            </a:extLst>
          </p:cNvPr>
          <p:cNvSpPr>
            <a:spLocks noGrp="1"/>
          </p:cNvSpPr>
          <p:nvPr>
            <p:ph type="dt" sz="half" idx="10"/>
          </p:nvPr>
        </p:nvSpPr>
        <p:spPr/>
        <p:txBody>
          <a:bodyPr/>
          <a:lstStyle/>
          <a:p>
            <a:fld id="{862F2C06-05AC-4FEE-8A5F-5A2E179E77BF}" type="datetimeFigureOut">
              <a:rPr lang="zh-CN" altLang="en-US" smtClean="0"/>
              <a:t>2024/9/13</a:t>
            </a:fld>
            <a:endParaRPr lang="zh-CN" altLang="en-US"/>
          </a:p>
        </p:txBody>
      </p:sp>
      <p:sp>
        <p:nvSpPr>
          <p:cNvPr id="5" name="页脚占位符 4">
            <a:extLst>
              <a:ext uri="{FF2B5EF4-FFF2-40B4-BE49-F238E27FC236}">
                <a16:creationId xmlns:a16="http://schemas.microsoft.com/office/drawing/2014/main" id="{DE043858-124D-4F2E-90C3-330352D294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DF7499D-13D0-4909-A7BC-21ED5FDFF3E9}"/>
              </a:ext>
            </a:extLst>
          </p:cNvPr>
          <p:cNvSpPr>
            <a:spLocks noGrp="1"/>
          </p:cNvSpPr>
          <p:nvPr>
            <p:ph type="sldNum" sz="quarter" idx="12"/>
          </p:nvPr>
        </p:nvSpPr>
        <p:spPr/>
        <p:txBody>
          <a:bodyPr/>
          <a:lstStyle/>
          <a:p>
            <a:fld id="{6D949E4C-F2CD-412F-8020-5FDBD7B9A754}" type="slidenum">
              <a:rPr lang="zh-CN" altLang="en-US" smtClean="0"/>
              <a:t>‹#›</a:t>
            </a:fld>
            <a:endParaRPr lang="zh-CN" altLang="en-US"/>
          </a:p>
        </p:txBody>
      </p:sp>
    </p:spTree>
    <p:extLst>
      <p:ext uri="{BB962C8B-B14F-4D97-AF65-F5344CB8AC3E}">
        <p14:creationId xmlns:p14="http://schemas.microsoft.com/office/powerpoint/2010/main" val="2122357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FB598B1-38E2-4109-B9DA-7C4DD857070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13E1290-FDFA-4A6F-8542-86D72BB13A8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7D4A40A-E973-4AF4-9A71-AF2B815D4B47}"/>
              </a:ext>
            </a:extLst>
          </p:cNvPr>
          <p:cNvSpPr>
            <a:spLocks noGrp="1"/>
          </p:cNvSpPr>
          <p:nvPr>
            <p:ph type="dt" sz="half" idx="10"/>
          </p:nvPr>
        </p:nvSpPr>
        <p:spPr/>
        <p:txBody>
          <a:bodyPr/>
          <a:lstStyle/>
          <a:p>
            <a:fld id="{862F2C06-05AC-4FEE-8A5F-5A2E179E77BF}" type="datetimeFigureOut">
              <a:rPr lang="zh-CN" altLang="en-US" smtClean="0"/>
              <a:t>2024/9/13</a:t>
            </a:fld>
            <a:endParaRPr lang="zh-CN" altLang="en-US"/>
          </a:p>
        </p:txBody>
      </p:sp>
      <p:sp>
        <p:nvSpPr>
          <p:cNvPr id="5" name="页脚占位符 4">
            <a:extLst>
              <a:ext uri="{FF2B5EF4-FFF2-40B4-BE49-F238E27FC236}">
                <a16:creationId xmlns:a16="http://schemas.microsoft.com/office/drawing/2014/main" id="{A01B116F-0813-4007-9642-6AFBF04D47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CC27C1-0057-4574-B407-5FC2680BEF49}"/>
              </a:ext>
            </a:extLst>
          </p:cNvPr>
          <p:cNvSpPr>
            <a:spLocks noGrp="1"/>
          </p:cNvSpPr>
          <p:nvPr>
            <p:ph type="sldNum" sz="quarter" idx="12"/>
          </p:nvPr>
        </p:nvSpPr>
        <p:spPr/>
        <p:txBody>
          <a:bodyPr/>
          <a:lstStyle/>
          <a:p>
            <a:fld id="{6D949E4C-F2CD-412F-8020-5FDBD7B9A754}" type="slidenum">
              <a:rPr lang="zh-CN" altLang="en-US" smtClean="0"/>
              <a:t>‹#›</a:t>
            </a:fld>
            <a:endParaRPr lang="zh-CN" altLang="en-US"/>
          </a:p>
        </p:txBody>
      </p:sp>
    </p:spTree>
    <p:extLst>
      <p:ext uri="{BB962C8B-B14F-4D97-AF65-F5344CB8AC3E}">
        <p14:creationId xmlns:p14="http://schemas.microsoft.com/office/powerpoint/2010/main" val="178573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B92441-5F2A-4B85-AF78-497F938A751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FA7570-0F7E-4851-8046-43EF9F051AF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D7AE6E5-C61F-4267-A7F0-9AA8A44F176B}"/>
              </a:ext>
            </a:extLst>
          </p:cNvPr>
          <p:cNvSpPr>
            <a:spLocks noGrp="1"/>
          </p:cNvSpPr>
          <p:nvPr>
            <p:ph type="dt" sz="half" idx="10"/>
          </p:nvPr>
        </p:nvSpPr>
        <p:spPr/>
        <p:txBody>
          <a:bodyPr/>
          <a:lstStyle/>
          <a:p>
            <a:fld id="{862F2C06-05AC-4FEE-8A5F-5A2E179E77BF}" type="datetimeFigureOut">
              <a:rPr lang="zh-CN" altLang="en-US" smtClean="0"/>
              <a:t>2024/9/13</a:t>
            </a:fld>
            <a:endParaRPr lang="zh-CN" altLang="en-US"/>
          </a:p>
        </p:txBody>
      </p:sp>
      <p:sp>
        <p:nvSpPr>
          <p:cNvPr id="5" name="页脚占位符 4">
            <a:extLst>
              <a:ext uri="{FF2B5EF4-FFF2-40B4-BE49-F238E27FC236}">
                <a16:creationId xmlns:a16="http://schemas.microsoft.com/office/drawing/2014/main" id="{4FA58212-B760-4071-AAF5-8BE35CC2D8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5829A4-1402-4BE1-B65B-BE3092C28B47}"/>
              </a:ext>
            </a:extLst>
          </p:cNvPr>
          <p:cNvSpPr>
            <a:spLocks noGrp="1"/>
          </p:cNvSpPr>
          <p:nvPr>
            <p:ph type="sldNum" sz="quarter" idx="12"/>
          </p:nvPr>
        </p:nvSpPr>
        <p:spPr/>
        <p:txBody>
          <a:bodyPr/>
          <a:lstStyle/>
          <a:p>
            <a:fld id="{6D949E4C-F2CD-412F-8020-5FDBD7B9A754}" type="slidenum">
              <a:rPr lang="zh-CN" altLang="en-US" smtClean="0"/>
              <a:t>‹#›</a:t>
            </a:fld>
            <a:endParaRPr lang="zh-CN" altLang="en-US"/>
          </a:p>
        </p:txBody>
      </p:sp>
    </p:spTree>
    <p:extLst>
      <p:ext uri="{BB962C8B-B14F-4D97-AF65-F5344CB8AC3E}">
        <p14:creationId xmlns:p14="http://schemas.microsoft.com/office/powerpoint/2010/main" val="4101708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0D8A01-2176-4F85-9A2C-86587588915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49BB5D6-4BA9-474B-B993-D41E578447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56EE3E40-91A9-4D2F-89F2-37AB0FF700E7}"/>
              </a:ext>
            </a:extLst>
          </p:cNvPr>
          <p:cNvSpPr>
            <a:spLocks noGrp="1"/>
          </p:cNvSpPr>
          <p:nvPr>
            <p:ph type="dt" sz="half" idx="10"/>
          </p:nvPr>
        </p:nvSpPr>
        <p:spPr/>
        <p:txBody>
          <a:bodyPr/>
          <a:lstStyle/>
          <a:p>
            <a:fld id="{862F2C06-05AC-4FEE-8A5F-5A2E179E77BF}" type="datetimeFigureOut">
              <a:rPr lang="zh-CN" altLang="en-US" smtClean="0"/>
              <a:t>2024/9/13</a:t>
            </a:fld>
            <a:endParaRPr lang="zh-CN" altLang="en-US"/>
          </a:p>
        </p:txBody>
      </p:sp>
      <p:sp>
        <p:nvSpPr>
          <p:cNvPr id="5" name="页脚占位符 4">
            <a:extLst>
              <a:ext uri="{FF2B5EF4-FFF2-40B4-BE49-F238E27FC236}">
                <a16:creationId xmlns:a16="http://schemas.microsoft.com/office/drawing/2014/main" id="{FBD2689E-A3EA-4FAE-B296-F6C982868E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C55CE4E-F903-4054-903B-857FFC1657DA}"/>
              </a:ext>
            </a:extLst>
          </p:cNvPr>
          <p:cNvSpPr>
            <a:spLocks noGrp="1"/>
          </p:cNvSpPr>
          <p:nvPr>
            <p:ph type="sldNum" sz="quarter" idx="12"/>
          </p:nvPr>
        </p:nvSpPr>
        <p:spPr/>
        <p:txBody>
          <a:bodyPr/>
          <a:lstStyle/>
          <a:p>
            <a:fld id="{6D949E4C-F2CD-412F-8020-5FDBD7B9A754}" type="slidenum">
              <a:rPr lang="zh-CN" altLang="en-US" smtClean="0"/>
              <a:t>‹#›</a:t>
            </a:fld>
            <a:endParaRPr lang="zh-CN" altLang="en-US"/>
          </a:p>
        </p:txBody>
      </p:sp>
    </p:spTree>
    <p:extLst>
      <p:ext uri="{BB962C8B-B14F-4D97-AF65-F5344CB8AC3E}">
        <p14:creationId xmlns:p14="http://schemas.microsoft.com/office/powerpoint/2010/main" val="226519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D77AA5-5C76-4B5E-B9C1-C28A3FF2841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F268E8B-4820-48F1-A067-F2BC4ED5AF0E}"/>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2CEEB192-353E-40F9-9BEA-9F448583DC39}"/>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9DA58950-1647-4DD1-B1E8-9A9D77332DE1}"/>
              </a:ext>
            </a:extLst>
          </p:cNvPr>
          <p:cNvSpPr>
            <a:spLocks noGrp="1"/>
          </p:cNvSpPr>
          <p:nvPr>
            <p:ph type="dt" sz="half" idx="10"/>
          </p:nvPr>
        </p:nvSpPr>
        <p:spPr/>
        <p:txBody>
          <a:bodyPr/>
          <a:lstStyle/>
          <a:p>
            <a:fld id="{862F2C06-05AC-4FEE-8A5F-5A2E179E77BF}" type="datetimeFigureOut">
              <a:rPr lang="zh-CN" altLang="en-US" smtClean="0"/>
              <a:t>2024/9/13</a:t>
            </a:fld>
            <a:endParaRPr lang="zh-CN" altLang="en-US"/>
          </a:p>
        </p:txBody>
      </p:sp>
      <p:sp>
        <p:nvSpPr>
          <p:cNvPr id="6" name="页脚占位符 5">
            <a:extLst>
              <a:ext uri="{FF2B5EF4-FFF2-40B4-BE49-F238E27FC236}">
                <a16:creationId xmlns:a16="http://schemas.microsoft.com/office/drawing/2014/main" id="{EA675E44-D7D9-46C6-974B-DE51362CAD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7DA2F1-E787-4644-BE6E-216293AB5AB0}"/>
              </a:ext>
            </a:extLst>
          </p:cNvPr>
          <p:cNvSpPr>
            <a:spLocks noGrp="1"/>
          </p:cNvSpPr>
          <p:nvPr>
            <p:ph type="sldNum" sz="quarter" idx="12"/>
          </p:nvPr>
        </p:nvSpPr>
        <p:spPr/>
        <p:txBody>
          <a:bodyPr/>
          <a:lstStyle/>
          <a:p>
            <a:fld id="{6D949E4C-F2CD-412F-8020-5FDBD7B9A754}" type="slidenum">
              <a:rPr lang="zh-CN" altLang="en-US" smtClean="0"/>
              <a:t>‹#›</a:t>
            </a:fld>
            <a:endParaRPr lang="zh-CN" altLang="en-US"/>
          </a:p>
        </p:txBody>
      </p:sp>
    </p:spTree>
    <p:extLst>
      <p:ext uri="{BB962C8B-B14F-4D97-AF65-F5344CB8AC3E}">
        <p14:creationId xmlns:p14="http://schemas.microsoft.com/office/powerpoint/2010/main" val="75245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D8A33C-FF7A-4BCC-ABF7-32556D8DD07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A9845AD-32E5-4D91-BA26-491206D2A9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07F3D74-8E52-4AB0-A9CC-BB60BCF21B5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410A30E-6016-429B-A32B-81BF3F530E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32E15986-6992-465E-BF1B-F0C7E425337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13311266-96F6-41DA-8906-26B94F75547F}"/>
              </a:ext>
            </a:extLst>
          </p:cNvPr>
          <p:cNvSpPr>
            <a:spLocks noGrp="1"/>
          </p:cNvSpPr>
          <p:nvPr>
            <p:ph type="dt" sz="half" idx="10"/>
          </p:nvPr>
        </p:nvSpPr>
        <p:spPr/>
        <p:txBody>
          <a:bodyPr/>
          <a:lstStyle/>
          <a:p>
            <a:fld id="{862F2C06-05AC-4FEE-8A5F-5A2E179E77BF}" type="datetimeFigureOut">
              <a:rPr lang="zh-CN" altLang="en-US" smtClean="0"/>
              <a:t>2024/9/13</a:t>
            </a:fld>
            <a:endParaRPr lang="zh-CN" altLang="en-US"/>
          </a:p>
        </p:txBody>
      </p:sp>
      <p:sp>
        <p:nvSpPr>
          <p:cNvPr id="8" name="页脚占位符 7">
            <a:extLst>
              <a:ext uri="{FF2B5EF4-FFF2-40B4-BE49-F238E27FC236}">
                <a16:creationId xmlns:a16="http://schemas.microsoft.com/office/drawing/2014/main" id="{84A9F2AC-BA1C-4330-BF3A-1831C193518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3A2B7C8-6734-4EBA-ADB4-24F8FEA43A48}"/>
              </a:ext>
            </a:extLst>
          </p:cNvPr>
          <p:cNvSpPr>
            <a:spLocks noGrp="1"/>
          </p:cNvSpPr>
          <p:nvPr>
            <p:ph type="sldNum" sz="quarter" idx="12"/>
          </p:nvPr>
        </p:nvSpPr>
        <p:spPr/>
        <p:txBody>
          <a:bodyPr/>
          <a:lstStyle/>
          <a:p>
            <a:fld id="{6D949E4C-F2CD-412F-8020-5FDBD7B9A754}" type="slidenum">
              <a:rPr lang="zh-CN" altLang="en-US" smtClean="0"/>
              <a:t>‹#›</a:t>
            </a:fld>
            <a:endParaRPr lang="zh-CN" altLang="en-US"/>
          </a:p>
        </p:txBody>
      </p:sp>
    </p:spTree>
    <p:extLst>
      <p:ext uri="{BB962C8B-B14F-4D97-AF65-F5344CB8AC3E}">
        <p14:creationId xmlns:p14="http://schemas.microsoft.com/office/powerpoint/2010/main" val="35066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B00FD-B1E2-45FA-A8B7-ABE044AD6BA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518CAD5-6B50-4905-8642-86A6FBFCDBFA}"/>
              </a:ext>
            </a:extLst>
          </p:cNvPr>
          <p:cNvSpPr>
            <a:spLocks noGrp="1"/>
          </p:cNvSpPr>
          <p:nvPr>
            <p:ph type="dt" sz="half" idx="10"/>
          </p:nvPr>
        </p:nvSpPr>
        <p:spPr/>
        <p:txBody>
          <a:bodyPr/>
          <a:lstStyle/>
          <a:p>
            <a:fld id="{862F2C06-05AC-4FEE-8A5F-5A2E179E77BF}" type="datetimeFigureOut">
              <a:rPr lang="zh-CN" altLang="en-US" smtClean="0"/>
              <a:t>2024/9/13</a:t>
            </a:fld>
            <a:endParaRPr lang="zh-CN" altLang="en-US"/>
          </a:p>
        </p:txBody>
      </p:sp>
      <p:sp>
        <p:nvSpPr>
          <p:cNvPr id="4" name="页脚占位符 3">
            <a:extLst>
              <a:ext uri="{FF2B5EF4-FFF2-40B4-BE49-F238E27FC236}">
                <a16:creationId xmlns:a16="http://schemas.microsoft.com/office/drawing/2014/main" id="{561BC308-3712-419E-9CFE-A043E0B3C75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E801F2E-904B-46CD-9104-63663D02D1C2}"/>
              </a:ext>
            </a:extLst>
          </p:cNvPr>
          <p:cNvSpPr>
            <a:spLocks noGrp="1"/>
          </p:cNvSpPr>
          <p:nvPr>
            <p:ph type="sldNum" sz="quarter" idx="12"/>
          </p:nvPr>
        </p:nvSpPr>
        <p:spPr/>
        <p:txBody>
          <a:bodyPr/>
          <a:lstStyle/>
          <a:p>
            <a:fld id="{6D949E4C-F2CD-412F-8020-5FDBD7B9A754}" type="slidenum">
              <a:rPr lang="zh-CN" altLang="en-US" smtClean="0"/>
              <a:t>‹#›</a:t>
            </a:fld>
            <a:endParaRPr lang="zh-CN" altLang="en-US"/>
          </a:p>
        </p:txBody>
      </p:sp>
    </p:spTree>
    <p:extLst>
      <p:ext uri="{BB962C8B-B14F-4D97-AF65-F5344CB8AC3E}">
        <p14:creationId xmlns:p14="http://schemas.microsoft.com/office/powerpoint/2010/main" val="1322041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74ACE9F-6F20-4892-8B35-EE4BC4A8B442}"/>
              </a:ext>
            </a:extLst>
          </p:cNvPr>
          <p:cNvSpPr>
            <a:spLocks noGrp="1"/>
          </p:cNvSpPr>
          <p:nvPr>
            <p:ph type="dt" sz="half" idx="10"/>
          </p:nvPr>
        </p:nvSpPr>
        <p:spPr/>
        <p:txBody>
          <a:bodyPr/>
          <a:lstStyle/>
          <a:p>
            <a:fld id="{862F2C06-05AC-4FEE-8A5F-5A2E179E77BF}" type="datetimeFigureOut">
              <a:rPr lang="zh-CN" altLang="en-US" smtClean="0"/>
              <a:t>2024/9/13</a:t>
            </a:fld>
            <a:endParaRPr lang="zh-CN" altLang="en-US"/>
          </a:p>
        </p:txBody>
      </p:sp>
      <p:sp>
        <p:nvSpPr>
          <p:cNvPr id="3" name="页脚占位符 2">
            <a:extLst>
              <a:ext uri="{FF2B5EF4-FFF2-40B4-BE49-F238E27FC236}">
                <a16:creationId xmlns:a16="http://schemas.microsoft.com/office/drawing/2014/main" id="{8DCC9553-37AC-4E29-82BB-18083A9D2BE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720E1D1-0501-4282-8FEB-6B26653981A6}"/>
              </a:ext>
            </a:extLst>
          </p:cNvPr>
          <p:cNvSpPr>
            <a:spLocks noGrp="1"/>
          </p:cNvSpPr>
          <p:nvPr>
            <p:ph type="sldNum" sz="quarter" idx="12"/>
          </p:nvPr>
        </p:nvSpPr>
        <p:spPr/>
        <p:txBody>
          <a:bodyPr/>
          <a:lstStyle/>
          <a:p>
            <a:fld id="{6D949E4C-F2CD-412F-8020-5FDBD7B9A754}" type="slidenum">
              <a:rPr lang="zh-CN" altLang="en-US" smtClean="0"/>
              <a:t>‹#›</a:t>
            </a:fld>
            <a:endParaRPr lang="zh-CN" altLang="en-US"/>
          </a:p>
        </p:txBody>
      </p:sp>
    </p:spTree>
    <p:extLst>
      <p:ext uri="{BB962C8B-B14F-4D97-AF65-F5344CB8AC3E}">
        <p14:creationId xmlns:p14="http://schemas.microsoft.com/office/powerpoint/2010/main" val="132083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FED6B-B8E4-448A-A292-574AE8A2093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AD300A5-1FB4-4AD8-951C-43454B123A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A97AB96-DC77-4DA9-8171-450EB8DD82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F0C72F8-13CA-4922-8971-C48438F4C305}"/>
              </a:ext>
            </a:extLst>
          </p:cNvPr>
          <p:cNvSpPr>
            <a:spLocks noGrp="1"/>
          </p:cNvSpPr>
          <p:nvPr>
            <p:ph type="dt" sz="half" idx="10"/>
          </p:nvPr>
        </p:nvSpPr>
        <p:spPr/>
        <p:txBody>
          <a:bodyPr/>
          <a:lstStyle/>
          <a:p>
            <a:fld id="{862F2C06-05AC-4FEE-8A5F-5A2E179E77BF}" type="datetimeFigureOut">
              <a:rPr lang="zh-CN" altLang="en-US" smtClean="0"/>
              <a:t>2024/9/13</a:t>
            </a:fld>
            <a:endParaRPr lang="zh-CN" altLang="en-US"/>
          </a:p>
        </p:txBody>
      </p:sp>
      <p:sp>
        <p:nvSpPr>
          <p:cNvPr id="6" name="页脚占位符 5">
            <a:extLst>
              <a:ext uri="{FF2B5EF4-FFF2-40B4-BE49-F238E27FC236}">
                <a16:creationId xmlns:a16="http://schemas.microsoft.com/office/drawing/2014/main" id="{54456B0E-E2E7-4426-A3E7-27C1B722857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3D28863-CC8E-4F18-B05D-61F8E1DE71B9}"/>
              </a:ext>
            </a:extLst>
          </p:cNvPr>
          <p:cNvSpPr>
            <a:spLocks noGrp="1"/>
          </p:cNvSpPr>
          <p:nvPr>
            <p:ph type="sldNum" sz="quarter" idx="12"/>
          </p:nvPr>
        </p:nvSpPr>
        <p:spPr/>
        <p:txBody>
          <a:bodyPr/>
          <a:lstStyle/>
          <a:p>
            <a:fld id="{6D949E4C-F2CD-412F-8020-5FDBD7B9A754}" type="slidenum">
              <a:rPr lang="zh-CN" altLang="en-US" smtClean="0"/>
              <a:t>‹#›</a:t>
            </a:fld>
            <a:endParaRPr lang="zh-CN" altLang="en-US"/>
          </a:p>
        </p:txBody>
      </p:sp>
    </p:spTree>
    <p:extLst>
      <p:ext uri="{BB962C8B-B14F-4D97-AF65-F5344CB8AC3E}">
        <p14:creationId xmlns:p14="http://schemas.microsoft.com/office/powerpoint/2010/main" val="130062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E2874-B050-4643-B6FC-57D58137F9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E94DB35-8E34-4A9B-8185-5F3160D8EA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F20A453-16B3-4958-A34E-248FA666A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28BAFEA7-D3A7-4148-8A5F-BB1CABE4D060}"/>
              </a:ext>
            </a:extLst>
          </p:cNvPr>
          <p:cNvSpPr>
            <a:spLocks noGrp="1"/>
          </p:cNvSpPr>
          <p:nvPr>
            <p:ph type="dt" sz="half" idx="10"/>
          </p:nvPr>
        </p:nvSpPr>
        <p:spPr/>
        <p:txBody>
          <a:bodyPr/>
          <a:lstStyle/>
          <a:p>
            <a:fld id="{862F2C06-05AC-4FEE-8A5F-5A2E179E77BF}" type="datetimeFigureOut">
              <a:rPr lang="zh-CN" altLang="en-US" smtClean="0"/>
              <a:t>2024/9/13</a:t>
            </a:fld>
            <a:endParaRPr lang="zh-CN" altLang="en-US"/>
          </a:p>
        </p:txBody>
      </p:sp>
      <p:sp>
        <p:nvSpPr>
          <p:cNvPr id="6" name="页脚占位符 5">
            <a:extLst>
              <a:ext uri="{FF2B5EF4-FFF2-40B4-BE49-F238E27FC236}">
                <a16:creationId xmlns:a16="http://schemas.microsoft.com/office/drawing/2014/main" id="{8CBF023C-7680-47B0-8C73-DE4954A2EE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660035-AC43-429A-A10B-92A633412C95}"/>
              </a:ext>
            </a:extLst>
          </p:cNvPr>
          <p:cNvSpPr>
            <a:spLocks noGrp="1"/>
          </p:cNvSpPr>
          <p:nvPr>
            <p:ph type="sldNum" sz="quarter" idx="12"/>
          </p:nvPr>
        </p:nvSpPr>
        <p:spPr/>
        <p:txBody>
          <a:bodyPr/>
          <a:lstStyle/>
          <a:p>
            <a:fld id="{6D949E4C-F2CD-412F-8020-5FDBD7B9A754}" type="slidenum">
              <a:rPr lang="zh-CN" altLang="en-US" smtClean="0"/>
              <a:t>‹#›</a:t>
            </a:fld>
            <a:endParaRPr lang="zh-CN" altLang="en-US"/>
          </a:p>
        </p:txBody>
      </p:sp>
    </p:spTree>
    <p:extLst>
      <p:ext uri="{BB962C8B-B14F-4D97-AF65-F5344CB8AC3E}">
        <p14:creationId xmlns:p14="http://schemas.microsoft.com/office/powerpoint/2010/main" val="1953318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327FD73-315D-4561-BF7F-F3D10E1D54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AB1F8F2-82BD-4532-A664-8350061CFE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9727072-B4D7-4A66-B181-5C5F383450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2F2C06-05AC-4FEE-8A5F-5A2E179E77BF}" type="datetimeFigureOut">
              <a:rPr lang="zh-CN" altLang="en-US" smtClean="0"/>
              <a:t>2024/9/13</a:t>
            </a:fld>
            <a:endParaRPr lang="zh-CN" altLang="en-US"/>
          </a:p>
        </p:txBody>
      </p:sp>
      <p:sp>
        <p:nvSpPr>
          <p:cNvPr id="5" name="页脚占位符 4">
            <a:extLst>
              <a:ext uri="{FF2B5EF4-FFF2-40B4-BE49-F238E27FC236}">
                <a16:creationId xmlns:a16="http://schemas.microsoft.com/office/drawing/2014/main" id="{D02BE087-1AAF-4C89-B0F5-669279738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669E227-975E-4786-A572-BF914A1E5D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49E4C-F2CD-412F-8020-5FDBD7B9A754}" type="slidenum">
              <a:rPr lang="zh-CN" altLang="en-US" smtClean="0"/>
              <a:t>‹#›</a:t>
            </a:fld>
            <a:endParaRPr lang="zh-CN" altLang="en-US"/>
          </a:p>
        </p:txBody>
      </p:sp>
    </p:spTree>
    <p:extLst>
      <p:ext uri="{BB962C8B-B14F-4D97-AF65-F5344CB8AC3E}">
        <p14:creationId xmlns:p14="http://schemas.microsoft.com/office/powerpoint/2010/main" val="2006683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BCB479-E770-4616-9B1A-161A5FC2DCFA}"/>
              </a:ext>
            </a:extLst>
          </p:cNvPr>
          <p:cNvSpPr txBox="1"/>
          <p:nvPr/>
        </p:nvSpPr>
        <p:spPr>
          <a:xfrm>
            <a:off x="792759" y="1711354"/>
            <a:ext cx="10606481" cy="1446550"/>
          </a:xfrm>
          <a:prstGeom prst="rect">
            <a:avLst/>
          </a:prstGeom>
          <a:noFill/>
        </p:spPr>
        <p:txBody>
          <a:bodyPr wrap="square" rtlCol="0">
            <a:spAutoFit/>
          </a:bodyPr>
          <a:lstStyle/>
          <a:p>
            <a:pPr algn="ctr"/>
            <a:r>
              <a:rPr lang="en-US" altLang="zh-CN" sz="4400" b="1" dirty="0">
                <a:latin typeface="微软雅黑" panose="020B0503020204020204" pitchFamily="34" charset="-122"/>
                <a:ea typeface="微软雅黑" panose="020B0503020204020204" pitchFamily="34" charset="-122"/>
              </a:rPr>
              <a:t>C-FLAT : Control-Flow Attestation for Embedded Systems Software</a:t>
            </a:r>
            <a:endParaRPr lang="zh-CN" altLang="en-US" sz="4400" b="1"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FFCA291-2180-439E-A2A2-451EB5F8C577}"/>
              </a:ext>
            </a:extLst>
          </p:cNvPr>
          <p:cNvSpPr txBox="1"/>
          <p:nvPr/>
        </p:nvSpPr>
        <p:spPr>
          <a:xfrm>
            <a:off x="882241" y="3503004"/>
            <a:ext cx="10427516" cy="338554"/>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CCS '16: Proceedings of the 2016 ACM SIGSAC Conference on Computer and Communications Security</a:t>
            </a:r>
            <a:endParaRPr lang="zh-CN" altLang="en-US" sz="16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E98432CE-6E6F-481E-823E-A36B7829585B}"/>
              </a:ext>
            </a:extLst>
          </p:cNvPr>
          <p:cNvSpPr txBox="1"/>
          <p:nvPr/>
        </p:nvSpPr>
        <p:spPr>
          <a:xfrm>
            <a:off x="8541390" y="5285280"/>
            <a:ext cx="2768367" cy="369332"/>
          </a:xfrm>
          <a:prstGeom prst="rect">
            <a:avLst/>
          </a:prstGeom>
          <a:noFill/>
        </p:spPr>
        <p:txBody>
          <a:bodyPr wrap="square" rtlCol="0">
            <a:spAutoFit/>
          </a:bodyPr>
          <a:lstStyle/>
          <a:p>
            <a:pPr algn="ctr"/>
            <a:r>
              <a:rPr lang="en-US" altLang="zh-CN" dirty="0">
                <a:latin typeface="微软雅黑" panose="020B0503020204020204" pitchFamily="34" charset="-122"/>
                <a:ea typeface="微软雅黑" panose="020B0503020204020204" pitchFamily="34" charset="-122"/>
              </a:rPr>
              <a:t>2024 </a:t>
            </a:r>
            <a:r>
              <a:rPr lang="zh-CN" altLang="en-US" dirty="0">
                <a:latin typeface="微软雅黑" panose="020B0503020204020204" pitchFamily="34" charset="-122"/>
                <a:ea typeface="微软雅黑" panose="020B0503020204020204" pitchFamily="34" charset="-122"/>
              </a:rPr>
              <a:t>年 </a:t>
            </a:r>
            <a:r>
              <a:rPr lang="en-US" altLang="zh-CN" dirty="0">
                <a:latin typeface="微软雅黑" panose="020B0503020204020204" pitchFamily="34" charset="-122"/>
                <a:ea typeface="微软雅黑" panose="020B0503020204020204" pitchFamily="34" charset="-122"/>
              </a:rPr>
              <a:t>9 </a:t>
            </a:r>
            <a:r>
              <a:rPr lang="zh-CN" altLang="en-US" dirty="0">
                <a:latin typeface="微软雅黑" panose="020B0503020204020204" pitchFamily="34" charset="-122"/>
                <a:ea typeface="微软雅黑" panose="020B0503020204020204" pitchFamily="34" charset="-122"/>
              </a:rPr>
              <a:t>月 </a:t>
            </a:r>
            <a:r>
              <a:rPr lang="en-US" altLang="zh-CN" dirty="0">
                <a:latin typeface="微软雅黑" panose="020B0503020204020204" pitchFamily="34" charset="-122"/>
                <a:ea typeface="微软雅黑" panose="020B0503020204020204" pitchFamily="34" charset="-122"/>
              </a:rPr>
              <a:t>13 </a:t>
            </a:r>
            <a:r>
              <a:rPr lang="zh-CN" altLang="en-US" dirty="0">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2301869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A08C734-A96D-4E0A-A375-27E9A5B8AF01}"/>
              </a:ext>
            </a:extLst>
          </p:cNvPr>
          <p:cNvPicPr>
            <a:picLocks noChangeAspect="1"/>
          </p:cNvPicPr>
          <p:nvPr/>
        </p:nvPicPr>
        <p:blipFill rotWithShape="1">
          <a:blip r:embed="rId2">
            <a:extLst>
              <a:ext uri="{28A0092B-C50C-407E-A947-70E740481C1C}">
                <a14:useLocalDpi xmlns:a14="http://schemas.microsoft.com/office/drawing/2010/main" val="0"/>
              </a:ext>
            </a:extLst>
          </a:blip>
          <a:srcRect l="2819" t="5118" r="1050" b="844"/>
          <a:stretch/>
        </p:blipFill>
        <p:spPr>
          <a:xfrm>
            <a:off x="326693" y="1313002"/>
            <a:ext cx="6204486" cy="2894203"/>
          </a:xfrm>
          <a:prstGeom prst="rect">
            <a:avLst/>
          </a:prstGeom>
        </p:spPr>
      </p:pic>
      <p:pic>
        <p:nvPicPr>
          <p:cNvPr id="6" name="图片 5">
            <a:extLst>
              <a:ext uri="{FF2B5EF4-FFF2-40B4-BE49-F238E27FC236}">
                <a16:creationId xmlns:a16="http://schemas.microsoft.com/office/drawing/2014/main" id="{84AE5A6B-7C45-468C-A77C-3B451602F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7645" y="862159"/>
            <a:ext cx="4082604" cy="3795887"/>
          </a:xfrm>
          <a:prstGeom prst="rect">
            <a:avLst/>
          </a:prstGeom>
        </p:spPr>
      </p:pic>
      <p:sp>
        <p:nvSpPr>
          <p:cNvPr id="7" name="文本框 6">
            <a:extLst>
              <a:ext uri="{FF2B5EF4-FFF2-40B4-BE49-F238E27FC236}">
                <a16:creationId xmlns:a16="http://schemas.microsoft.com/office/drawing/2014/main" id="{638B2696-FFCF-41A2-98A0-947EC4D9A050}"/>
              </a:ext>
            </a:extLst>
          </p:cNvPr>
          <p:cNvSpPr txBox="1"/>
          <p:nvPr/>
        </p:nvSpPr>
        <p:spPr>
          <a:xfrm>
            <a:off x="192468" y="403265"/>
            <a:ext cx="6141220" cy="338554"/>
          </a:xfrm>
          <a:prstGeom prst="rect">
            <a:avLst/>
          </a:prstGeom>
          <a:noFill/>
        </p:spPr>
        <p:txBody>
          <a:bodyPr wrap="square" rtlCol="0">
            <a:spAutoFit/>
          </a:bodyPr>
          <a:lstStyle/>
          <a:p>
            <a:pPr algn="just"/>
            <a:r>
              <a:rPr lang="en-US" altLang="zh-CN" sz="1600" b="1" dirty="0">
                <a:latin typeface="微软雅黑" panose="020B0503020204020204" pitchFamily="34" charset="-122"/>
                <a:ea typeface="微软雅黑" panose="020B0503020204020204" pitchFamily="34" charset="-122"/>
              </a:rPr>
              <a:t>OAT: Attesting Operation Integrity of Embedded Devices</a:t>
            </a:r>
            <a:endParaRPr lang="zh-CN" altLang="en-US" sz="1600" b="1"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65F69A80-E67E-4EA2-AEDD-E84D4366293A}"/>
              </a:ext>
            </a:extLst>
          </p:cNvPr>
          <p:cNvSpPr txBox="1"/>
          <p:nvPr/>
        </p:nvSpPr>
        <p:spPr>
          <a:xfrm>
            <a:off x="7424668" y="403265"/>
            <a:ext cx="4574864"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ReCFA:</a:t>
            </a:r>
            <a:r>
              <a:rPr lang="zh-CN" altLang="en-US" sz="1600" b="1" dirty="0">
                <a:latin typeface="微软雅黑" panose="020B0503020204020204" pitchFamily="34" charset="-122"/>
                <a:ea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rPr>
              <a:t>Resilient Control-Flow Attestation</a:t>
            </a:r>
            <a:endParaRPr lang="zh-CN" altLang="en-US" sz="1600" b="1"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1B176FDE-B32B-47BE-85E8-ECD7949491B9}"/>
              </a:ext>
            </a:extLst>
          </p:cNvPr>
          <p:cNvSpPr txBox="1"/>
          <p:nvPr/>
        </p:nvSpPr>
        <p:spPr>
          <a:xfrm>
            <a:off x="326693" y="4813399"/>
            <a:ext cx="5629491" cy="1346907"/>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sz="1400" b="1" dirty="0">
                <a:solidFill>
                  <a:schemeClr val="accent1">
                    <a:lumMod val="50000"/>
                  </a:schemeClr>
                </a:solidFill>
                <a:latin typeface="微软雅黑" panose="020B0503020204020204" pitchFamily="34" charset="-122"/>
                <a:ea typeface="微软雅黑" panose="020B0503020204020204" pitchFamily="34" charset="-122"/>
              </a:rPr>
              <a:t>证明方</a:t>
            </a:r>
            <a:r>
              <a:rPr lang="zh-CN" altLang="en-US" sz="1400" dirty="0">
                <a:latin typeface="微软雅黑" panose="020B0503020204020204" pitchFamily="34" charset="-122"/>
                <a:ea typeface="微软雅黑" panose="020B0503020204020204" pitchFamily="34" charset="-122"/>
              </a:rPr>
              <a:t>顺序记录一次操作中的条件分支执行情况和函数调用的地址，按函数调用的顺序对返回地址进行哈希；</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400" b="1" dirty="0">
                <a:solidFill>
                  <a:schemeClr val="accent1">
                    <a:lumMod val="50000"/>
                  </a:schemeClr>
                </a:solidFill>
                <a:latin typeface="微软雅黑" panose="020B0503020204020204" pitchFamily="34" charset="-122"/>
                <a:ea typeface="微软雅黑" panose="020B0503020204020204" pitchFamily="34" charset="-122"/>
              </a:rPr>
              <a:t>验证方</a:t>
            </a:r>
            <a:r>
              <a:rPr lang="zh-CN" altLang="en-US" sz="1400" dirty="0">
                <a:latin typeface="微软雅黑" panose="020B0503020204020204" pitchFamily="34" charset="-122"/>
                <a:ea typeface="微软雅黑" panose="020B0503020204020204" pitchFamily="34" charset="-122"/>
              </a:rPr>
              <a:t>按照记录顺序执行一遍程序，比较最后的返回地址哈希值是否等于记录中的哈希值；</a:t>
            </a:r>
          </a:p>
        </p:txBody>
      </p:sp>
      <p:sp>
        <p:nvSpPr>
          <p:cNvPr id="10" name="文本框 9">
            <a:extLst>
              <a:ext uri="{FF2B5EF4-FFF2-40B4-BE49-F238E27FC236}">
                <a16:creationId xmlns:a16="http://schemas.microsoft.com/office/drawing/2014/main" id="{0C7BF3F6-44C4-4590-9BBE-B1F66A731DCB}"/>
              </a:ext>
            </a:extLst>
          </p:cNvPr>
          <p:cNvSpPr txBox="1"/>
          <p:nvPr/>
        </p:nvSpPr>
        <p:spPr>
          <a:xfrm>
            <a:off x="7172587" y="4813399"/>
            <a:ext cx="4692720" cy="167007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静态分析生成程序的 </a:t>
            </a:r>
            <a:r>
              <a:rPr lang="en-US" altLang="zh-CN" sz="1400" dirty="0">
                <a:latin typeface="微软雅黑" panose="020B0503020204020204" pitchFamily="34" charset="-122"/>
                <a:ea typeface="微软雅黑" panose="020B0503020204020204" pitchFamily="34" charset="-122"/>
              </a:rPr>
              <a:t>CFG</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CFG </a:t>
            </a:r>
            <a:r>
              <a:rPr lang="zh-CN" altLang="en-US" sz="1400" dirty="0">
                <a:latin typeface="微软雅黑" panose="020B0503020204020204" pitchFamily="34" charset="-122"/>
                <a:ea typeface="微软雅黑" panose="020B0503020204020204" pitchFamily="34" charset="-122"/>
              </a:rPr>
              <a:t>记录了跳转与有效目标地址之间的关系；</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400" b="1" dirty="0">
                <a:solidFill>
                  <a:schemeClr val="accent1">
                    <a:lumMod val="50000"/>
                  </a:schemeClr>
                </a:solidFill>
                <a:latin typeface="微软雅黑" panose="020B0503020204020204" pitchFamily="34" charset="-122"/>
                <a:ea typeface="微软雅黑" panose="020B0503020204020204" pitchFamily="34" charset="-122"/>
              </a:rPr>
              <a:t>证明方</a:t>
            </a:r>
            <a:r>
              <a:rPr lang="zh-CN" altLang="en-US" sz="1400" dirty="0">
                <a:latin typeface="微软雅黑" panose="020B0503020204020204" pitchFamily="34" charset="-122"/>
                <a:ea typeface="微软雅黑" panose="020B0503020204020204" pitchFamily="34" charset="-122"/>
              </a:rPr>
              <a:t>记录每次跳转和跳转的地址信息；</a:t>
            </a:r>
            <a:endParaRPr lang="en-US" altLang="zh-CN" sz="14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1400" b="1" dirty="0">
                <a:solidFill>
                  <a:schemeClr val="accent1">
                    <a:lumMod val="50000"/>
                  </a:schemeClr>
                </a:solidFill>
                <a:latin typeface="微软雅黑" panose="020B0503020204020204" pitchFamily="34" charset="-122"/>
                <a:ea typeface="微软雅黑" panose="020B0503020204020204" pitchFamily="34" charset="-122"/>
              </a:rPr>
              <a:t>验证方</a:t>
            </a:r>
            <a:r>
              <a:rPr lang="zh-CN" altLang="en-US" sz="1400" dirty="0">
                <a:latin typeface="微软雅黑" panose="020B0503020204020204" pitchFamily="34" charset="-122"/>
                <a:ea typeface="微软雅黑" panose="020B0503020204020204" pitchFamily="34" charset="-122"/>
              </a:rPr>
              <a:t>根据 </a:t>
            </a:r>
            <a:r>
              <a:rPr lang="en-US" altLang="zh-CN" sz="1400" dirty="0">
                <a:latin typeface="微软雅黑" panose="020B0503020204020204" pitchFamily="34" charset="-122"/>
                <a:ea typeface="微软雅黑" panose="020B0503020204020204" pitchFamily="34" charset="-122"/>
              </a:rPr>
              <a:t>CFG </a:t>
            </a:r>
            <a:r>
              <a:rPr lang="zh-CN" altLang="en-US" sz="1400" dirty="0">
                <a:latin typeface="微软雅黑" panose="020B0503020204020204" pitchFamily="34" charset="-122"/>
                <a:ea typeface="微软雅黑" panose="020B0503020204020204" pitchFamily="34" charset="-122"/>
              </a:rPr>
              <a:t>验证每次跳转的目标地址是否为有效</a:t>
            </a:r>
            <a:r>
              <a:rPr lang="zh-CN" altLang="en-US" sz="1400">
                <a:latin typeface="微软雅黑" panose="020B0503020204020204" pitchFamily="34" charset="-122"/>
                <a:ea typeface="微软雅黑" panose="020B0503020204020204" pitchFamily="34" charset="-122"/>
              </a:rPr>
              <a:t>目标地址，后向边用影子堆栈验证返回地址的一致性；</a:t>
            </a:r>
            <a:endParaRPr lang="zh-CN" altLang="en-US"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95077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EA01EC2-7711-46EA-9971-72A9F8AC0AC1}"/>
              </a:ext>
            </a:extLst>
          </p:cNvPr>
          <p:cNvSpPr/>
          <p:nvPr/>
        </p:nvSpPr>
        <p:spPr>
          <a:xfrm>
            <a:off x="795324" y="3171466"/>
            <a:ext cx="11140579"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BGCFI: Efficient Verification in Fine-Grained Control-Flow Integrity Based on Bipartite Graph</a:t>
            </a:r>
          </a:p>
        </p:txBody>
      </p:sp>
      <p:sp>
        <p:nvSpPr>
          <p:cNvPr id="5" name="矩形 4">
            <a:extLst>
              <a:ext uri="{FF2B5EF4-FFF2-40B4-BE49-F238E27FC236}">
                <a16:creationId xmlns:a16="http://schemas.microsoft.com/office/drawing/2014/main" id="{0C9D0C32-8DC4-47D5-9EFC-6592F51C33B3}"/>
              </a:ext>
            </a:extLst>
          </p:cNvPr>
          <p:cNvSpPr/>
          <p:nvPr/>
        </p:nvSpPr>
        <p:spPr>
          <a:xfrm>
            <a:off x="795324" y="3971347"/>
            <a:ext cx="9652234" cy="369332"/>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IBV-CFI: Efficient fine-grained control-flow integrity preserving CFG precision</a:t>
            </a:r>
            <a:endParaRPr lang="en-US" altLang="zh-CN" dirty="0">
              <a:effectLst/>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2800471D-112C-416C-A451-121FD9824A64}"/>
              </a:ext>
            </a:extLst>
          </p:cNvPr>
          <p:cNvSpPr txBox="1"/>
          <p:nvPr/>
        </p:nvSpPr>
        <p:spPr>
          <a:xfrm>
            <a:off x="795324" y="756711"/>
            <a:ext cx="8342852"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C-FLAT : Control-Flow Attestation for Embedded Systems Software</a:t>
            </a:r>
            <a:endParaRPr lang="zh-CN" altLang="en-US"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FD375525-3ABA-49BD-889E-8D6AD9049782}"/>
              </a:ext>
            </a:extLst>
          </p:cNvPr>
          <p:cNvSpPr txBox="1"/>
          <p:nvPr/>
        </p:nvSpPr>
        <p:spPr>
          <a:xfrm>
            <a:off x="795324" y="1556592"/>
            <a:ext cx="6889697"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OAT: Attesting Operation Integrity of Embedded Devices</a:t>
            </a:r>
            <a:endParaRPr lang="zh-CN" altLang="en-US"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5EC57D7B-1363-4E3D-BAEB-9EADBBA0F0CA}"/>
              </a:ext>
            </a:extLst>
          </p:cNvPr>
          <p:cNvSpPr txBox="1"/>
          <p:nvPr/>
        </p:nvSpPr>
        <p:spPr>
          <a:xfrm>
            <a:off x="795324" y="2364029"/>
            <a:ext cx="5523231" cy="369332"/>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ReCFA:</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Resilient Control-Flow Attestation</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2326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0DC3DD8-E1B2-42E8-ABA2-ECD33DD476BC}"/>
              </a:ext>
            </a:extLst>
          </p:cNvPr>
          <p:cNvSpPr txBox="1"/>
          <p:nvPr/>
        </p:nvSpPr>
        <p:spPr>
          <a:xfrm>
            <a:off x="550877" y="914400"/>
            <a:ext cx="11090246" cy="3367397"/>
          </a:xfrm>
          <a:prstGeom prst="rect">
            <a:avLst/>
          </a:prstGeom>
          <a:noFill/>
        </p:spPr>
        <p:txBody>
          <a:bodyPr wrap="square" rtlCol="0">
            <a:spAutoFit/>
          </a:bodyPr>
          <a:lstStyle/>
          <a:p>
            <a:pPr algn="just">
              <a:lnSpc>
                <a:spcPct val="150000"/>
              </a:lnSpc>
            </a:pPr>
            <a:r>
              <a:rPr lang="en-US" altLang="zh-CN" dirty="0">
                <a:latin typeface="微软雅黑" panose="020B0503020204020204" pitchFamily="34" charset="-122"/>
                <a:ea typeface="微软雅黑" panose="020B0503020204020204" pitchFamily="34" charset="-122"/>
              </a:rPr>
              <a:t>Remote attestation is a crucial security service particularly relevant to increasingly popular IoT (and other embedded) devices. It allows a trusted party (verifier) to learn the state of a remote, and potentially malware-infected, device (prover). </a:t>
            </a:r>
            <a:r>
              <a:rPr lang="en-US" altLang="zh-CN" dirty="0">
                <a:solidFill>
                  <a:srgbClr val="C00000"/>
                </a:solidFill>
                <a:latin typeface="微软雅黑" panose="020B0503020204020204" pitchFamily="34" charset="-122"/>
                <a:ea typeface="微软雅黑" panose="020B0503020204020204" pitchFamily="34" charset="-122"/>
              </a:rPr>
              <a:t>Most existing approaches are static in nature and only check whether benign software is initially loaded on the prover. However, they are vulnerable to runtime attacks that hijack the application's control or data flow.</a:t>
            </a:r>
          </a:p>
          <a:p>
            <a:pPr algn="just">
              <a:lnSpc>
                <a:spcPct val="150000"/>
              </a:lnSpc>
            </a:pPr>
            <a:r>
              <a:rPr lang="en-US" altLang="zh-CN" dirty="0">
                <a:latin typeface="微软雅黑" panose="020B0503020204020204" pitchFamily="34" charset="-122"/>
                <a:ea typeface="微软雅黑" panose="020B0503020204020204" pitchFamily="34" charset="-122"/>
              </a:rPr>
              <a:t>As a concrete step towards more comprehensive runtime remote attestation, we present the design and implementation of Control-Flow Attestation (C-FLAT) that enables remote attestation of an application's control-flow path, without requiring the source code. </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C8CBFBE-5264-4FDF-93DC-3EFA45F4391F}"/>
              </a:ext>
            </a:extLst>
          </p:cNvPr>
          <p:cNvSpPr txBox="1"/>
          <p:nvPr/>
        </p:nvSpPr>
        <p:spPr>
          <a:xfrm>
            <a:off x="550877" y="419450"/>
            <a:ext cx="1873541" cy="400110"/>
          </a:xfrm>
          <a:prstGeom prst="rect">
            <a:avLst/>
          </a:prstGeom>
          <a:noFill/>
        </p:spPr>
        <p:txBody>
          <a:bodyPr wrap="square" rtlCol="0">
            <a:spAutoFit/>
          </a:bodyPr>
          <a:lstStyle/>
          <a:p>
            <a:r>
              <a:rPr lang="en-US" altLang="zh-CN" sz="2000" b="1" dirty="0">
                <a:latin typeface="微软雅黑" panose="020B0503020204020204" pitchFamily="34" charset="-122"/>
                <a:ea typeface="微软雅黑" panose="020B0503020204020204" pitchFamily="34" charset="-122"/>
              </a:rPr>
              <a:t>ABSTRACT</a:t>
            </a:r>
            <a:endParaRPr lang="zh-CN" altLang="en-US" sz="2000" b="1"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DC04A8F4-F825-4A86-B575-BDAF4D936DC0}"/>
              </a:ext>
            </a:extLst>
          </p:cNvPr>
          <p:cNvSpPr txBox="1"/>
          <p:nvPr/>
        </p:nvSpPr>
        <p:spPr>
          <a:xfrm>
            <a:off x="550877" y="4786745"/>
            <a:ext cx="11202099" cy="1156855"/>
          </a:xfrm>
          <a:prstGeom prst="rect">
            <a:avLst/>
          </a:prstGeom>
          <a:noFill/>
        </p:spPr>
        <p:txBody>
          <a:bodyPr wrap="square" rtlCol="0">
            <a:spAutoFit/>
          </a:bodyPr>
          <a:lstStyle/>
          <a:p>
            <a:pPr algn="just">
              <a:lnSpc>
                <a:spcPct val="150000"/>
              </a:lnSpc>
            </a:pPr>
            <a:r>
              <a:rPr lang="zh-CN" altLang="en-US" sz="1600" dirty="0">
                <a:latin typeface="微软雅黑" panose="020B0503020204020204" pitchFamily="34" charset="-122"/>
                <a:ea typeface="微软雅黑" panose="020B0503020204020204" pitchFamily="34" charset="-122"/>
              </a:rPr>
              <a:t>对于物联网设备的运行，大多数现有方法本质上是静态的验证，仅检查证明方是否最初加载了善意的软件。但是它们很容易受到劫持应用程序控制或数据流的运行时攻击，例如面向返回编程攻击。</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en-US" altLang="zh-CN" sz="1600" dirty="0">
                <a:latin typeface="微软雅黑" panose="020B0503020204020204" pitchFamily="34" charset="-122"/>
                <a:ea typeface="微软雅黑" panose="020B0503020204020204" pitchFamily="34" charset="-122"/>
              </a:rPr>
              <a:t>C-FLAT </a:t>
            </a:r>
            <a:r>
              <a:rPr lang="zh-CN" altLang="en-US" sz="1600" dirty="0">
                <a:latin typeface="微软雅黑" panose="020B0503020204020204" pitchFamily="34" charset="-122"/>
                <a:ea typeface="微软雅黑" panose="020B0503020204020204" pitchFamily="34" charset="-122"/>
              </a:rPr>
              <a:t>提出了一种基于 </a:t>
            </a:r>
            <a:r>
              <a:rPr lang="en-US" altLang="zh-CN" sz="1600" dirty="0">
                <a:latin typeface="微软雅黑" panose="020B0503020204020204" pitchFamily="34" charset="-122"/>
                <a:ea typeface="微软雅黑" panose="020B0503020204020204" pitchFamily="34" charset="-122"/>
              </a:rPr>
              <a:t>CFI (Control Flow Integrity) </a:t>
            </a:r>
            <a:r>
              <a:rPr lang="zh-CN" altLang="en-US" sz="1600" dirty="0">
                <a:latin typeface="微软雅黑" panose="020B0503020204020204" pitchFamily="34" charset="-122"/>
                <a:ea typeface="微软雅黑" panose="020B0503020204020204" pitchFamily="34" charset="-122"/>
              </a:rPr>
              <a:t>的方案，对远程运行的程序进行运行时验证，以抵御控制流劫持攻击。</a:t>
            </a:r>
          </a:p>
        </p:txBody>
      </p:sp>
    </p:spTree>
    <p:extLst>
      <p:ext uri="{BB962C8B-B14F-4D97-AF65-F5344CB8AC3E}">
        <p14:creationId xmlns:p14="http://schemas.microsoft.com/office/powerpoint/2010/main" val="3632398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161AA9A-7189-4639-92AF-3D1F6C4AE7F8}"/>
              </a:ext>
            </a:extLst>
          </p:cNvPr>
          <p:cNvSpPr txBox="1"/>
          <p:nvPr/>
        </p:nvSpPr>
        <p:spPr>
          <a:xfrm>
            <a:off x="534099" y="2203229"/>
            <a:ext cx="2399251" cy="369332"/>
          </a:xfrm>
          <a:prstGeom prst="rect">
            <a:avLst/>
          </a:prstGeom>
          <a:noFill/>
        </p:spPr>
        <p:txBody>
          <a:bodyPr wrap="square" rtlCol="0">
            <a:spAutoFit/>
          </a:bodyPr>
          <a:lstStyle/>
          <a:p>
            <a:pPr algn="ctr"/>
            <a:r>
              <a:rPr lang="en-US" altLang="zh-CN" b="1" dirty="0">
                <a:latin typeface="微软雅黑" panose="020B0503020204020204" pitchFamily="34" charset="-122"/>
                <a:ea typeface="微软雅黑" panose="020B0503020204020204" pitchFamily="34" charset="-122"/>
              </a:rPr>
              <a:t>Control Flow Path</a:t>
            </a:r>
            <a:endParaRPr lang="zh-CN" altLang="en-US" b="1"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3F6F02BD-32DE-46E6-9B58-B7089C588ED5}"/>
              </a:ext>
            </a:extLst>
          </p:cNvPr>
          <p:cNvSpPr txBox="1"/>
          <p:nvPr/>
        </p:nvSpPr>
        <p:spPr>
          <a:xfrm>
            <a:off x="534099" y="4033771"/>
            <a:ext cx="2930555" cy="369332"/>
          </a:xfrm>
          <a:prstGeom prst="rect">
            <a:avLst/>
          </a:prstGeom>
          <a:noFill/>
        </p:spPr>
        <p:txBody>
          <a:bodyPr wrap="square" rtlCol="0">
            <a:spAutoFit/>
          </a:bodyPr>
          <a:lstStyle/>
          <a:p>
            <a:pPr algn="ctr"/>
            <a:r>
              <a:rPr lang="en-US" altLang="zh-CN" b="1" dirty="0">
                <a:latin typeface="微软雅黑" panose="020B0503020204020204" pitchFamily="34" charset="-122"/>
                <a:ea typeface="微软雅黑" panose="020B0503020204020204" pitchFamily="34" charset="-122"/>
              </a:rPr>
              <a:t>Control Flow Integrity</a:t>
            </a:r>
            <a:endParaRPr lang="zh-CN" altLang="en-US" b="1"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39AEAF63-2353-4BD0-BAD4-2CBC15FDBE0E}"/>
              </a:ext>
            </a:extLst>
          </p:cNvPr>
          <p:cNvSpPr txBox="1"/>
          <p:nvPr/>
        </p:nvSpPr>
        <p:spPr>
          <a:xfrm>
            <a:off x="534099" y="654125"/>
            <a:ext cx="2650921" cy="369332"/>
          </a:xfrm>
          <a:prstGeom prst="rect">
            <a:avLst/>
          </a:prstGeom>
          <a:noFill/>
        </p:spPr>
        <p:txBody>
          <a:bodyPr wrap="square" rtlCol="0">
            <a:spAutoFit/>
          </a:bodyPr>
          <a:lstStyle/>
          <a:p>
            <a:pPr algn="ctr"/>
            <a:r>
              <a:rPr lang="en-US" altLang="zh-CN" b="1" dirty="0">
                <a:latin typeface="微软雅黑" panose="020B0503020204020204" pitchFamily="34" charset="-122"/>
                <a:ea typeface="微软雅黑" panose="020B0503020204020204" pitchFamily="34" charset="-122"/>
              </a:rPr>
              <a:t>Control Flow Graph</a:t>
            </a:r>
            <a:endParaRPr lang="zh-CN" altLang="en-US" b="1"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8A8D886F-4E47-4483-829D-FE387ECAC048}"/>
              </a:ext>
            </a:extLst>
          </p:cNvPr>
          <p:cNvSpPr txBox="1"/>
          <p:nvPr/>
        </p:nvSpPr>
        <p:spPr>
          <a:xfrm>
            <a:off x="617989" y="1149292"/>
            <a:ext cx="8581938"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任何程序都可以进行抽象生成其控制流程图，图中的节点代表代码块，边代表控制流的转换。</a:t>
            </a:r>
          </a:p>
        </p:txBody>
      </p:sp>
      <p:pic>
        <p:nvPicPr>
          <p:cNvPr id="1026" name="Picture 2" descr="https://pdf.cdn.readpaper.com/parsed/fetch_target/41a84e151f13385302596653fc8062e0_1_Figure_1_1004598662.png">
            <a:extLst>
              <a:ext uri="{FF2B5EF4-FFF2-40B4-BE49-F238E27FC236}">
                <a16:creationId xmlns:a16="http://schemas.microsoft.com/office/drawing/2014/main" id="{D6B5CBF7-BD8A-45C8-A27B-24B9AE6B65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6762" y="2203229"/>
            <a:ext cx="3607966" cy="3443968"/>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5E9F235D-61BA-405B-A705-C3A94555B7A4}"/>
              </a:ext>
            </a:extLst>
          </p:cNvPr>
          <p:cNvSpPr txBox="1"/>
          <p:nvPr/>
        </p:nvSpPr>
        <p:spPr>
          <a:xfrm>
            <a:off x="617989" y="2717366"/>
            <a:ext cx="5841534"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程序的执行路径（程序控制流在控制流程图中流经的路径）。</a:t>
            </a:r>
          </a:p>
        </p:txBody>
      </p:sp>
      <p:sp>
        <p:nvSpPr>
          <p:cNvPr id="8" name="文本框 7">
            <a:extLst>
              <a:ext uri="{FF2B5EF4-FFF2-40B4-BE49-F238E27FC236}">
                <a16:creationId xmlns:a16="http://schemas.microsoft.com/office/drawing/2014/main" id="{65F038DD-2670-44D4-B6C3-4007E506BED6}"/>
              </a:ext>
            </a:extLst>
          </p:cNvPr>
          <p:cNvSpPr txBox="1"/>
          <p:nvPr/>
        </p:nvSpPr>
        <p:spPr>
          <a:xfrm>
            <a:off x="617989" y="4665010"/>
            <a:ext cx="5841534"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程序的执行路径必须是控制流程图中存在的、完整的合法路径。</a:t>
            </a:r>
          </a:p>
        </p:txBody>
      </p:sp>
    </p:spTree>
    <p:extLst>
      <p:ext uri="{BB962C8B-B14F-4D97-AF65-F5344CB8AC3E}">
        <p14:creationId xmlns:p14="http://schemas.microsoft.com/office/powerpoint/2010/main" val="3619262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83338E9-6BDE-442E-8B40-627F43E09049}"/>
              </a:ext>
            </a:extLst>
          </p:cNvPr>
          <p:cNvSpPr txBox="1"/>
          <p:nvPr/>
        </p:nvSpPr>
        <p:spPr>
          <a:xfrm>
            <a:off x="545285" y="545283"/>
            <a:ext cx="2399252"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PROBLEM SETTING</a:t>
            </a:r>
            <a:endParaRPr lang="zh-CN" altLang="en-US" b="1"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82EC373-20E7-4176-A18F-FA3C123EA61C}"/>
              </a:ext>
            </a:extLst>
          </p:cNvPr>
          <p:cNvSpPr txBox="1"/>
          <p:nvPr/>
        </p:nvSpPr>
        <p:spPr>
          <a:xfrm>
            <a:off x="545285" y="1149292"/>
            <a:ext cx="11157357" cy="787523"/>
          </a:xfrm>
          <a:prstGeom prst="rect">
            <a:avLst/>
          </a:prstGeom>
          <a:noFill/>
        </p:spPr>
        <p:txBody>
          <a:bodyPr wrap="square" rtlCol="0">
            <a:spAutoFit/>
          </a:bodyPr>
          <a:lstStyle/>
          <a:p>
            <a:pPr algn="just">
              <a:lnSpc>
                <a:spcPct val="150000"/>
              </a:lnSpc>
            </a:pP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运行时攻击</a:t>
            </a:r>
            <a:r>
              <a:rPr lang="zh-CN" altLang="en-US" sz="1600" dirty="0">
                <a:latin typeface="微软雅黑" panose="020B0503020204020204" pitchFamily="34" charset="-122"/>
                <a:ea typeface="微软雅黑" panose="020B0503020204020204" pitchFamily="34" charset="-122"/>
              </a:rPr>
              <a:t>利用程序漏洞导致恶意和未经授权的程序操作。最突出的例子缓冲区溢出，攻击者破坏与缓冲区相邻的内存单元。这些攻击的主要目标是操纵存储在程序堆栈和堆上的信息以改变程序的控制流路径发起恶意的操作或破坏。</a:t>
            </a:r>
          </a:p>
        </p:txBody>
      </p:sp>
      <p:pic>
        <p:nvPicPr>
          <p:cNvPr id="6" name="Picture 2" descr="https://pdf.cdn.readpaper.com/parsed/fetch_target/41a84e151f13385302596653fc8062e0_1_Figure_1_1004598662.png">
            <a:extLst>
              <a:ext uri="{FF2B5EF4-FFF2-40B4-BE49-F238E27FC236}">
                <a16:creationId xmlns:a16="http://schemas.microsoft.com/office/drawing/2014/main" id="{300EB166-1DBB-439A-85D6-BF5B1405EF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435" y="2446510"/>
            <a:ext cx="3826204" cy="3652286"/>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92DE51EB-75AD-428C-8CEA-C871D6FC3D60}"/>
              </a:ext>
            </a:extLst>
          </p:cNvPr>
          <p:cNvSpPr txBox="1"/>
          <p:nvPr/>
        </p:nvSpPr>
        <p:spPr>
          <a:xfrm>
            <a:off x="5243119" y="2684477"/>
            <a:ext cx="6459523" cy="1156855"/>
          </a:xfrm>
          <a:prstGeom prst="rect">
            <a:avLst/>
          </a:prstGeom>
          <a:noFill/>
        </p:spPr>
        <p:txBody>
          <a:bodyPr wrap="square" rtlCol="0">
            <a:spAutoFit/>
          </a:bodyPr>
          <a:lstStyle/>
          <a:p>
            <a:pPr algn="just">
              <a:lnSpc>
                <a:spcPct val="150000"/>
              </a:lnSpc>
            </a:pPr>
            <a:r>
              <a:rPr lang="en-US" altLang="zh-CN" sz="1600" dirty="0">
                <a:latin typeface="微软雅黑" panose="020B0503020204020204" pitchFamily="34" charset="-122"/>
                <a:ea typeface="微软雅黑" panose="020B0503020204020204" pitchFamily="34" charset="-122"/>
              </a:rPr>
              <a:t>1. </a:t>
            </a:r>
            <a:r>
              <a:rPr lang="zh-CN" altLang="en-US" sz="1600" dirty="0">
                <a:latin typeface="微软雅黑" panose="020B0503020204020204" pitchFamily="34" charset="-122"/>
                <a:ea typeface="微软雅黑" panose="020B0503020204020204" pitchFamily="34" charset="-122"/>
              </a:rPr>
              <a:t>通过 </a:t>
            </a:r>
            <a:r>
              <a:rPr lang="en-US" altLang="zh-CN" sz="1600" dirty="0">
                <a:latin typeface="微软雅黑" panose="020B0503020204020204" pitchFamily="34" charset="-122"/>
                <a:ea typeface="微软雅黑" panose="020B0503020204020204" pitchFamily="34" charset="-122"/>
              </a:rPr>
              <a:t>N3 </a:t>
            </a:r>
            <a:r>
              <a:rPr lang="zh-CN" altLang="en-US" sz="1600" dirty="0">
                <a:latin typeface="微软雅黑" panose="020B0503020204020204" pitchFamily="34" charset="-122"/>
                <a:ea typeface="微软雅黑" panose="020B0503020204020204" pitchFamily="34" charset="-122"/>
              </a:rPr>
              <a:t>处的漏洞重写存储控制流信息的代码指针，遇到损坏的代码指针时，程序的控制流会偏离到先前注入的代码 </a:t>
            </a:r>
            <a:r>
              <a:rPr lang="en-US" altLang="zh-CN" sz="1600" dirty="0">
                <a:latin typeface="微软雅黑" panose="020B0503020204020204" pitchFamily="34" charset="-122"/>
                <a:ea typeface="微软雅黑" panose="020B0503020204020204" pitchFamily="34" charset="-122"/>
              </a:rPr>
              <a:t>Nx</a:t>
            </a:r>
            <a:r>
              <a:rPr lang="zh-CN" altLang="en-US" sz="1600" dirty="0">
                <a:latin typeface="微软雅黑" panose="020B0503020204020204" pitchFamily="34" charset="-122"/>
                <a:ea typeface="微软雅黑" panose="020B0503020204020204" pitchFamily="34" charset="-122"/>
              </a:rPr>
              <a:t> 或现有代码 </a:t>
            </a:r>
            <a:r>
              <a:rPr lang="en-US" altLang="zh-CN" sz="1600" dirty="0">
                <a:latin typeface="微软雅黑" panose="020B0503020204020204" pitchFamily="34" charset="-122"/>
                <a:ea typeface="微软雅黑" panose="020B0503020204020204" pitchFamily="34" charset="-122"/>
              </a:rPr>
              <a:t>N2</a:t>
            </a:r>
            <a:r>
              <a:rPr lang="zh-CN" altLang="en-US" sz="1600" dirty="0">
                <a:latin typeface="微软雅黑" panose="020B0503020204020204" pitchFamily="34" charset="-122"/>
                <a:ea typeface="微软雅黑" panose="020B0503020204020204" pitchFamily="34" charset="-122"/>
              </a:rPr>
              <a:t> 发起控制流攻击。</a:t>
            </a:r>
          </a:p>
        </p:txBody>
      </p:sp>
      <p:sp>
        <p:nvSpPr>
          <p:cNvPr id="8" name="文本框 7">
            <a:extLst>
              <a:ext uri="{FF2B5EF4-FFF2-40B4-BE49-F238E27FC236}">
                <a16:creationId xmlns:a16="http://schemas.microsoft.com/office/drawing/2014/main" id="{F3B677F3-F7BA-48C5-B48C-93F8319FC38D}"/>
              </a:ext>
            </a:extLst>
          </p:cNvPr>
          <p:cNvSpPr txBox="1"/>
          <p:nvPr/>
        </p:nvSpPr>
        <p:spPr>
          <a:xfrm>
            <a:off x="5243118" y="4588994"/>
            <a:ext cx="6459523" cy="787523"/>
          </a:xfrm>
          <a:prstGeom prst="rect">
            <a:avLst/>
          </a:prstGeom>
          <a:noFill/>
        </p:spPr>
        <p:txBody>
          <a:bodyPr wrap="square" rtlCol="0">
            <a:spAutoFit/>
          </a:bodyPr>
          <a:lstStyle/>
          <a:p>
            <a:pPr algn="just">
              <a:lnSpc>
                <a:spcPct val="150000"/>
              </a:lnSpc>
            </a:pPr>
            <a:r>
              <a:rPr lang="en-US" altLang="zh-CN" sz="1600" dirty="0">
                <a:latin typeface="微软雅黑" panose="020B0503020204020204" pitchFamily="34" charset="-122"/>
                <a:ea typeface="微软雅黑" panose="020B0503020204020204" pitchFamily="34" charset="-122"/>
              </a:rPr>
              <a:t>2. </a:t>
            </a:r>
            <a:r>
              <a:rPr lang="zh-CN" altLang="en-US" sz="1600" dirty="0">
                <a:latin typeface="微软雅黑" panose="020B0503020204020204" pitchFamily="34" charset="-122"/>
                <a:ea typeface="微软雅黑" panose="020B0503020204020204" pitchFamily="34" charset="-122"/>
              </a:rPr>
              <a:t>通过程序存在的非控制数据漏洞攻击程序，改变程序的控制流路径。例如攻击者可以将 </a:t>
            </a:r>
            <a:r>
              <a:rPr lang="en-US" altLang="zh-CN" sz="1600" dirty="0">
                <a:latin typeface="微软雅黑" panose="020B0503020204020204" pitchFamily="34" charset="-122"/>
                <a:ea typeface="微软雅黑" panose="020B0503020204020204" pitchFamily="34" charset="-122"/>
              </a:rPr>
              <a:t>auth </a:t>
            </a:r>
            <a:r>
              <a:rPr lang="zh-CN" altLang="en-US" sz="1600" dirty="0">
                <a:latin typeface="微软雅黑" panose="020B0503020204020204" pitchFamily="34" charset="-122"/>
                <a:ea typeface="微软雅黑" panose="020B0503020204020204" pitchFamily="34" charset="-122"/>
              </a:rPr>
              <a:t>从 </a:t>
            </a:r>
            <a:r>
              <a:rPr lang="en-US" altLang="zh-CN" sz="1600" dirty="0">
                <a:latin typeface="微软雅黑" panose="020B0503020204020204" pitchFamily="34" charset="-122"/>
                <a:ea typeface="微软雅黑" panose="020B0503020204020204" pitchFamily="34" charset="-122"/>
              </a:rPr>
              <a:t>false </a:t>
            </a:r>
            <a:r>
              <a:rPr lang="zh-CN" altLang="en-US" sz="1600" dirty="0">
                <a:latin typeface="微软雅黑" panose="020B0503020204020204" pitchFamily="34" charset="-122"/>
                <a:ea typeface="微软雅黑" panose="020B0503020204020204" pitchFamily="34" charset="-122"/>
              </a:rPr>
              <a:t>更改为 </a:t>
            </a:r>
            <a:r>
              <a:rPr lang="en-US" altLang="zh-CN" sz="1600" dirty="0">
                <a:latin typeface="微软雅黑" panose="020B0503020204020204" pitchFamily="34" charset="-122"/>
                <a:ea typeface="微软雅黑" panose="020B0503020204020204" pitchFamily="34" charset="-122"/>
              </a:rPr>
              <a:t>true </a:t>
            </a:r>
            <a:r>
              <a:rPr lang="zh-CN" altLang="en-US" sz="1600" dirty="0">
                <a:latin typeface="微软雅黑" panose="020B0503020204020204" pitchFamily="34" charset="-122"/>
                <a:ea typeface="微软雅黑" panose="020B0503020204020204" pitchFamily="34" charset="-122"/>
              </a:rPr>
              <a:t>从而执行特权路径。</a:t>
            </a:r>
          </a:p>
        </p:txBody>
      </p:sp>
    </p:spTree>
    <p:extLst>
      <p:ext uri="{BB962C8B-B14F-4D97-AF65-F5344CB8AC3E}">
        <p14:creationId xmlns:p14="http://schemas.microsoft.com/office/powerpoint/2010/main" val="97816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6">
            <a:extLst>
              <a:ext uri="{FF2B5EF4-FFF2-40B4-BE49-F238E27FC236}">
                <a16:creationId xmlns:a16="http://schemas.microsoft.com/office/drawing/2014/main" id="{0BA4233D-BAB1-40D0-A0E1-68AED7A50D06}"/>
              </a:ext>
            </a:extLst>
          </p:cNvPr>
          <p:cNvSpPr/>
          <p:nvPr/>
        </p:nvSpPr>
        <p:spPr>
          <a:xfrm>
            <a:off x="7243893" y="2521788"/>
            <a:ext cx="4764947" cy="265931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63AE0CB3-7F22-41FF-97F6-C84E1593EA80}"/>
              </a:ext>
            </a:extLst>
          </p:cNvPr>
          <p:cNvSpPr txBox="1"/>
          <p:nvPr/>
        </p:nvSpPr>
        <p:spPr>
          <a:xfrm>
            <a:off x="545285" y="536155"/>
            <a:ext cx="2399252"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SYSTEM MODEL</a:t>
            </a:r>
            <a:endParaRPr lang="zh-CN" altLang="en-US" b="1" dirty="0">
              <a:latin typeface="微软雅黑" panose="020B0503020204020204" pitchFamily="34" charset="-122"/>
              <a:ea typeface="微软雅黑" panose="020B0503020204020204" pitchFamily="34" charset="-122"/>
            </a:endParaRPr>
          </a:p>
        </p:txBody>
      </p:sp>
      <p:pic>
        <p:nvPicPr>
          <p:cNvPr id="2050" name="Picture 2" descr="https://pdf.cdn.readpaper.com/parsed/fetch_target/41a84e151f13385302596653fc8062e0_2_Figure_2_1004598662.png">
            <a:extLst>
              <a:ext uri="{FF2B5EF4-FFF2-40B4-BE49-F238E27FC236}">
                <a16:creationId xmlns:a16="http://schemas.microsoft.com/office/drawing/2014/main" id="{710276EB-D7B7-4887-8858-A67E6FDC95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05"/>
          <a:stretch/>
        </p:blipFill>
        <p:spPr bwMode="auto">
          <a:xfrm>
            <a:off x="478173" y="2020285"/>
            <a:ext cx="6286500" cy="366231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97CC2ADA-4EF5-4CF1-8CD3-46DBE007D112}"/>
              </a:ext>
            </a:extLst>
          </p:cNvPr>
          <p:cNvSpPr txBox="1"/>
          <p:nvPr/>
        </p:nvSpPr>
        <p:spPr>
          <a:xfrm>
            <a:off x="545285" y="1175396"/>
            <a:ext cx="10335237" cy="338554"/>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验证者 </a:t>
            </a:r>
            <a:r>
              <a:rPr lang="en-US" altLang="zh-CN" sz="1600" dirty="0">
                <a:latin typeface="微软雅黑" panose="020B0503020204020204" pitchFamily="34" charset="-122"/>
                <a:ea typeface="微软雅黑" panose="020B0503020204020204" pitchFamily="34" charset="-122"/>
              </a:rPr>
              <a:t>Ver </a:t>
            </a:r>
            <a:r>
              <a:rPr lang="zh-CN" altLang="en-US" sz="1600" dirty="0">
                <a:latin typeface="微软雅黑" panose="020B0503020204020204" pitchFamily="34" charset="-122"/>
                <a:ea typeface="微软雅黑" panose="020B0503020204020204" pitchFamily="34" charset="-122"/>
              </a:rPr>
              <a:t>可以通过远程证明验证证明者 </a:t>
            </a:r>
            <a:r>
              <a:rPr lang="en-US" altLang="zh-CN" sz="1600" dirty="0">
                <a:latin typeface="微软雅黑" panose="020B0503020204020204" pitchFamily="34" charset="-122"/>
                <a:ea typeface="微软雅黑" panose="020B0503020204020204" pitchFamily="34" charset="-122"/>
              </a:rPr>
              <a:t>Pro </a:t>
            </a:r>
            <a:r>
              <a:rPr lang="zh-CN" altLang="en-US" sz="1600" dirty="0">
                <a:latin typeface="微软雅黑" panose="020B0503020204020204" pitchFamily="34" charset="-122"/>
                <a:ea typeface="微软雅黑" panose="020B0503020204020204" pitchFamily="34" charset="-122"/>
              </a:rPr>
              <a:t>上运行的控制流，可以是整个程序或其子集（某个特例函数）</a:t>
            </a:r>
          </a:p>
        </p:txBody>
      </p:sp>
      <p:sp>
        <p:nvSpPr>
          <p:cNvPr id="6" name="文本框 5">
            <a:extLst>
              <a:ext uri="{FF2B5EF4-FFF2-40B4-BE49-F238E27FC236}">
                <a16:creationId xmlns:a16="http://schemas.microsoft.com/office/drawing/2014/main" id="{89597B75-CADE-426C-A6AB-16761041B00C}"/>
              </a:ext>
            </a:extLst>
          </p:cNvPr>
          <p:cNvSpPr txBox="1"/>
          <p:nvPr/>
        </p:nvSpPr>
        <p:spPr>
          <a:xfrm>
            <a:off x="7424257" y="2693242"/>
            <a:ext cx="4404220" cy="2316403"/>
          </a:xfrm>
          <a:prstGeom prst="rect">
            <a:avLst/>
          </a:prstGeom>
          <a:noFill/>
        </p:spPr>
        <p:txBody>
          <a:bodyPr wrap="square" rtlCol="0">
            <a:spAutoFit/>
          </a:bodyPr>
          <a:lstStyle/>
          <a:p>
            <a:pPr marL="342900" indent="-342900">
              <a:lnSpc>
                <a:spcPct val="150000"/>
              </a:lnSpc>
              <a:buAutoNum type="arabicParenBoth"/>
            </a:pPr>
            <a:r>
              <a:rPr lang="en-US" altLang="zh-CN" sz="1400" dirty="0">
                <a:latin typeface="微软雅黑" panose="020B0503020204020204" pitchFamily="34" charset="-122"/>
                <a:ea typeface="微软雅黑" panose="020B0503020204020204" pitchFamily="34" charset="-122"/>
              </a:rPr>
              <a:t>Ver </a:t>
            </a:r>
            <a:r>
              <a:rPr lang="zh-CN" altLang="en-US" sz="1400" dirty="0">
                <a:latin typeface="微软雅黑" panose="020B0503020204020204" pitchFamily="34" charset="-122"/>
                <a:ea typeface="微软雅黑" panose="020B0503020204020204" pitchFamily="34" charset="-122"/>
              </a:rPr>
              <a:t>线下对程序进行静态分析，生成对应的 </a:t>
            </a:r>
            <a:r>
              <a:rPr lang="en-US" altLang="zh-CN" sz="1400" dirty="0">
                <a:latin typeface="微软雅黑" panose="020B0503020204020204" pitchFamily="34" charset="-122"/>
                <a:ea typeface="微软雅黑" panose="020B0503020204020204" pitchFamily="34" charset="-122"/>
              </a:rPr>
              <a:t>CFG</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buAutoNum type="arabicParenBoth"/>
            </a:pPr>
            <a:r>
              <a:rPr lang="zh-CN" altLang="en-US" sz="1400" dirty="0">
                <a:latin typeface="微软雅黑" panose="020B0503020204020204" pitchFamily="34" charset="-122"/>
                <a:ea typeface="微软雅黑" panose="020B0503020204020204" pitchFamily="34" charset="-122"/>
              </a:rPr>
              <a:t>使用测量函数测量每个可能的控制流路径并存储；</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buAutoNum type="arabicParenBoth"/>
            </a:pPr>
            <a:r>
              <a:rPr lang="en-US" altLang="zh-CN" sz="1400" dirty="0">
                <a:latin typeface="微软雅黑" panose="020B0503020204020204" pitchFamily="34" charset="-122"/>
                <a:ea typeface="微软雅黑" panose="020B0503020204020204" pitchFamily="34" charset="-122"/>
              </a:rPr>
              <a:t>Ver </a:t>
            </a:r>
            <a:r>
              <a:rPr lang="zh-CN" altLang="en-US" sz="1400" dirty="0">
                <a:latin typeface="微软雅黑" panose="020B0503020204020204" pitchFamily="34" charset="-122"/>
                <a:ea typeface="微软雅黑" panose="020B0503020204020204" pitchFamily="34" charset="-122"/>
              </a:rPr>
              <a:t>向 </a:t>
            </a:r>
            <a:r>
              <a:rPr lang="en-US" altLang="zh-CN" sz="1400" dirty="0">
                <a:latin typeface="微软雅黑" panose="020B0503020204020204" pitchFamily="34" charset="-122"/>
                <a:ea typeface="微软雅黑" panose="020B0503020204020204" pitchFamily="34" charset="-122"/>
              </a:rPr>
              <a:t>Pro </a:t>
            </a:r>
            <a:r>
              <a:rPr lang="zh-CN" altLang="en-US" sz="1400" dirty="0">
                <a:latin typeface="微软雅黑" panose="020B0503020204020204" pitchFamily="34" charset="-122"/>
                <a:ea typeface="微软雅黑" panose="020B0503020204020204" pitchFamily="34" charset="-122"/>
              </a:rPr>
              <a:t>发起验证挑战 </a:t>
            </a:r>
            <a:r>
              <a:rPr lang="en-US" altLang="zh-CN" sz="1400" dirty="0">
                <a:latin typeface="微软雅黑" panose="020B0503020204020204" pitchFamily="34" charset="-122"/>
                <a:ea typeface="微软雅黑" panose="020B0503020204020204" pitchFamily="34" charset="-122"/>
              </a:rPr>
              <a:t>c</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buAutoNum type="arabicParenBoth"/>
            </a:pPr>
            <a:r>
              <a:rPr lang="en-US" altLang="zh-CN" sz="1400" dirty="0">
                <a:latin typeface="微软雅黑" panose="020B0503020204020204" pitchFamily="34" charset="-122"/>
                <a:ea typeface="微软雅黑" panose="020B0503020204020204" pitchFamily="34" charset="-122"/>
              </a:rPr>
              <a:t>Pro </a:t>
            </a:r>
            <a:r>
              <a:rPr lang="zh-CN" altLang="en-US" sz="1400" dirty="0">
                <a:latin typeface="微软雅黑" panose="020B0503020204020204" pitchFamily="34" charset="-122"/>
                <a:ea typeface="微软雅黑" panose="020B0503020204020204" pitchFamily="34" charset="-122"/>
              </a:rPr>
              <a:t>根据输入执行程序；</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buAutoNum type="arabicParenBoth"/>
            </a:pPr>
            <a:r>
              <a:rPr lang="en-US" altLang="zh-CN" sz="1400" dirty="0">
                <a:latin typeface="微软雅黑" panose="020B0503020204020204" pitchFamily="34" charset="-122"/>
                <a:ea typeface="微软雅黑" panose="020B0503020204020204" pitchFamily="34" charset="-122"/>
              </a:rPr>
              <a:t>Pro </a:t>
            </a:r>
            <a:r>
              <a:rPr lang="zh-CN" altLang="en-US" sz="1400" dirty="0">
                <a:latin typeface="微软雅黑" panose="020B0503020204020204" pitchFamily="34" charset="-122"/>
                <a:ea typeface="微软雅黑" panose="020B0503020204020204" pitchFamily="34" charset="-122"/>
              </a:rPr>
              <a:t>记录程序执行产生的控制流路径；</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buAutoNum type="arabicParenBoth"/>
            </a:pPr>
            <a:r>
              <a:rPr lang="zh-CN" altLang="en-US" sz="1400" dirty="0">
                <a:latin typeface="微软雅黑" panose="020B0503020204020204" pitchFamily="34" charset="-122"/>
                <a:ea typeface="微软雅黑" panose="020B0503020204020204" pitchFamily="34" charset="-122"/>
              </a:rPr>
              <a:t>生成证明报告并签名发送给 </a:t>
            </a:r>
            <a:r>
              <a:rPr lang="en-US" altLang="zh-CN" sz="1400" dirty="0">
                <a:latin typeface="微软雅黑" panose="020B0503020204020204" pitchFamily="34" charset="-122"/>
                <a:ea typeface="微软雅黑" panose="020B0503020204020204" pitchFamily="34" charset="-122"/>
              </a:rPr>
              <a:t>Ver;</a:t>
            </a:r>
          </a:p>
          <a:p>
            <a:pPr marL="342900" indent="-342900">
              <a:lnSpc>
                <a:spcPct val="150000"/>
              </a:lnSpc>
              <a:buAutoNum type="arabicParenBoth"/>
            </a:pPr>
            <a:r>
              <a:rPr lang="en-US" altLang="zh-CN" sz="1400" dirty="0">
                <a:latin typeface="微软雅黑" panose="020B0503020204020204" pitchFamily="34" charset="-122"/>
                <a:ea typeface="微软雅黑" panose="020B0503020204020204" pitchFamily="34" charset="-122"/>
              </a:rPr>
              <a:t>Ver </a:t>
            </a:r>
            <a:r>
              <a:rPr lang="zh-CN" altLang="en-US" sz="1400" dirty="0">
                <a:latin typeface="微软雅黑" panose="020B0503020204020204" pitchFamily="34" charset="-122"/>
                <a:ea typeface="微软雅黑" panose="020B0503020204020204" pitchFamily="34" charset="-122"/>
              </a:rPr>
              <a:t>根据预先处理生成的数据库对报告进行验证；</a:t>
            </a:r>
          </a:p>
        </p:txBody>
      </p:sp>
    </p:spTree>
    <p:extLst>
      <p:ext uri="{BB962C8B-B14F-4D97-AF65-F5344CB8AC3E}">
        <p14:creationId xmlns:p14="http://schemas.microsoft.com/office/powerpoint/2010/main" val="1536025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49E6075A-1DA5-4F1A-B977-9CF8F6AD213A}"/>
              </a:ext>
            </a:extLst>
          </p:cNvPr>
          <p:cNvSpPr/>
          <p:nvPr/>
        </p:nvSpPr>
        <p:spPr>
          <a:xfrm>
            <a:off x="7697161" y="2057544"/>
            <a:ext cx="4049086" cy="503341"/>
          </a:xfrm>
          <a:prstGeom prst="roundRect">
            <a:avLst/>
          </a:prstGeom>
          <a:ln>
            <a:solidFill>
              <a:schemeClr val="accent1">
                <a:lumMod val="75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082CA385-569C-4B43-9DAE-693556D549BC}"/>
              </a:ext>
            </a:extLst>
          </p:cNvPr>
          <p:cNvSpPr/>
          <p:nvPr/>
        </p:nvSpPr>
        <p:spPr>
          <a:xfrm>
            <a:off x="7697161" y="813731"/>
            <a:ext cx="3401474" cy="503341"/>
          </a:xfrm>
          <a:prstGeom prst="roundRect">
            <a:avLst/>
          </a:prstGeom>
          <a:ln>
            <a:solidFill>
              <a:schemeClr val="accent1">
                <a:lumMod val="75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BB5F3A2-BB6E-4FE9-974F-23D4AAB4D913}"/>
              </a:ext>
            </a:extLst>
          </p:cNvPr>
          <p:cNvSpPr txBox="1"/>
          <p:nvPr/>
        </p:nvSpPr>
        <p:spPr>
          <a:xfrm>
            <a:off x="545285" y="536155"/>
            <a:ext cx="2399252" cy="369332"/>
          </a:xfrm>
          <a:prstGeom prst="rect">
            <a:avLst/>
          </a:prstGeom>
          <a:noFill/>
        </p:spPr>
        <p:txBody>
          <a:bodyPr wrap="square" rtlCol="0">
            <a:spAutoFit/>
          </a:bodyPr>
          <a:lstStyle/>
          <a:p>
            <a:r>
              <a:rPr lang="en-US" altLang="zh-CN" b="1" dirty="0">
                <a:latin typeface="微软雅黑" panose="020B0503020204020204" pitchFamily="34" charset="-122"/>
                <a:ea typeface="微软雅黑" panose="020B0503020204020204" pitchFamily="34" charset="-122"/>
              </a:rPr>
              <a:t>C-FLAT DESIGN</a:t>
            </a:r>
            <a:endParaRPr lang="zh-CN" altLang="en-US" b="1"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94740CCD-DD14-4068-B67D-7F26F3A806F4}"/>
              </a:ext>
            </a:extLst>
          </p:cNvPr>
          <p:cNvSpPr txBox="1"/>
          <p:nvPr/>
        </p:nvSpPr>
        <p:spPr>
          <a:xfrm>
            <a:off x="545285" y="1417739"/>
            <a:ext cx="6727971" cy="418191"/>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用控制流验证程序运行时完整性的关键在于控制流路径的</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记录</a:t>
            </a:r>
            <a:r>
              <a:rPr lang="zh-CN" altLang="en-US" sz="1600" dirty="0">
                <a:latin typeface="微软雅黑" panose="020B0503020204020204" pitchFamily="34" charset="-122"/>
                <a:ea typeface="微软雅黑" panose="020B0503020204020204" pitchFamily="34" charset="-122"/>
              </a:rPr>
              <a:t>和</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验证</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F542B2D7-D2C3-45FB-8B6A-1E521F5CF693}"/>
              </a:ext>
            </a:extLst>
          </p:cNvPr>
          <p:cNvSpPr/>
          <p:nvPr/>
        </p:nvSpPr>
        <p:spPr>
          <a:xfrm>
            <a:off x="7697161" y="2052229"/>
            <a:ext cx="4049087" cy="418191"/>
          </a:xfrm>
          <a:prstGeom prst="rect">
            <a:avLst/>
          </a:prstGeom>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考虑验证方验证执行路径的便捷性和准确性</a:t>
            </a:r>
            <a:endParaRPr lang="en-US" altLang="zh-CN" sz="16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2D8CA749-E959-46AC-91D4-42B69FA8707A}"/>
              </a:ext>
            </a:extLst>
          </p:cNvPr>
          <p:cNvSpPr/>
          <p:nvPr/>
        </p:nvSpPr>
        <p:spPr>
          <a:xfrm>
            <a:off x="7697161" y="913352"/>
            <a:ext cx="3467616"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考虑证明方记录信息带来的空间开销</a:t>
            </a:r>
            <a:endParaRPr lang="zh-CN" altLang="en-US" sz="1600" dirty="0"/>
          </a:p>
        </p:txBody>
      </p:sp>
      <p:cxnSp>
        <p:nvCxnSpPr>
          <p:cNvPr id="11" name="直接箭头连接符 10">
            <a:extLst>
              <a:ext uri="{FF2B5EF4-FFF2-40B4-BE49-F238E27FC236}">
                <a16:creationId xmlns:a16="http://schemas.microsoft.com/office/drawing/2014/main" id="{DD75AFD7-0F1B-477A-ADEC-80A75398375D}"/>
              </a:ext>
            </a:extLst>
          </p:cNvPr>
          <p:cNvCxnSpPr>
            <a:cxnSpLocks/>
          </p:cNvCxnSpPr>
          <p:nvPr/>
        </p:nvCxnSpPr>
        <p:spPr>
          <a:xfrm flipV="1">
            <a:off x="5889071" y="1004655"/>
            <a:ext cx="1749367" cy="494501"/>
          </a:xfrm>
          <a:prstGeom prst="straightConnector1">
            <a:avLst/>
          </a:prstGeom>
          <a:ln w="12700">
            <a:solidFill>
              <a:schemeClr val="accent1">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DFA0613E-355E-4FB6-9F1E-895F65990950}"/>
              </a:ext>
            </a:extLst>
          </p:cNvPr>
          <p:cNvCxnSpPr/>
          <p:nvPr/>
        </p:nvCxnSpPr>
        <p:spPr>
          <a:xfrm>
            <a:off x="6509857" y="1835930"/>
            <a:ext cx="1121162" cy="512252"/>
          </a:xfrm>
          <a:prstGeom prst="straightConnector1">
            <a:avLst/>
          </a:prstGeom>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C0207311-59D2-4E84-977B-E2A92E7D333B}"/>
              </a:ext>
            </a:extLst>
          </p:cNvPr>
          <p:cNvSpPr/>
          <p:nvPr/>
        </p:nvSpPr>
        <p:spPr>
          <a:xfrm>
            <a:off x="545284" y="2470420"/>
            <a:ext cx="6224631" cy="787523"/>
          </a:xfrm>
          <a:prstGeom prst="rect">
            <a:avLst/>
          </a:prstGeom>
        </p:spPr>
        <p:txBody>
          <a:bodyPr wrap="square">
            <a:spAutoFit/>
          </a:bodyPr>
          <a:lstStyle/>
          <a:p>
            <a:pPr algn="just">
              <a:lnSpc>
                <a:spcPct val="150000"/>
              </a:lnSpc>
            </a:pPr>
            <a:r>
              <a:rPr lang="zh-CN" altLang="en-US" sz="1600" dirty="0">
                <a:latin typeface="微软雅黑" panose="020B0503020204020204" pitchFamily="34" charset="-122"/>
                <a:ea typeface="微软雅黑" panose="020B0503020204020204" pitchFamily="34" charset="-122"/>
              </a:rPr>
              <a:t>为了保持证明响应简短并允许快速验证，</a:t>
            </a:r>
            <a:r>
              <a:rPr lang="en-US" altLang="zh-CN" sz="1600" dirty="0">
                <a:latin typeface="微软雅黑" panose="020B0503020204020204" pitchFamily="34" charset="-122"/>
                <a:ea typeface="微软雅黑" panose="020B0503020204020204" pitchFamily="34" charset="-122"/>
              </a:rPr>
              <a:t>C-FLAT</a:t>
            </a:r>
            <a:r>
              <a:rPr lang="zh-CN" altLang="en-US" sz="1600" dirty="0">
                <a:latin typeface="微软雅黑" panose="020B0503020204020204" pitchFamily="34" charset="-122"/>
                <a:ea typeface="微软雅黑" panose="020B0503020204020204" pitchFamily="34" charset="-122"/>
              </a:rPr>
              <a:t> 提出了一种基于</a:t>
            </a:r>
            <a:r>
              <a:rPr lang="zh-CN" altLang="en-US" sz="1600" b="1" dirty="0">
                <a:solidFill>
                  <a:schemeClr val="accent1">
                    <a:lumMod val="75000"/>
                  </a:schemeClr>
                </a:solidFill>
                <a:latin typeface="微软雅黑" panose="020B0503020204020204" pitchFamily="34" charset="-122"/>
                <a:ea typeface="微软雅黑" panose="020B0503020204020204" pitchFamily="34" charset="-122"/>
              </a:rPr>
              <a:t>累积哈希</a:t>
            </a:r>
            <a:r>
              <a:rPr lang="zh-CN" altLang="en-US" sz="1600" dirty="0">
                <a:latin typeface="微软雅黑" panose="020B0503020204020204" pitchFamily="34" charset="-122"/>
                <a:ea typeface="微软雅黑" panose="020B0503020204020204" pitchFamily="34" charset="-122"/>
              </a:rPr>
              <a:t>的控制流证明方案，构建执行控制流转换的哈希链。</a:t>
            </a:r>
          </a:p>
        </p:txBody>
      </p:sp>
      <p:pic>
        <p:nvPicPr>
          <p:cNvPr id="1026" name="Picture 2" descr="Figure 3: C-FLAT control-flow attestation">
            <a:extLst>
              <a:ext uri="{FF2B5EF4-FFF2-40B4-BE49-F238E27FC236}">
                <a16:creationId xmlns:a16="http://schemas.microsoft.com/office/drawing/2014/main" id="{5702E431-1757-4342-B2A4-FD08978CB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918" y="3600058"/>
            <a:ext cx="4217238" cy="266114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D494E152-2557-4223-8C3B-383A102E066E}"/>
              </a:ext>
            </a:extLst>
          </p:cNvPr>
          <p:cNvSpPr txBox="1"/>
          <p:nvPr/>
        </p:nvSpPr>
        <p:spPr>
          <a:xfrm>
            <a:off x="5360565" y="4011029"/>
            <a:ext cx="6459523" cy="1895519"/>
          </a:xfrm>
          <a:prstGeom prst="rect">
            <a:avLst/>
          </a:prstGeom>
          <a:noFill/>
        </p:spPr>
        <p:txBody>
          <a:bodyPr wrap="square" rtlCol="0">
            <a:spAutoFit/>
          </a:bodyPr>
          <a:lstStyle/>
          <a:p>
            <a:pPr algn="just">
              <a:lnSpc>
                <a:spcPct val="150000"/>
              </a:lnSpc>
            </a:pPr>
            <a:r>
              <a:rPr lang="zh-CN" altLang="en-US" sz="1600" dirty="0">
                <a:latin typeface="微软雅黑" panose="020B0503020204020204" pitchFamily="34" charset="-122"/>
                <a:ea typeface="微软雅黑" panose="020B0503020204020204" pitchFamily="34" charset="-122"/>
              </a:rPr>
              <a:t>每个 </a:t>
            </a:r>
            <a:r>
              <a:rPr lang="en-US" altLang="zh-CN" sz="1600" dirty="0">
                <a:latin typeface="微软雅黑" panose="020B0503020204020204" pitchFamily="34" charset="-122"/>
                <a:ea typeface="微软雅黑" panose="020B0503020204020204" pitchFamily="34" charset="-122"/>
              </a:rPr>
              <a:t>CFG </a:t>
            </a:r>
            <a:r>
              <a:rPr lang="zh-CN" altLang="en-US" sz="1600" dirty="0">
                <a:latin typeface="微软雅黑" panose="020B0503020204020204" pitchFamily="34" charset="-122"/>
                <a:ea typeface="微软雅黑" panose="020B0503020204020204" pitchFamily="34" charset="-122"/>
              </a:rPr>
              <a:t>节点包含一组汇编指令，每条边通过分支指令表示节点转换。根据所需的粒度，节点可以是：</a:t>
            </a:r>
            <a:endParaRPr lang="en-US" altLang="zh-CN" sz="1600" dirty="0">
              <a:latin typeface="微软雅黑" panose="020B0503020204020204" pitchFamily="34" charset="-122"/>
              <a:ea typeface="微软雅黑" panose="020B0503020204020204" pitchFamily="34" charset="-122"/>
            </a:endParaRPr>
          </a:p>
          <a:p>
            <a:pPr algn="just">
              <a:lnSpc>
                <a:spcPct val="150000"/>
              </a:lnSpc>
            </a:pP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）整个函数；</a:t>
            </a:r>
            <a:endParaRPr lang="en-US" altLang="zh-CN" sz="1600" dirty="0">
              <a:latin typeface="微软雅黑" panose="020B0503020204020204" pitchFamily="34" charset="-122"/>
              <a:ea typeface="微软雅黑" panose="020B0503020204020204" pitchFamily="34" charset="-122"/>
            </a:endParaRPr>
          </a:p>
          <a:p>
            <a:pPr algn="just">
              <a:lnSpc>
                <a:spcPct val="150000"/>
              </a:lnSpc>
            </a:pP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）以间接分支结束的基本块（</a:t>
            </a:r>
            <a:r>
              <a:rPr lang="en-US" altLang="zh-CN" sz="1600" dirty="0">
                <a:latin typeface="微软雅黑" panose="020B0503020204020204" pitchFamily="34" charset="-122"/>
                <a:ea typeface="微软雅黑" panose="020B0503020204020204" pitchFamily="34" charset="-122"/>
              </a:rPr>
              <a:t>BBL</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gn="just">
              <a:lnSpc>
                <a:spcPct val="150000"/>
              </a:lnSpc>
            </a:pPr>
            <a:r>
              <a:rPr lang="zh-CN" altLang="en-US" sz="1600" dirty="0">
                <a:solidFill>
                  <a:schemeClr val="accent1">
                    <a:lumMod val="50000"/>
                  </a:schemeClr>
                </a:solidFill>
                <a:latin typeface="微软雅黑" panose="020B0503020204020204" pitchFamily="34" charset="-122"/>
                <a:ea typeface="微软雅黑" panose="020B0503020204020204" pitchFamily="34" charset="-122"/>
              </a:rPr>
              <a:t>（</a:t>
            </a:r>
            <a:r>
              <a:rPr lang="en-US" altLang="zh-CN" sz="1600" dirty="0">
                <a:solidFill>
                  <a:schemeClr val="accent1">
                    <a:lumMod val="50000"/>
                  </a:schemeClr>
                </a:solidFill>
                <a:latin typeface="微软雅黑" panose="020B0503020204020204" pitchFamily="34" charset="-122"/>
                <a:ea typeface="微软雅黑" panose="020B0503020204020204" pitchFamily="34" charset="-122"/>
              </a:rPr>
              <a:t>3</a:t>
            </a:r>
            <a:r>
              <a:rPr lang="zh-CN" altLang="en-US" sz="1600" dirty="0">
                <a:solidFill>
                  <a:schemeClr val="accent1">
                    <a:lumMod val="50000"/>
                  </a:schemeClr>
                </a:solidFill>
                <a:latin typeface="微软雅黑" panose="020B0503020204020204" pitchFamily="34" charset="-122"/>
                <a:ea typeface="微软雅黑" panose="020B0503020204020204" pitchFamily="34" charset="-122"/>
              </a:rPr>
              <a:t>）以任何分支指令结束的 </a:t>
            </a:r>
            <a:r>
              <a:rPr lang="en-US" altLang="zh-CN" sz="1600" dirty="0">
                <a:solidFill>
                  <a:schemeClr val="accent1">
                    <a:lumMod val="50000"/>
                  </a:schemeClr>
                </a:solidFill>
                <a:latin typeface="微软雅黑" panose="020B0503020204020204" pitchFamily="34" charset="-122"/>
                <a:ea typeface="微软雅黑" panose="020B0503020204020204" pitchFamily="34" charset="-122"/>
              </a:rPr>
              <a:t>BBL</a:t>
            </a:r>
            <a:r>
              <a:rPr lang="zh-CN" altLang="en-US" sz="1600" dirty="0">
                <a:solidFill>
                  <a:schemeClr val="accent1">
                    <a:lumMod val="50000"/>
                  </a:schemeClr>
                </a:solidFill>
                <a:latin typeface="微软雅黑" panose="020B0503020204020204" pitchFamily="34" charset="-122"/>
                <a:ea typeface="微软雅黑" panose="020B0503020204020204" pitchFamily="34" charset="-122"/>
              </a:rPr>
              <a:t>，例如直接或间接跳转、调用和返回；</a:t>
            </a:r>
          </a:p>
        </p:txBody>
      </p:sp>
    </p:spTree>
    <p:extLst>
      <p:ext uri="{BB962C8B-B14F-4D97-AF65-F5344CB8AC3E}">
        <p14:creationId xmlns:p14="http://schemas.microsoft.com/office/powerpoint/2010/main" val="3099562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7">
            <a:extLst>
              <a:ext uri="{FF2B5EF4-FFF2-40B4-BE49-F238E27FC236}">
                <a16:creationId xmlns:a16="http://schemas.microsoft.com/office/drawing/2014/main" id="{D663DC98-3A63-4E8F-A2D1-311752342F1D}"/>
              </a:ext>
            </a:extLst>
          </p:cNvPr>
          <p:cNvSpPr/>
          <p:nvPr/>
        </p:nvSpPr>
        <p:spPr>
          <a:xfrm>
            <a:off x="529903" y="381502"/>
            <a:ext cx="11132191" cy="2306972"/>
          </a:xfrm>
          <a:prstGeom prst="roundRect">
            <a:avLst/>
          </a:prstGeom>
          <a:ln w="19050">
            <a:solidFill>
              <a:schemeClr val="accent1">
                <a:lumMod val="75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D7123B7D-E0AF-4487-A37C-25EA9A14202B}"/>
              </a:ext>
            </a:extLst>
          </p:cNvPr>
          <p:cNvSpPr/>
          <p:nvPr/>
        </p:nvSpPr>
        <p:spPr>
          <a:xfrm>
            <a:off x="6392411" y="3580002"/>
            <a:ext cx="5142451" cy="1895520"/>
          </a:xfrm>
          <a:prstGeom prst="roundRect">
            <a:avLst/>
          </a:prstGeom>
          <a:ln w="19050">
            <a:solidFill>
              <a:schemeClr val="accent1">
                <a:lumMod val="75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4" name="Picture 2" descr="Figure 3: C-FLAT control-flow attestation">
            <a:extLst>
              <a:ext uri="{FF2B5EF4-FFF2-40B4-BE49-F238E27FC236}">
                <a16:creationId xmlns:a16="http://schemas.microsoft.com/office/drawing/2014/main" id="{475B8A30-93A2-484E-9E06-7E85386ED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865" y="3096719"/>
            <a:ext cx="4704352" cy="296852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8585D1CC-C590-4EAD-A9A9-F6C37226D9B2}"/>
              </a:ext>
            </a:extLst>
          </p:cNvPr>
          <p:cNvSpPr txBox="1"/>
          <p:nvPr/>
        </p:nvSpPr>
        <p:spPr>
          <a:xfrm>
            <a:off x="724341" y="587229"/>
            <a:ext cx="10743317" cy="1895519"/>
          </a:xfrm>
          <a:prstGeom prst="rect">
            <a:avLst/>
          </a:prstGeom>
          <a:noFill/>
        </p:spPr>
        <p:txBody>
          <a:bodyPr wrap="square" rtlCol="0">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C-FLAT </a:t>
            </a:r>
            <a:r>
              <a:rPr lang="zh-CN" altLang="en-US" sz="1600" dirty="0">
                <a:latin typeface="微软雅黑" panose="020B0503020204020204" pitchFamily="34" charset="-122"/>
                <a:ea typeface="微软雅黑" panose="020B0503020204020204" pitchFamily="34" charset="-122"/>
              </a:rPr>
              <a:t>测量路径的结果取决于每个执行的分支指令。</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具体的实现为：</a:t>
            </a:r>
            <a:r>
              <a:rPr lang="en-US" altLang="zh-CN" sz="1600" dirty="0">
                <a:latin typeface="微软雅黑" panose="020B0503020204020204" pitchFamily="34" charset="-122"/>
                <a:ea typeface="微软雅黑" panose="020B0503020204020204" pitchFamily="34" charset="-122"/>
              </a:rPr>
              <a:t>C-FLAT </a:t>
            </a:r>
            <a:r>
              <a:rPr lang="zh-CN" altLang="en-US" sz="1600" dirty="0">
                <a:latin typeface="微软雅黑" panose="020B0503020204020204" pitchFamily="34" charset="-122"/>
                <a:ea typeface="微软雅黑" panose="020B0503020204020204" pitchFamily="34" charset="-122"/>
              </a:rPr>
              <a:t>采用一个测量函数 </a:t>
            </a:r>
            <a:r>
              <a:rPr lang="en-US" altLang="zh-CN" sz="1600" i="1" dirty="0">
                <a:latin typeface="微软雅黑" panose="020B0503020204020204" pitchFamily="34" charset="-122"/>
                <a:ea typeface="微软雅黑" panose="020B0503020204020204" pitchFamily="34" charset="-122"/>
              </a:rPr>
              <a:t>H </a:t>
            </a:r>
            <a:r>
              <a:rPr lang="zh-CN" altLang="en-US" sz="1600" dirty="0">
                <a:latin typeface="微软雅黑" panose="020B0503020204020204" pitchFamily="34" charset="-122"/>
                <a:ea typeface="微软雅黑" panose="020B0503020204020204" pitchFamily="34" charset="-122"/>
              </a:rPr>
              <a:t>，其输入包括：</a:t>
            </a:r>
            <a:r>
              <a:rPr lang="en-US" altLang="zh-CN" sz="1600" dirty="0">
                <a:latin typeface="微软雅黑" panose="020B0503020204020204" pitchFamily="34" charset="-122"/>
                <a:ea typeface="微软雅黑" panose="020B0503020204020204" pitchFamily="34" charset="-122"/>
              </a:rPr>
              <a:t>(1) </a:t>
            </a:r>
            <a:r>
              <a:rPr lang="zh-CN" altLang="en-US" sz="1600" dirty="0">
                <a:latin typeface="微软雅黑" panose="020B0503020204020204" pitchFamily="34" charset="-122"/>
                <a:ea typeface="微软雅黑" panose="020B0503020204020204" pitchFamily="34" charset="-122"/>
              </a:rPr>
              <a:t>源节点的 </a:t>
            </a:r>
            <a:r>
              <a:rPr lang="en-US" altLang="zh-CN" sz="1600" dirty="0">
                <a:latin typeface="微软雅黑" panose="020B0503020204020204" pitchFamily="34" charset="-122"/>
                <a:ea typeface="微软雅黑" panose="020B0503020204020204" pitchFamily="34" charset="-122"/>
              </a:rPr>
              <a:t>ID</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 </a:t>
            </a:r>
            <a:r>
              <a:rPr lang="zh-CN" altLang="en-US" sz="1600" dirty="0">
                <a:latin typeface="微软雅黑" panose="020B0503020204020204" pitchFamily="34" charset="-122"/>
                <a:ea typeface="微软雅黑" panose="020B0503020204020204" pitchFamily="34" charset="-122"/>
              </a:rPr>
              <a:t>先前的哈希测量值。</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开始时设置哈希测量值为 </a:t>
            </a:r>
            <a:r>
              <a:rPr lang="en-US" altLang="zh-CN" sz="1600" dirty="0">
                <a:latin typeface="微软雅黑" panose="020B0503020204020204" pitchFamily="34" charset="-122"/>
                <a:ea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rPr>
              <a:t>，每个可能的程序执行路径都有一个特定的哈希测量值，</a:t>
            </a:r>
            <a:r>
              <a:rPr lang="en-US" altLang="zh-CN" sz="1600" dirty="0">
                <a:latin typeface="微软雅黑" panose="020B0503020204020204" pitchFamily="34" charset="-122"/>
                <a:ea typeface="微软雅黑" panose="020B0503020204020204" pitchFamily="34" charset="-122"/>
              </a:rPr>
              <a:t>Ver </a:t>
            </a:r>
            <a:r>
              <a:rPr lang="zh-CN" altLang="en-US" sz="1600" dirty="0">
                <a:latin typeface="微软雅黑" panose="020B0503020204020204" pitchFamily="34" charset="-122"/>
                <a:ea typeface="微软雅黑" panose="020B0503020204020204" pitchFamily="34" charset="-122"/>
              </a:rPr>
              <a:t>可以根据证明报告中的测量值轻松判断程序的执行是否合法。</a:t>
            </a:r>
            <a:endParaRPr lang="en-US" altLang="zh-CN" sz="1600" dirty="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报告在可信执行环境 </a:t>
            </a:r>
            <a:r>
              <a:rPr lang="en-US" altLang="zh-CN" sz="1600" dirty="0">
                <a:latin typeface="微软雅黑" panose="020B0503020204020204" pitchFamily="34" charset="-122"/>
                <a:ea typeface="微软雅黑" panose="020B0503020204020204" pitchFamily="34" charset="-122"/>
              </a:rPr>
              <a:t>(TrustZone)</a:t>
            </a:r>
            <a:r>
              <a:rPr lang="zh-CN" altLang="en-US" sz="1600" dirty="0">
                <a:latin typeface="微软雅黑" panose="020B0503020204020204" pitchFamily="34" charset="-122"/>
                <a:ea typeface="微软雅黑" panose="020B0503020204020204" pitchFamily="34" charset="-122"/>
              </a:rPr>
              <a:t> 中生成并签名。</a:t>
            </a:r>
            <a:endParaRPr lang="en-US" altLang="zh-CN" sz="16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855F0F25-29DE-4DE4-8E86-C980EE4D8C4D}"/>
              </a:ext>
            </a:extLst>
          </p:cNvPr>
          <p:cNvSpPr txBox="1"/>
          <p:nvPr/>
        </p:nvSpPr>
        <p:spPr>
          <a:xfrm>
            <a:off x="6629173" y="3733996"/>
            <a:ext cx="4704353" cy="1526187"/>
          </a:xfrm>
          <a:prstGeom prst="rect">
            <a:avLst/>
          </a:prstGeom>
          <a:noFill/>
        </p:spPr>
        <p:txBody>
          <a:bodyPr wrap="square" rtlCol="0">
            <a:spAutoFit/>
          </a:bodyPr>
          <a:lstStyle/>
          <a:p>
            <a:pPr algn="just">
              <a:lnSpc>
                <a:spcPct val="150000"/>
              </a:lnSpc>
            </a:pPr>
            <a:r>
              <a:rPr lang="en-US" altLang="zh-CN" sz="1600" dirty="0">
                <a:latin typeface="微软雅黑" panose="020B0503020204020204" pitchFamily="34" charset="-122"/>
                <a:ea typeface="微软雅黑" panose="020B0503020204020204" pitchFamily="34" charset="-122"/>
              </a:rPr>
              <a:t>C-FLAT </a:t>
            </a:r>
            <a:r>
              <a:rPr lang="zh-CN" altLang="en-US" sz="1600" dirty="0">
                <a:latin typeface="微软雅黑" panose="020B0503020204020204" pitchFamily="34" charset="-122"/>
                <a:ea typeface="微软雅黑" panose="020B0503020204020204" pitchFamily="34" charset="-122"/>
              </a:rPr>
              <a:t>的实现存在几个挑战，其中最主要的挑战是如何处理</a:t>
            </a:r>
            <a:r>
              <a:rPr lang="zh-CN" altLang="en-US" sz="1600" b="1" dirty="0">
                <a:solidFill>
                  <a:schemeClr val="accent1">
                    <a:lumMod val="50000"/>
                  </a:schemeClr>
                </a:solidFill>
                <a:latin typeface="微软雅黑" panose="020B0503020204020204" pitchFamily="34" charset="-122"/>
                <a:ea typeface="微软雅黑" panose="020B0503020204020204" pitchFamily="34" charset="-122"/>
              </a:rPr>
              <a:t>循环结构</a:t>
            </a:r>
            <a:r>
              <a:rPr lang="zh-CN" altLang="en-US" sz="1600" dirty="0">
                <a:latin typeface="微软雅黑" panose="020B0503020204020204" pitchFamily="34" charset="-122"/>
                <a:ea typeface="微软雅黑" panose="020B0503020204020204" pitchFamily="34" charset="-122"/>
              </a:rPr>
              <a:t>。如果单纯将原始方案应用于程序中，可能会导致合法的路径测量值的</a:t>
            </a:r>
            <a:r>
              <a:rPr lang="zh-CN" altLang="en-US" sz="1600" b="1" dirty="0">
                <a:solidFill>
                  <a:schemeClr val="accent1">
                    <a:lumMod val="50000"/>
                  </a:schemeClr>
                </a:solidFill>
                <a:latin typeface="微软雅黑" panose="020B0503020204020204" pitchFamily="34" charset="-122"/>
                <a:ea typeface="微软雅黑" panose="020B0503020204020204" pitchFamily="34" charset="-122"/>
              </a:rPr>
              <a:t>组合爆炸</a:t>
            </a:r>
            <a:r>
              <a:rPr lang="zh-CN" altLang="en-US" sz="1600" dirty="0">
                <a:latin typeface="微软雅黑" panose="020B0503020204020204" pitchFamily="34" charset="-122"/>
                <a:ea typeface="微软雅黑" panose="020B0503020204020204" pitchFamily="34" charset="-122"/>
              </a:rPr>
              <a:t>，因为不同的迭代次数会产生不同的测量值。</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8362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Figure 4: Loop Handling in C-FLAT">
            <a:extLst>
              <a:ext uri="{FF2B5EF4-FFF2-40B4-BE49-F238E27FC236}">
                <a16:creationId xmlns:a16="http://schemas.microsoft.com/office/drawing/2014/main" id="{EA1EAD7A-7927-4D9D-8E2B-C6C6405113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670" y="1270927"/>
            <a:ext cx="3297963" cy="3535961"/>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1885550F-1C72-4D4C-8663-2622B92D1DBB}"/>
              </a:ext>
            </a:extLst>
          </p:cNvPr>
          <p:cNvSpPr txBox="1"/>
          <p:nvPr/>
        </p:nvSpPr>
        <p:spPr>
          <a:xfrm>
            <a:off x="545285" y="494950"/>
            <a:ext cx="2768367" cy="338554"/>
          </a:xfrm>
          <a:prstGeom prst="rect">
            <a:avLst/>
          </a:prstGeom>
          <a:noFill/>
        </p:spPr>
        <p:txBody>
          <a:bodyPr wrap="square" rtlCol="0">
            <a:spAutoFit/>
          </a:bodyPr>
          <a:lstStyle/>
          <a:p>
            <a:r>
              <a:rPr lang="en-US" altLang="zh-CN" sz="1600" b="1" dirty="0">
                <a:latin typeface="微软雅黑" panose="020B0503020204020204" pitchFamily="34" charset="-122"/>
                <a:ea typeface="微软雅黑" panose="020B0503020204020204" pitchFamily="34" charset="-122"/>
              </a:rPr>
              <a:t>Loop Handling in C-FLAT</a:t>
            </a:r>
            <a:endParaRPr lang="zh-CN" altLang="en-US" sz="1600" b="1"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74D65977-FE35-4290-B738-7660E0ED9D5C}"/>
              </a:ext>
            </a:extLst>
          </p:cNvPr>
          <p:cNvSpPr/>
          <p:nvPr/>
        </p:nvSpPr>
        <p:spPr>
          <a:xfrm>
            <a:off x="1149292" y="5145422"/>
            <a:ext cx="3967992" cy="1023742"/>
          </a:xfrm>
          <a:prstGeom prst="rect">
            <a:avLst/>
          </a:prstGeom>
        </p:spPr>
        <p:txBody>
          <a:bodyPr wrap="square">
            <a:spAutoFit/>
          </a:bodyPr>
          <a:lstStyle/>
          <a:p>
            <a:pPr algn="just">
              <a:lnSpc>
                <a:spcPct val="150000"/>
              </a:lnSpc>
            </a:pPr>
            <a:r>
              <a:rPr lang="zh-CN" altLang="en-US" sz="1400" dirty="0">
                <a:latin typeface="微软雅黑" panose="020B0503020204020204" pitchFamily="34" charset="-122"/>
                <a:ea typeface="微软雅黑" panose="020B0503020204020204" pitchFamily="34" charset="-122"/>
              </a:rPr>
              <a:t>解决这个问题的方法是将循环作为子程序处理。我们分别测量每个循环的执行，并在循环退出时将其累积值与先前执行的累积值合并。</a:t>
            </a:r>
          </a:p>
        </p:txBody>
      </p:sp>
      <p:pic>
        <p:nvPicPr>
          <p:cNvPr id="1026" name="Picture 2" descr="Figure 5: Handling Break Statements in C-FLAT">
            <a:extLst>
              <a:ext uri="{FF2B5EF4-FFF2-40B4-BE49-F238E27FC236}">
                <a16:creationId xmlns:a16="http://schemas.microsoft.com/office/drawing/2014/main" id="{696F769D-159C-43A8-863D-B112A29D8D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8689" y="1270927"/>
            <a:ext cx="3438641" cy="3535961"/>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232FB5BC-A177-409E-AB21-F5C3F5803A94}"/>
              </a:ext>
            </a:extLst>
          </p:cNvPr>
          <p:cNvSpPr/>
          <p:nvPr/>
        </p:nvSpPr>
        <p:spPr>
          <a:xfrm>
            <a:off x="7074716" y="5145422"/>
            <a:ext cx="3967992" cy="1023742"/>
          </a:xfrm>
          <a:prstGeom prst="rect">
            <a:avLst/>
          </a:prstGeom>
        </p:spPr>
        <p:txBody>
          <a:bodyPr wrap="square">
            <a:spAutoFit/>
          </a:bodyPr>
          <a:lstStyle/>
          <a:p>
            <a:pPr algn="just">
              <a:lnSpc>
                <a:spcPct val="150000"/>
              </a:lnSpc>
            </a:pPr>
            <a:r>
              <a:rPr lang="zh-CN" altLang="en-US" sz="1400" dirty="0">
                <a:latin typeface="微软雅黑" panose="020B0503020204020204" pitchFamily="34" charset="-122"/>
                <a:ea typeface="微软雅黑" panose="020B0503020204020204" pitchFamily="34" charset="-122"/>
              </a:rPr>
              <a:t>将循环内的 break 语句视为特殊的循环退出节点，并稍微修改测量函数以捕获循环之前的测量并且循环已通过 </a:t>
            </a:r>
            <a:r>
              <a:rPr lang="en-US" altLang="zh-CN" sz="1400" dirty="0">
                <a:latin typeface="微软雅黑" panose="020B0503020204020204" pitchFamily="34" charset="-122"/>
                <a:ea typeface="微软雅黑" panose="020B0503020204020204" pitchFamily="34" charset="-122"/>
              </a:rPr>
              <a:t>break </a:t>
            </a:r>
            <a:r>
              <a:rPr lang="zh-CN" altLang="en-US" sz="1400" dirty="0">
                <a:latin typeface="微软雅黑" panose="020B0503020204020204" pitchFamily="34" charset="-122"/>
                <a:ea typeface="微软雅黑" panose="020B0503020204020204" pitchFamily="34" charset="-122"/>
              </a:rPr>
              <a:t>语句终止的事实。</a:t>
            </a:r>
          </a:p>
        </p:txBody>
      </p:sp>
    </p:spTree>
    <p:extLst>
      <p:ext uri="{BB962C8B-B14F-4D97-AF65-F5344CB8AC3E}">
        <p14:creationId xmlns:p14="http://schemas.microsoft.com/office/powerpoint/2010/main" val="2229081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pdf.cdn.readpaper.com/parsed/fetch_target/41a84e151f13385302596653fc8062e0_5_Figure_7_1141134276.png">
            <a:extLst>
              <a:ext uri="{FF2B5EF4-FFF2-40B4-BE49-F238E27FC236}">
                <a16:creationId xmlns:a16="http://schemas.microsoft.com/office/drawing/2014/main" id="{2EACF57C-08C6-4245-B793-B1A5EC66C3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6073" y="2110156"/>
            <a:ext cx="4999363" cy="247632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6FDDDD70-F492-412E-B358-AFCEDEB306B2}"/>
              </a:ext>
            </a:extLst>
          </p:cNvPr>
          <p:cNvSpPr/>
          <p:nvPr/>
        </p:nvSpPr>
        <p:spPr>
          <a:xfrm>
            <a:off x="659284" y="501134"/>
            <a:ext cx="2123723" cy="338554"/>
          </a:xfrm>
          <a:prstGeom prst="rect">
            <a:avLst/>
          </a:prstGeom>
        </p:spPr>
        <p:txBody>
          <a:bodyPr wrap="none">
            <a:spAutoFit/>
          </a:bodyPr>
          <a:lstStyle/>
          <a:p>
            <a:r>
              <a:rPr lang="zh-CN" altLang="en-US" sz="1600" b="1" dirty="0">
                <a:latin typeface="微软雅黑" panose="020B0503020204020204" pitchFamily="34" charset="-122"/>
                <a:ea typeface="微软雅黑" panose="020B0503020204020204" pitchFamily="34" charset="-122"/>
              </a:rPr>
              <a:t>IMPLEMENTATION</a:t>
            </a:r>
            <a:endParaRPr lang="zh-CN" altLang="en-US" b="1"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64C4BC2B-F7BA-4FB2-B6DC-603693D6126D}"/>
              </a:ext>
            </a:extLst>
          </p:cNvPr>
          <p:cNvSpPr txBox="1"/>
          <p:nvPr/>
        </p:nvSpPr>
        <p:spPr>
          <a:xfrm>
            <a:off x="659284" y="1700555"/>
            <a:ext cx="5620625" cy="787523"/>
          </a:xfrm>
          <a:prstGeom prst="rect">
            <a:avLst/>
          </a:prstGeom>
          <a:noFill/>
        </p:spPr>
        <p:txBody>
          <a:bodyPr wrap="square" rtlCol="0">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CFG </a:t>
            </a:r>
            <a:r>
              <a:rPr lang="zh-CN" altLang="en-US" sz="1600" dirty="0">
                <a:latin typeface="微软雅黑" panose="020B0503020204020204" pitchFamily="34" charset="-122"/>
                <a:ea typeface="微软雅黑" panose="020B0503020204020204" pitchFamily="34" charset="-122"/>
              </a:rPr>
              <a:t>的生成：对程序进行二进制重写，在特定位置插入路径记录语句。（</a:t>
            </a:r>
            <a:r>
              <a:rPr lang="en-US" altLang="zh-CN" sz="1600" dirty="0">
                <a:latin typeface="微软雅黑" panose="020B0503020204020204" pitchFamily="34" charset="-122"/>
                <a:ea typeface="微软雅黑" panose="020B0503020204020204" pitchFamily="34" charset="-122"/>
              </a:rPr>
              <a:t>Instrumentation</a:t>
            </a:r>
            <a:r>
              <a:rPr lang="zh-CN" altLang="en-US" sz="1600" dirty="0">
                <a:latin typeface="微软雅黑" panose="020B0503020204020204" pitchFamily="34" charset="-122"/>
                <a:ea typeface="微软雅黑" panose="020B0503020204020204" pitchFamily="34" charset="-122"/>
              </a:rPr>
              <a:t>）</a:t>
            </a:r>
          </a:p>
        </p:txBody>
      </p:sp>
      <p:sp>
        <p:nvSpPr>
          <p:cNvPr id="7" name="文本框 6">
            <a:extLst>
              <a:ext uri="{FF2B5EF4-FFF2-40B4-BE49-F238E27FC236}">
                <a16:creationId xmlns:a16="http://schemas.microsoft.com/office/drawing/2014/main" id="{00D8C437-B39A-4850-82F8-819E545B9C5B}"/>
              </a:ext>
            </a:extLst>
          </p:cNvPr>
          <p:cNvSpPr txBox="1"/>
          <p:nvPr/>
        </p:nvSpPr>
        <p:spPr>
          <a:xfrm>
            <a:off x="659284" y="3139221"/>
            <a:ext cx="5620625" cy="418191"/>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设计程序分析器，预处理目标程序的合法测量值。</a:t>
            </a:r>
          </a:p>
        </p:txBody>
      </p:sp>
      <p:sp>
        <p:nvSpPr>
          <p:cNvPr id="8" name="文本框 7">
            <a:extLst>
              <a:ext uri="{FF2B5EF4-FFF2-40B4-BE49-F238E27FC236}">
                <a16:creationId xmlns:a16="http://schemas.microsoft.com/office/drawing/2014/main" id="{E351EE35-D099-4D07-A155-71931A2135EA}"/>
              </a:ext>
            </a:extLst>
          </p:cNvPr>
          <p:cNvSpPr txBox="1"/>
          <p:nvPr/>
        </p:nvSpPr>
        <p:spPr>
          <a:xfrm>
            <a:off x="659284" y="4208555"/>
            <a:ext cx="5620625" cy="787523"/>
          </a:xfrm>
          <a:prstGeom prst="rect">
            <a:avLst/>
          </a:prstGeom>
          <a:noFill/>
        </p:spPr>
        <p:txBody>
          <a:bodyPr wrap="square" rtlCol="0">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运行时跟踪器和隔离的、可信的测量引擎，用于跟踪和测量目标程序的合法测量值，最终生成报告发送给验证方。</a:t>
            </a:r>
          </a:p>
        </p:txBody>
      </p:sp>
    </p:spTree>
    <p:extLst>
      <p:ext uri="{BB962C8B-B14F-4D97-AF65-F5344CB8AC3E}">
        <p14:creationId xmlns:p14="http://schemas.microsoft.com/office/powerpoint/2010/main" val="344801935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TotalTime>
  <Words>1131</Words>
  <Application>Microsoft Office PowerPoint</Application>
  <PresentationFormat>宽屏</PresentationFormat>
  <Paragraphs>60</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等线 Light</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Peng Peng</dc:creator>
  <cp:lastModifiedBy>Peng Peng</cp:lastModifiedBy>
  <cp:revision>76</cp:revision>
  <dcterms:created xsi:type="dcterms:W3CDTF">2024-09-07T05:34:19Z</dcterms:created>
  <dcterms:modified xsi:type="dcterms:W3CDTF">2024-09-13T06:59:33Z</dcterms:modified>
</cp:coreProperties>
</file>