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90" r:id="rId3"/>
    <p:sldId id="280" r:id="rId4"/>
    <p:sldId id="257" r:id="rId5"/>
    <p:sldId id="287" r:id="rId6"/>
    <p:sldId id="258" r:id="rId7"/>
    <p:sldId id="260" r:id="rId8"/>
    <p:sldId id="261" r:id="rId9"/>
    <p:sldId id="262" r:id="rId10"/>
    <p:sldId id="276" r:id="rId11"/>
    <p:sldId id="265" r:id="rId12"/>
    <p:sldId id="291" r:id="rId13"/>
    <p:sldId id="292" r:id="rId14"/>
    <p:sldId id="293" r:id="rId15"/>
    <p:sldId id="289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32" autoAdjust="0"/>
    <p:restoredTop sz="96327" autoAdjust="0"/>
  </p:normalViewPr>
  <p:slideViewPr>
    <p:cSldViewPr snapToGrid="0">
      <p:cViewPr varScale="1">
        <p:scale>
          <a:sx n="112" d="100"/>
          <a:sy n="112" d="100"/>
        </p:scale>
        <p:origin x="6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32CBD6-45DB-4874-B4C0-F26DE127C68F}" type="datetimeFigureOut">
              <a:rPr lang="zh-CN" altLang="en-US" smtClean="0"/>
              <a:t>2021/10/20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7F285F-4E70-4C48-AD51-C8E32EE801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328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7F285F-4E70-4C48-AD51-C8E32EE8015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254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8741C4-CA20-4DFE-8A3A-416C4E18CF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31DC487-1DEF-4BDB-909F-CAD048B80B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8BE005-8B3D-44B0-9F91-8522203D8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63A0-6100-4370-B11F-006259784791}" type="datetimeFigureOut">
              <a:rPr lang="zh-CN" altLang="en-US" smtClean="0"/>
              <a:t>2021/10/20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165B4F-B389-4BA6-B742-87B51EA2F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E10E2B-EC61-4CA6-86FB-6F7E60BFB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2D69B-F9C8-4728-8368-B16F183BD3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3766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1907F2-0CE7-4EF3-8FD5-35030DE37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F3D0739-6BF9-4647-81B9-6CF11BDF71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101EEB-4AD6-4B37-A3F0-F59033335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63A0-6100-4370-B11F-006259784791}" type="datetimeFigureOut">
              <a:rPr lang="zh-CN" altLang="en-US" smtClean="0"/>
              <a:t>2021/10/20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A46747-C1DF-4149-B42F-C1E9B5FB3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7EED63-BC20-44A5-A5F1-C01D4200B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2D69B-F9C8-4728-8368-B16F183BD3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15065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CCF5402-2521-43A5-92FD-257659F11A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4C1DC1F-86E1-4450-9853-4DC34D3125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479AC0-4C6F-460D-B333-44743B005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63A0-6100-4370-B11F-006259784791}" type="datetimeFigureOut">
              <a:rPr lang="zh-CN" altLang="en-US" smtClean="0"/>
              <a:t>2021/10/20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6FD786-643B-4EBD-A665-B832F111A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227232-2F3D-4672-A209-0E3C66474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2D69B-F9C8-4728-8368-B16F183BD3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5316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E0F83F-B0B1-40C4-BC49-C965663E3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92E378-45EC-47E2-A5A1-E87DE6B98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BAD47A-10FE-4A87-84B0-082037453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63A0-6100-4370-B11F-006259784791}" type="datetimeFigureOut">
              <a:rPr lang="zh-CN" altLang="en-US" smtClean="0"/>
              <a:t>2021/10/20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1F756C-6DDF-494F-86BB-1D25D5E4E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D2F0CC-1CC5-4837-9ABF-457BD7C22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2D69B-F9C8-4728-8368-B16F183BD3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44569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BE212C-36AB-49E3-A7F2-B369297EF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ACD040-B8AB-4703-AA61-C1533C9B6C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047988-2FD9-4E27-8796-75AD9B5E1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63A0-6100-4370-B11F-006259784791}" type="datetimeFigureOut">
              <a:rPr lang="zh-CN" altLang="en-US" smtClean="0"/>
              <a:t>2021/10/20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5F7771-6ED4-4928-8946-59C113EA7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01D76D-701A-4C96-981F-12E950692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2D69B-F9C8-4728-8368-B16F183BD3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26797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38DCB2-96C9-4409-84BE-06F549E9F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65310D-27BA-435E-B32B-F475E2A848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633CBCA-E879-441E-BEC3-EAB247A921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589DF5-E1C4-4A4F-A90F-60E701FEC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63A0-6100-4370-B11F-006259784791}" type="datetimeFigureOut">
              <a:rPr lang="zh-CN" altLang="en-US" smtClean="0"/>
              <a:t>2021/10/20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5974A5-05F9-4E20-897C-072CC88D5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378BA9-8DB3-4716-AB23-00EC49B0B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2D69B-F9C8-4728-8368-B16F183BD3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8461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E9DB3B-B2E7-48D3-9CFA-896DF073E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0EDDCC-439E-49C0-A60F-CD34371C07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ACC7C9A-03D2-4681-8FA1-266599B7CA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913FA94-B4AD-45D1-B782-DA9DBF3D27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0139F5D-D5F6-41A0-B2C9-037EC79740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A2ECB48-6A59-4753-900D-8D3DDB1D6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63A0-6100-4370-B11F-006259784791}" type="datetimeFigureOut">
              <a:rPr lang="zh-CN" altLang="en-US" smtClean="0"/>
              <a:t>2021/10/20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A0EA0A9-A33D-4445-BFAB-BE381C77A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79DCAE1-EBE1-4D7D-BDF1-BE4A80AC0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2D69B-F9C8-4728-8368-B16F183BD3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4414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7D1A42-50B9-438E-8295-94C32CE8F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5048774-91A2-41FC-8E3B-4B3C1F827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63A0-6100-4370-B11F-006259784791}" type="datetimeFigureOut">
              <a:rPr lang="zh-CN" altLang="en-US" smtClean="0"/>
              <a:t>2021/10/20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DA7BDB3-3933-4C54-A074-AD1C251AA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AF18DA3-CF35-45EA-8AFA-74459A7B7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2D69B-F9C8-4728-8368-B16F183BD3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10184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8037551-FEED-44C5-8435-8A50B1A2B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63A0-6100-4370-B11F-006259784791}" type="datetimeFigureOut">
              <a:rPr lang="zh-CN" altLang="en-US" smtClean="0"/>
              <a:t>2021/10/20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119C78C-59D3-4D2D-84A1-D2DB46607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DC126D-5878-4512-8DBD-FECE95C56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2D69B-F9C8-4728-8368-B16F183BD3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9340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1E1A8C-47C2-485E-98B1-8A397A1D6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2C5D81-6D8C-4462-B339-E61AF0975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189C4E6-582A-453B-BE3E-86A542E1B4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890094-1491-4E13-A227-7CF320746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63A0-6100-4370-B11F-006259784791}" type="datetimeFigureOut">
              <a:rPr lang="zh-CN" altLang="en-US" smtClean="0"/>
              <a:t>2021/10/20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81315A-44EA-4DCA-9C8F-D8280B85A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90560D-BB09-49DF-82F6-B860954E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2D69B-F9C8-4728-8368-B16F183BD3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94437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D5C4F3-050D-4A4C-8411-7A5AE1F32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638AC53-95DE-410F-99A4-A034C73866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DB7C06-28D2-411A-B284-C9EEC831DD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1CCF41B-1816-4AD5-A277-52D952B9F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63A0-6100-4370-B11F-006259784791}" type="datetimeFigureOut">
              <a:rPr lang="zh-CN" altLang="en-US" smtClean="0"/>
              <a:t>2021/10/20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423F53-A5E4-4237-8B21-C6A2DE452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431066-D873-4CB7-8554-DB52E35BF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2D69B-F9C8-4728-8368-B16F183BD3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0671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ED7F2D5-3E42-47F5-8376-22822F577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3B7A49-7F2E-4CA2-B975-2474B87CA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73F442-C49E-4ABD-BA22-8E07BB3908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763A0-6100-4370-B11F-006259784791}" type="datetimeFigureOut">
              <a:rPr lang="zh-CN" altLang="en-US" smtClean="0"/>
              <a:t>2021/10/20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3C8B46-D0DC-4307-813A-CB9D38DA5B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76697A-0D47-4F5F-94ED-0AB41F5883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2D69B-F9C8-4728-8368-B16F183BD3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8009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78FB66C-AC0D-4660-AB27-7A7D2AEDA3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1986" y="4326813"/>
            <a:ext cx="3312734" cy="832416"/>
          </a:xfrm>
          <a:noFill/>
        </p:spPr>
        <p:txBody>
          <a:bodyPr>
            <a:normAutofit/>
          </a:bodyPr>
          <a:lstStyle/>
          <a:p>
            <a:r>
              <a:rPr lang="zh-CN" altLang="en-US" sz="2000" dirty="0">
                <a:solidFill>
                  <a:srgbClr val="080808"/>
                </a:solidFill>
              </a:rPr>
              <a:t>潘承愿</a:t>
            </a:r>
            <a:endParaRPr lang="en-US" altLang="zh-CN" sz="2000" dirty="0">
              <a:solidFill>
                <a:srgbClr val="080808"/>
              </a:solidFill>
            </a:endParaRPr>
          </a:p>
          <a:p>
            <a:r>
              <a:rPr lang="en-US" altLang="zh-CN" sz="2000" dirty="0">
                <a:solidFill>
                  <a:srgbClr val="080808"/>
                </a:solidFill>
              </a:rPr>
              <a:t>Oct 20, 2021</a:t>
            </a:r>
            <a:endParaRPr lang="zh-CN" altLang="en-US" sz="2000" dirty="0">
              <a:solidFill>
                <a:srgbClr val="080808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E61E14E-2E26-459B-B5C4-C7681FACDA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88977" y="2550969"/>
            <a:ext cx="7430959" cy="1350614"/>
          </a:xfrm>
          <a:noFill/>
        </p:spPr>
        <p:txBody>
          <a:bodyPr anchor="ctr">
            <a:normAutofit/>
          </a:bodyPr>
          <a:lstStyle/>
          <a:p>
            <a:r>
              <a:rPr lang="en-US" altLang="zh-CN" sz="3600" dirty="0">
                <a:solidFill>
                  <a:srgbClr val="080808"/>
                </a:solidFill>
                <a:latin typeface="LinBiolinumTB"/>
              </a:rPr>
              <a:t>TEE</a:t>
            </a:r>
            <a:r>
              <a:rPr lang="zh-CN" altLang="en-US" sz="3600" dirty="0">
                <a:solidFill>
                  <a:srgbClr val="080808"/>
                </a:solidFill>
                <a:latin typeface="LinBiolinumTB"/>
              </a:rPr>
              <a:t>简介</a:t>
            </a:r>
            <a:endParaRPr lang="zh-CN" altLang="en-US" dirty="0">
              <a:solidFill>
                <a:srgbClr val="080808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0184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2FB12AE-71D1-47FD-9AC3-EE2C074245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CCD1ACA-F51F-4D0A-8024-578B603E8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1792"/>
            <a:ext cx="7913303" cy="644946"/>
          </a:xfrm>
        </p:spPr>
        <p:txBody>
          <a:bodyPr>
            <a:normAutofit/>
          </a:bodyPr>
          <a:lstStyle/>
          <a:p>
            <a:r>
              <a:rPr lang="en-US" altLang="zh-CN" sz="2800" dirty="0" err="1"/>
              <a:t>TrustZone</a:t>
            </a:r>
            <a:r>
              <a:rPr lang="zh-CN" altLang="en-US" sz="2800" dirty="0"/>
              <a:t>软件架构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4853C7E-3CBA-4464-865F-6044D94B1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338487" y="2994212"/>
            <a:ext cx="1345385" cy="668410"/>
          </a:xfrm>
          <a:custGeom>
            <a:avLst/>
            <a:gdLst>
              <a:gd name="connsiteX0" fmla="*/ 0 w 1345385"/>
              <a:gd name="connsiteY0" fmla="*/ 668410 h 668410"/>
              <a:gd name="connsiteX1" fmla="*/ 672692 w 1345385"/>
              <a:gd name="connsiteY1" fmla="*/ 0 h 668410"/>
              <a:gd name="connsiteX2" fmla="*/ 1345385 w 1345385"/>
              <a:gd name="connsiteY2" fmla="*/ 668410 h 668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5385" h="668410">
                <a:moveTo>
                  <a:pt x="0" y="668410"/>
                </a:moveTo>
                <a:lnTo>
                  <a:pt x="672692" y="0"/>
                </a:lnTo>
                <a:lnTo>
                  <a:pt x="1345385" y="668410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EFEC59-B929-4851-9DEF-9106F2797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3480" y="2760304"/>
            <a:ext cx="418137" cy="41813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132392-D5FF-4588-8FA1-5BAD77BF6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508836" y="4124955"/>
            <a:ext cx="635336" cy="63533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EAC045-695C-4E73-9B7C-AFD6FB22D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36522" y="4621062"/>
            <a:ext cx="224347" cy="22434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404A7A3A-BEAE-4BC6-A163-5D0E5F8C4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10175676" y="5597890"/>
            <a:ext cx="2982940" cy="1481975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2ED3B7D-405D-4DFA-8608-B6DE74671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46240" y="5280494"/>
            <a:ext cx="841505" cy="841505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图片 3" descr="图形用户界面, 网站&#10;&#10;描述已自动生成">
            <a:extLst>
              <a:ext uri="{FF2B5EF4-FFF2-40B4-BE49-F238E27FC236}">
                <a16:creationId xmlns:a16="http://schemas.microsoft.com/office/drawing/2014/main" id="{E6C9D0BC-615D-4D52-9E51-639D22C48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7630" y="1562916"/>
            <a:ext cx="6991814" cy="4860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1278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2FB12AE-71D1-47FD-9AC3-EE2C074245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CCD1ACA-F51F-4D0A-8024-578B603E8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1792"/>
            <a:ext cx="7913303" cy="644946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Trusted Firmware-A: </a:t>
            </a:r>
            <a:r>
              <a:rPr lang="zh-CN" altLang="en-US" sz="2800" dirty="0"/>
              <a:t>启动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4853C7E-3CBA-4464-865F-6044D94B1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338487" y="2994212"/>
            <a:ext cx="1345385" cy="668410"/>
          </a:xfrm>
          <a:custGeom>
            <a:avLst/>
            <a:gdLst>
              <a:gd name="connsiteX0" fmla="*/ 0 w 1345385"/>
              <a:gd name="connsiteY0" fmla="*/ 668410 h 668410"/>
              <a:gd name="connsiteX1" fmla="*/ 672692 w 1345385"/>
              <a:gd name="connsiteY1" fmla="*/ 0 h 668410"/>
              <a:gd name="connsiteX2" fmla="*/ 1345385 w 1345385"/>
              <a:gd name="connsiteY2" fmla="*/ 668410 h 668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5385" h="668410">
                <a:moveTo>
                  <a:pt x="0" y="668410"/>
                </a:moveTo>
                <a:lnTo>
                  <a:pt x="672692" y="0"/>
                </a:lnTo>
                <a:lnTo>
                  <a:pt x="1345385" y="668410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EFEC59-B929-4851-9DEF-9106F2797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3480" y="2760304"/>
            <a:ext cx="418137" cy="41813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132392-D5FF-4588-8FA1-5BAD77BF6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508836" y="4124955"/>
            <a:ext cx="635336" cy="63533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EAC045-695C-4E73-9B7C-AFD6FB22D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36522" y="4621062"/>
            <a:ext cx="224347" cy="22434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404A7A3A-BEAE-4BC6-A163-5D0E5F8C4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10175676" y="5597890"/>
            <a:ext cx="2982940" cy="1481975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2ED3B7D-405D-4DFA-8608-B6DE74671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46240" y="5280494"/>
            <a:ext cx="841505" cy="841505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7F98B8E-614D-4BDE-B266-77B82C905D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0373" y="1464657"/>
            <a:ext cx="5911253" cy="4771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85575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2FB12AE-71D1-47FD-9AC3-EE2C074245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CCD1ACA-F51F-4D0A-8024-578B603E8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1792"/>
            <a:ext cx="7913303" cy="644946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TEE</a:t>
            </a:r>
            <a:r>
              <a:rPr lang="zh-CN" altLang="en-US" sz="2800" dirty="0"/>
              <a:t>相关问题思考（</a:t>
            </a:r>
            <a:r>
              <a:rPr lang="en-US" altLang="zh-CN" sz="2800" dirty="0" err="1"/>
              <a:t>TrustZone</a:t>
            </a:r>
            <a:r>
              <a:rPr lang="zh-CN" altLang="en-US" sz="2800" dirty="0"/>
              <a:t>为例）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4853C7E-3CBA-4464-865F-6044D94B1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338487" y="2994212"/>
            <a:ext cx="1345385" cy="668410"/>
          </a:xfrm>
          <a:custGeom>
            <a:avLst/>
            <a:gdLst>
              <a:gd name="connsiteX0" fmla="*/ 0 w 1345385"/>
              <a:gd name="connsiteY0" fmla="*/ 668410 h 668410"/>
              <a:gd name="connsiteX1" fmla="*/ 672692 w 1345385"/>
              <a:gd name="connsiteY1" fmla="*/ 0 h 668410"/>
              <a:gd name="connsiteX2" fmla="*/ 1345385 w 1345385"/>
              <a:gd name="connsiteY2" fmla="*/ 668410 h 668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5385" h="668410">
                <a:moveTo>
                  <a:pt x="0" y="668410"/>
                </a:moveTo>
                <a:lnTo>
                  <a:pt x="672692" y="0"/>
                </a:lnTo>
                <a:lnTo>
                  <a:pt x="1345385" y="668410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EFEC59-B929-4851-9DEF-9106F2797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3480" y="2760304"/>
            <a:ext cx="418137" cy="41813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132392-D5FF-4588-8FA1-5BAD77BF6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508836" y="4124955"/>
            <a:ext cx="635336" cy="63533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EAC045-695C-4E73-9B7C-AFD6FB22D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36522" y="4621062"/>
            <a:ext cx="224347" cy="22434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404A7A3A-BEAE-4BC6-A163-5D0E5F8C4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10175676" y="5597890"/>
            <a:ext cx="2982940" cy="1481975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2ED3B7D-405D-4DFA-8608-B6DE74671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46240" y="5280494"/>
            <a:ext cx="841505" cy="841505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3" name="Picture 2" descr="Arrangement of Security states and Exception levels.">
            <a:extLst>
              <a:ext uri="{FF2B5EF4-FFF2-40B4-BE49-F238E27FC236}">
                <a16:creationId xmlns:a16="http://schemas.microsoft.com/office/drawing/2014/main" id="{D1670605-1C65-BC4C-8703-E3BF51B47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807" y="3676561"/>
            <a:ext cx="6663927" cy="3003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58768B73-44F1-3746-87EB-81FBA4980BBB}"/>
              </a:ext>
            </a:extLst>
          </p:cNvPr>
          <p:cNvSpPr/>
          <p:nvPr/>
        </p:nvSpPr>
        <p:spPr>
          <a:xfrm>
            <a:off x="8900729" y="4361403"/>
            <a:ext cx="725557" cy="49955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6CF4033-E153-CB48-A101-74D7C029BF56}"/>
              </a:ext>
            </a:extLst>
          </p:cNvPr>
          <p:cNvSpPr/>
          <p:nvPr/>
        </p:nvSpPr>
        <p:spPr>
          <a:xfrm>
            <a:off x="9837015" y="4361402"/>
            <a:ext cx="1806914" cy="211940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4278B9EF-86C1-1A42-9605-36E993CEB11E}"/>
              </a:ext>
            </a:extLst>
          </p:cNvPr>
          <p:cNvCxnSpPr>
            <a:cxnSpLocks/>
            <a:stCxn id="4" idx="3"/>
            <a:endCxn id="15" idx="1"/>
          </p:cNvCxnSpPr>
          <p:nvPr/>
        </p:nvCxnSpPr>
        <p:spPr>
          <a:xfrm>
            <a:off x="9626286" y="4611181"/>
            <a:ext cx="210729" cy="8099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0D77D39B-C824-2D46-9101-8A6AA5F3CE9C}"/>
              </a:ext>
            </a:extLst>
          </p:cNvPr>
          <p:cNvSpPr txBox="1"/>
          <p:nvPr/>
        </p:nvSpPr>
        <p:spPr>
          <a:xfrm>
            <a:off x="548071" y="1427138"/>
            <a:ext cx="111145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1.</a:t>
            </a:r>
            <a:r>
              <a:rPr kumimoji="1" lang="zh-CN" altLang="en-US" dirty="0"/>
              <a:t> 如何阻止</a:t>
            </a:r>
            <a:r>
              <a:rPr kumimoji="1" lang="en-US" altLang="zh-CN" dirty="0"/>
              <a:t>NW</a:t>
            </a:r>
            <a:r>
              <a:rPr kumimoji="1" lang="zh-CN" altLang="en-US" dirty="0"/>
              <a:t>的应用读取</a:t>
            </a:r>
            <a:r>
              <a:rPr kumimoji="1" lang="en-US" altLang="zh-CN" dirty="0"/>
              <a:t>SW</a:t>
            </a:r>
            <a:r>
              <a:rPr kumimoji="1" lang="zh-CN" altLang="en-US" dirty="0"/>
              <a:t>的内容？</a:t>
            </a:r>
            <a:endParaRPr kumimoji="1" lang="en-US" altLang="zh-CN" dirty="0"/>
          </a:p>
          <a:p>
            <a:r>
              <a:rPr kumimoji="1" lang="zh-CN" altLang="en-US" dirty="0"/>
              <a:t>在硬件架构上，处于</a:t>
            </a:r>
            <a:r>
              <a:rPr kumimoji="1" lang="en-US" altLang="zh-CN" dirty="0"/>
              <a:t>NW</a:t>
            </a:r>
            <a:r>
              <a:rPr kumimoji="1" lang="zh-CN" altLang="en-US" dirty="0"/>
              <a:t>中和</a:t>
            </a:r>
            <a:r>
              <a:rPr kumimoji="1" lang="en-US" altLang="zh-CN" dirty="0"/>
              <a:t>SW</a:t>
            </a:r>
            <a:r>
              <a:rPr kumimoji="1" lang="zh-CN" altLang="en-US" dirty="0"/>
              <a:t>中时相应的状态位不同，而访问内容时都会检查状态位，</a:t>
            </a:r>
            <a:r>
              <a:rPr kumimoji="1" lang="en-US" altLang="zh-CN" dirty="0"/>
              <a:t>NW</a:t>
            </a:r>
            <a:r>
              <a:rPr kumimoji="1" lang="zh-CN" altLang="en-US" dirty="0"/>
              <a:t>的状态下不可读取</a:t>
            </a:r>
            <a:r>
              <a:rPr kumimoji="1" lang="en-US" altLang="zh-CN" dirty="0"/>
              <a:t>SW</a:t>
            </a:r>
            <a:r>
              <a:rPr kumimoji="1" lang="zh-CN" altLang="en-US" dirty="0"/>
              <a:t>的内容。这种操作是硬件完成的，软件不能改写。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78341DB-A229-F34D-A622-0DE4AF2BC191}"/>
              </a:ext>
            </a:extLst>
          </p:cNvPr>
          <p:cNvSpPr txBox="1"/>
          <p:nvPr/>
        </p:nvSpPr>
        <p:spPr>
          <a:xfrm>
            <a:off x="548071" y="3883128"/>
            <a:ext cx="50890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3.</a:t>
            </a:r>
            <a:r>
              <a:rPr kumimoji="1" lang="zh-CN" altLang="en-US" dirty="0"/>
              <a:t> </a:t>
            </a:r>
            <a:r>
              <a:rPr kumimoji="1" lang="en-US" altLang="zh-CN" dirty="0"/>
              <a:t>NW</a:t>
            </a:r>
            <a:r>
              <a:rPr kumimoji="1" lang="zh-CN" altLang="en-US" dirty="0"/>
              <a:t>应用能否篡改</a:t>
            </a:r>
            <a:r>
              <a:rPr kumimoji="1" lang="en-US" altLang="zh-CN" dirty="0"/>
              <a:t>Trusted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OS</a:t>
            </a:r>
            <a:r>
              <a:rPr kumimoji="1" lang="zh-CN" altLang="en-US" dirty="0"/>
              <a:t>、</a:t>
            </a:r>
            <a:r>
              <a:rPr kumimoji="1" lang="en-US" altLang="zh-CN" dirty="0"/>
              <a:t>Secure</a:t>
            </a:r>
            <a:r>
              <a:rPr kumimoji="1" lang="zh-CN" altLang="en-US" dirty="0"/>
              <a:t> </a:t>
            </a:r>
            <a:r>
              <a:rPr kumimoji="1" lang="en-US" altLang="zh-CN" dirty="0"/>
              <a:t>Monitor</a:t>
            </a:r>
            <a:r>
              <a:rPr kumimoji="1" lang="zh-CN" altLang="en-US" dirty="0"/>
              <a:t>的代码？</a:t>
            </a:r>
            <a:endParaRPr kumimoji="1" lang="en-US" altLang="zh-CN" dirty="0"/>
          </a:p>
          <a:p>
            <a:r>
              <a:rPr kumimoji="1" lang="en-US" altLang="zh-CN" dirty="0"/>
              <a:t>Trusted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OS</a:t>
            </a:r>
            <a:r>
              <a:rPr kumimoji="1" lang="zh-CN" altLang="en-US" dirty="0"/>
              <a:t>和</a:t>
            </a:r>
            <a:r>
              <a:rPr kumimoji="1" lang="en-US" altLang="zh-CN" dirty="0"/>
              <a:t>Secure</a:t>
            </a:r>
            <a:r>
              <a:rPr kumimoji="1" lang="zh-CN" altLang="en-US" dirty="0"/>
              <a:t> </a:t>
            </a:r>
            <a:r>
              <a:rPr kumimoji="1" lang="en-US" altLang="zh-CN" dirty="0"/>
              <a:t>Monitor</a:t>
            </a:r>
            <a:r>
              <a:rPr kumimoji="1" lang="zh-CN" altLang="en-US" dirty="0"/>
              <a:t>的镜像装载前需要经过从信任根开始的一系列验证，被篡改后将无法经过验证，</a:t>
            </a:r>
            <a:r>
              <a:rPr kumimoji="1" lang="en-US" altLang="zh-CN" dirty="0"/>
              <a:t>TEE</a:t>
            </a:r>
            <a:r>
              <a:rPr kumimoji="1" lang="zh-CN" altLang="en-US" dirty="0"/>
              <a:t>启动失败的情况下其内部的数据还是安全的。</a:t>
            </a:r>
            <a:endParaRPr kumimoji="1" lang="en-US" altLang="zh-CN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7CD6AA6-FE64-A54A-A17D-CDA3E35DB19C}"/>
              </a:ext>
            </a:extLst>
          </p:cNvPr>
          <p:cNvSpPr txBox="1"/>
          <p:nvPr/>
        </p:nvSpPr>
        <p:spPr>
          <a:xfrm>
            <a:off x="548071" y="2793633"/>
            <a:ext cx="11114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2.</a:t>
            </a:r>
            <a:r>
              <a:rPr kumimoji="1" lang="zh-CN" altLang="en-US" dirty="0"/>
              <a:t> </a:t>
            </a:r>
            <a:r>
              <a:rPr kumimoji="1" lang="en-US" altLang="zh-CN" dirty="0"/>
              <a:t>NW</a:t>
            </a:r>
            <a:r>
              <a:rPr kumimoji="1" lang="zh-CN" altLang="en-US" dirty="0"/>
              <a:t>应用能否把自己装载进</a:t>
            </a:r>
            <a:r>
              <a:rPr kumimoji="1" lang="en-US" altLang="zh-CN" dirty="0"/>
              <a:t>SW</a:t>
            </a:r>
            <a:r>
              <a:rPr kumimoji="1" lang="zh-CN" altLang="en-US" dirty="0"/>
              <a:t>？</a:t>
            </a:r>
            <a:endParaRPr kumimoji="1" lang="en-US" altLang="zh-CN" dirty="0"/>
          </a:p>
          <a:p>
            <a:r>
              <a:rPr kumimoji="1" lang="en-US" altLang="zh-CN" dirty="0"/>
              <a:t>SW</a:t>
            </a:r>
            <a:r>
              <a:rPr kumimoji="1" lang="zh-CN" altLang="en-US" dirty="0"/>
              <a:t>应用</a:t>
            </a:r>
            <a:r>
              <a:rPr kumimoji="1" lang="en-US" altLang="zh-CN" dirty="0"/>
              <a:t>(TA)</a:t>
            </a:r>
            <a:r>
              <a:rPr kumimoji="1" lang="zh-CN" altLang="en-US" dirty="0"/>
              <a:t>装载需要验证数字签名，未经过验证的程序不能装载进</a:t>
            </a:r>
            <a:r>
              <a:rPr kumimoji="1" lang="en-US" altLang="zh-CN" dirty="0"/>
              <a:t>SW</a:t>
            </a:r>
            <a:r>
              <a:rPr kumimoji="1" lang="zh-CN" altLang="en-US" dirty="0"/>
              <a:t>。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749347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1" grpId="0"/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2FB12AE-71D1-47FD-9AC3-EE2C074245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CCD1ACA-F51F-4D0A-8024-578B603E8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1792"/>
            <a:ext cx="7913303" cy="644946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TEE</a:t>
            </a:r>
            <a:r>
              <a:rPr lang="zh-CN" altLang="en-US" sz="2800" dirty="0"/>
              <a:t>相关问题思考（</a:t>
            </a:r>
            <a:r>
              <a:rPr lang="en-US" altLang="zh-CN" sz="2800" dirty="0" err="1"/>
              <a:t>TrustZone</a:t>
            </a:r>
            <a:r>
              <a:rPr lang="zh-CN" altLang="en-US" sz="2800" dirty="0"/>
              <a:t>为例）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4853C7E-3CBA-4464-865F-6044D94B1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338487" y="2994212"/>
            <a:ext cx="1345385" cy="668410"/>
          </a:xfrm>
          <a:custGeom>
            <a:avLst/>
            <a:gdLst>
              <a:gd name="connsiteX0" fmla="*/ 0 w 1345385"/>
              <a:gd name="connsiteY0" fmla="*/ 668410 h 668410"/>
              <a:gd name="connsiteX1" fmla="*/ 672692 w 1345385"/>
              <a:gd name="connsiteY1" fmla="*/ 0 h 668410"/>
              <a:gd name="connsiteX2" fmla="*/ 1345385 w 1345385"/>
              <a:gd name="connsiteY2" fmla="*/ 668410 h 668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5385" h="668410">
                <a:moveTo>
                  <a:pt x="0" y="668410"/>
                </a:moveTo>
                <a:lnTo>
                  <a:pt x="672692" y="0"/>
                </a:lnTo>
                <a:lnTo>
                  <a:pt x="1345385" y="668410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EFEC59-B929-4851-9DEF-9106F2797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3480" y="2760304"/>
            <a:ext cx="418137" cy="41813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132392-D5FF-4588-8FA1-5BAD77BF6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508836" y="4124955"/>
            <a:ext cx="635336" cy="63533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EAC045-695C-4E73-9B7C-AFD6FB22D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36522" y="4621062"/>
            <a:ext cx="224347" cy="22434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404A7A3A-BEAE-4BC6-A163-5D0E5F8C4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10175676" y="5597890"/>
            <a:ext cx="2982940" cy="1481975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2ED3B7D-405D-4DFA-8608-B6DE74671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46240" y="5280494"/>
            <a:ext cx="841505" cy="841505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D77D39B-C824-2D46-9101-8A6AA5F3CE9C}"/>
              </a:ext>
            </a:extLst>
          </p:cNvPr>
          <p:cNvSpPr txBox="1"/>
          <p:nvPr/>
        </p:nvSpPr>
        <p:spPr>
          <a:xfrm>
            <a:off x="538736" y="2464634"/>
            <a:ext cx="111145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5.</a:t>
            </a:r>
            <a:r>
              <a:rPr kumimoji="1" lang="zh-CN" altLang="en-US" dirty="0"/>
              <a:t> </a:t>
            </a:r>
            <a:r>
              <a:rPr kumimoji="1" lang="en-US" altLang="zh-CN" dirty="0"/>
              <a:t>NW</a:t>
            </a:r>
            <a:r>
              <a:rPr kumimoji="1" lang="zh-CN" altLang="en-US" dirty="0"/>
              <a:t>应用能否阻止</a:t>
            </a:r>
            <a:r>
              <a:rPr kumimoji="1" lang="en-US" altLang="zh-CN" dirty="0"/>
              <a:t>SW</a:t>
            </a:r>
            <a:r>
              <a:rPr kumimoji="1" lang="zh-CN" altLang="en-US" dirty="0"/>
              <a:t>的切换和</a:t>
            </a:r>
            <a:r>
              <a:rPr kumimoji="1" lang="en-US" altLang="zh-CN" dirty="0"/>
              <a:t>TEE</a:t>
            </a:r>
            <a:r>
              <a:rPr kumimoji="1" lang="zh-CN" altLang="en-US" dirty="0"/>
              <a:t>的运行？</a:t>
            </a:r>
            <a:endParaRPr kumimoji="1" lang="en-US" altLang="zh-CN" dirty="0"/>
          </a:p>
          <a:p>
            <a:r>
              <a:rPr kumimoji="1" lang="zh-CN" altLang="en-US" dirty="0"/>
              <a:t>目前的设计上，虽然</a:t>
            </a:r>
            <a:r>
              <a:rPr kumimoji="1" lang="en-US" altLang="zh-CN" dirty="0"/>
              <a:t>SW</a:t>
            </a:r>
            <a:r>
              <a:rPr kumimoji="1" lang="zh-CN" altLang="en-US" dirty="0"/>
              <a:t>并不是由</a:t>
            </a:r>
            <a:r>
              <a:rPr kumimoji="1" lang="en-US" altLang="zh-CN" dirty="0"/>
              <a:t>NW</a:t>
            </a:r>
            <a:r>
              <a:rPr kumimoji="1" lang="zh-CN" altLang="en-US" dirty="0"/>
              <a:t>的操作系统进行调度，但需要</a:t>
            </a:r>
            <a:r>
              <a:rPr kumimoji="1" lang="en-US" altLang="zh-CN" dirty="0"/>
              <a:t>NW</a:t>
            </a:r>
            <a:r>
              <a:rPr kumimoji="1" lang="zh-CN" altLang="en-US" dirty="0"/>
              <a:t>发起中断请求才会切换到</a:t>
            </a:r>
            <a:r>
              <a:rPr kumimoji="1" lang="en-US" altLang="zh-CN" dirty="0"/>
              <a:t>SW</a:t>
            </a:r>
            <a:r>
              <a:rPr kumimoji="1" lang="zh-CN" altLang="en-US" dirty="0"/>
              <a:t>，所以</a:t>
            </a:r>
            <a:r>
              <a:rPr kumimoji="1" lang="en-US" altLang="zh-CN" dirty="0"/>
              <a:t>NW</a:t>
            </a:r>
            <a:r>
              <a:rPr kumimoji="1" lang="zh-CN" altLang="en-US" dirty="0"/>
              <a:t>应用可以阻止</a:t>
            </a:r>
            <a:r>
              <a:rPr kumimoji="1" lang="en-US" altLang="zh-CN" dirty="0"/>
              <a:t>SW</a:t>
            </a:r>
            <a:r>
              <a:rPr kumimoji="1" lang="zh-CN" altLang="en-US" dirty="0"/>
              <a:t>的切换，但是这种情况下</a:t>
            </a:r>
            <a:r>
              <a:rPr kumimoji="1" lang="en-US" altLang="zh-CN" dirty="0"/>
              <a:t>SW</a:t>
            </a:r>
            <a:r>
              <a:rPr kumimoji="1" lang="zh-CN" altLang="en-US" dirty="0"/>
              <a:t>中的内容依旧是安全的。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12533A1-EB29-2146-B0DC-98904BF527AD}"/>
              </a:ext>
            </a:extLst>
          </p:cNvPr>
          <p:cNvSpPr txBox="1"/>
          <p:nvPr/>
        </p:nvSpPr>
        <p:spPr>
          <a:xfrm>
            <a:off x="538736" y="3770160"/>
            <a:ext cx="111145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6.</a:t>
            </a:r>
            <a:r>
              <a:rPr kumimoji="1" lang="zh-CN" altLang="en-US" dirty="0"/>
              <a:t> </a:t>
            </a:r>
            <a:r>
              <a:rPr kumimoji="1" lang="en-US" altLang="zh-CN" dirty="0"/>
              <a:t>Trusted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OS</a:t>
            </a:r>
            <a:r>
              <a:rPr kumimoji="1" lang="zh-CN" altLang="en-US" dirty="0"/>
              <a:t>为什么比</a:t>
            </a:r>
            <a:r>
              <a:rPr kumimoji="1" lang="en-US" altLang="zh-CN" dirty="0"/>
              <a:t>Rich</a:t>
            </a:r>
            <a:r>
              <a:rPr kumimoji="1" lang="zh-CN" altLang="en-US" dirty="0"/>
              <a:t> </a:t>
            </a:r>
            <a:r>
              <a:rPr kumimoji="1" lang="en-US" altLang="zh-CN" dirty="0"/>
              <a:t>OS</a:t>
            </a:r>
            <a:r>
              <a:rPr kumimoji="1" lang="zh-CN" altLang="en-US" dirty="0"/>
              <a:t>可信？</a:t>
            </a:r>
            <a:endParaRPr kumimoji="1" lang="en-US" altLang="zh-CN" dirty="0"/>
          </a:p>
          <a:p>
            <a:r>
              <a:rPr kumimoji="1" lang="en-US" altLang="zh-CN" dirty="0"/>
              <a:t>Trusted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OS</a:t>
            </a:r>
            <a:r>
              <a:rPr kumimoji="1" lang="zh-CN" altLang="en-US" dirty="0"/>
              <a:t>精简，可以很大程度上减少</a:t>
            </a:r>
            <a:r>
              <a:rPr kumimoji="1" lang="en-US" altLang="zh-CN" dirty="0"/>
              <a:t>bug</a:t>
            </a:r>
            <a:r>
              <a:rPr kumimoji="1" lang="zh-CN" altLang="en-US" dirty="0"/>
              <a:t>出现的空间。</a:t>
            </a:r>
            <a:r>
              <a:rPr kumimoji="1" lang="en-US" altLang="zh-CN" dirty="0"/>
              <a:t>Trusted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OS</a:t>
            </a:r>
            <a:r>
              <a:rPr kumimoji="1" lang="zh-CN" altLang="en-US" dirty="0"/>
              <a:t>内运行的程序也是精简且功能特定的，不容易加门</a:t>
            </a:r>
            <a:endParaRPr kumimoji="1" lang="en-US" altLang="zh-CN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430ED60-95F7-CE4E-9030-6A09F54B03A2}"/>
              </a:ext>
            </a:extLst>
          </p:cNvPr>
          <p:cNvSpPr txBox="1"/>
          <p:nvPr/>
        </p:nvSpPr>
        <p:spPr>
          <a:xfrm>
            <a:off x="538735" y="5075686"/>
            <a:ext cx="11114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7.</a:t>
            </a:r>
            <a:r>
              <a:rPr kumimoji="1" lang="zh-CN" altLang="en-US" dirty="0"/>
              <a:t>* 为什么相信硬件制造商？</a:t>
            </a:r>
            <a:endParaRPr kumimoji="1" lang="en-US" altLang="zh-CN" dirty="0"/>
          </a:p>
          <a:p>
            <a:r>
              <a:rPr kumimoji="1" lang="zh-CN" altLang="en-US" dirty="0"/>
              <a:t>硬件制造商提供的内容很底层，留后门的操作空间和获利都有限，也较容易被发现。</a:t>
            </a:r>
            <a:endParaRPr kumimoji="1" lang="en-US" altLang="zh-CN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F37DFDA-BA54-0F4C-8DD0-1F7974A757FA}"/>
              </a:ext>
            </a:extLst>
          </p:cNvPr>
          <p:cNvSpPr txBox="1"/>
          <p:nvPr/>
        </p:nvSpPr>
        <p:spPr>
          <a:xfrm>
            <a:off x="538736" y="1436107"/>
            <a:ext cx="11114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4.</a:t>
            </a:r>
            <a:r>
              <a:rPr kumimoji="1" lang="zh-CN" altLang="en-US" dirty="0"/>
              <a:t> </a:t>
            </a:r>
            <a:r>
              <a:rPr kumimoji="1" lang="en-US" altLang="zh-CN" dirty="0"/>
              <a:t>NW</a:t>
            </a:r>
            <a:r>
              <a:rPr kumimoji="1" lang="zh-CN" altLang="en-US" dirty="0"/>
              <a:t>应用能否篡改信任根</a:t>
            </a:r>
            <a:r>
              <a:rPr kumimoji="1" lang="en-US" altLang="zh-CN" dirty="0"/>
              <a:t>/</a:t>
            </a:r>
            <a:r>
              <a:rPr kumimoji="1" lang="zh-CN" altLang="en-US" dirty="0"/>
              <a:t>进行验证的程序？</a:t>
            </a:r>
            <a:endParaRPr kumimoji="1" lang="en-US" altLang="zh-CN" dirty="0"/>
          </a:p>
          <a:p>
            <a:r>
              <a:rPr kumimoji="1" lang="zh-CN" altLang="en-US" dirty="0"/>
              <a:t>信任根和最基本的验证程序会刻录进板上存储，软件无法读取和修改。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511180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2" grpId="0"/>
      <p:bldP spid="23" grpId="0"/>
      <p:bldP spid="2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2FB12AE-71D1-47FD-9AC3-EE2C074245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CCD1ACA-F51F-4D0A-8024-578B603E8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1792"/>
            <a:ext cx="7913303" cy="644946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TEE</a:t>
            </a:r>
            <a:r>
              <a:rPr lang="zh-CN" altLang="en-US" sz="2800" dirty="0"/>
              <a:t>现有问题（</a:t>
            </a:r>
            <a:r>
              <a:rPr lang="en-US" altLang="zh-CN" sz="2800" dirty="0" err="1"/>
              <a:t>TrustZone</a:t>
            </a:r>
            <a:r>
              <a:rPr lang="zh-CN" altLang="en-US" sz="2800" dirty="0"/>
              <a:t>为例）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4853C7E-3CBA-4464-865F-6044D94B1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338487" y="2994212"/>
            <a:ext cx="1345385" cy="668410"/>
          </a:xfrm>
          <a:custGeom>
            <a:avLst/>
            <a:gdLst>
              <a:gd name="connsiteX0" fmla="*/ 0 w 1345385"/>
              <a:gd name="connsiteY0" fmla="*/ 668410 h 668410"/>
              <a:gd name="connsiteX1" fmla="*/ 672692 w 1345385"/>
              <a:gd name="connsiteY1" fmla="*/ 0 h 668410"/>
              <a:gd name="connsiteX2" fmla="*/ 1345385 w 1345385"/>
              <a:gd name="connsiteY2" fmla="*/ 668410 h 668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5385" h="668410">
                <a:moveTo>
                  <a:pt x="0" y="668410"/>
                </a:moveTo>
                <a:lnTo>
                  <a:pt x="672692" y="0"/>
                </a:lnTo>
                <a:lnTo>
                  <a:pt x="1345385" y="668410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EFEC59-B929-4851-9DEF-9106F2797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3480" y="2760304"/>
            <a:ext cx="418137" cy="41813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132392-D5FF-4588-8FA1-5BAD77BF6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508836" y="4124955"/>
            <a:ext cx="635336" cy="63533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EAC045-695C-4E73-9B7C-AFD6FB22D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36522" y="4621062"/>
            <a:ext cx="224347" cy="22434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404A7A3A-BEAE-4BC6-A163-5D0E5F8C4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10175676" y="5597890"/>
            <a:ext cx="2982940" cy="1481975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2ED3B7D-405D-4DFA-8608-B6DE74671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46240" y="5280494"/>
            <a:ext cx="841505" cy="841505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F37DFDA-BA54-0F4C-8DD0-1F7974A757FA}"/>
              </a:ext>
            </a:extLst>
          </p:cNvPr>
          <p:cNvSpPr txBox="1"/>
          <p:nvPr/>
        </p:nvSpPr>
        <p:spPr>
          <a:xfrm>
            <a:off x="538736" y="1436107"/>
            <a:ext cx="11114522" cy="4611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200" dirty="0"/>
              <a:t>Trusted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OS</a:t>
            </a:r>
            <a:r>
              <a:rPr kumimoji="1" lang="zh-CN" altLang="en-US" sz="2200" dirty="0"/>
              <a:t>的精简度不够</a:t>
            </a:r>
            <a:endParaRPr kumimoji="1" lang="en-US" altLang="zh-CN" sz="2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200" dirty="0"/>
              <a:t>NW</a:t>
            </a:r>
            <a:r>
              <a:rPr kumimoji="1" lang="zh-CN" altLang="en-US" sz="2200" dirty="0"/>
              <a:t>与</a:t>
            </a:r>
            <a:r>
              <a:rPr kumimoji="1" lang="en-US" altLang="zh-CN" sz="2200" dirty="0"/>
              <a:t>SW</a:t>
            </a:r>
            <a:r>
              <a:rPr kumimoji="1" lang="zh-CN" altLang="en-US" sz="2200" dirty="0"/>
              <a:t>通信通道的漏洞</a:t>
            </a:r>
            <a:endParaRPr kumimoji="1" lang="en-US" altLang="zh-CN" sz="2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200" dirty="0"/>
              <a:t>Trusted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OS</a:t>
            </a:r>
            <a:r>
              <a:rPr kumimoji="1" lang="zh-CN" altLang="en-US" sz="2200" dirty="0"/>
              <a:t>未实现</a:t>
            </a:r>
            <a:r>
              <a:rPr kumimoji="1" lang="en-US" altLang="zh-CN" sz="2200" dirty="0"/>
              <a:t>ASLR</a:t>
            </a:r>
            <a:r>
              <a:rPr kumimoji="1" lang="zh-CN" altLang="en-US" sz="2200" dirty="0"/>
              <a:t>、溢出保护等机制</a:t>
            </a:r>
            <a:endParaRPr kumimoji="1" lang="en-US" altLang="zh-CN" sz="2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200" dirty="0"/>
              <a:t>TA</a:t>
            </a:r>
            <a:r>
              <a:rPr kumimoji="1" lang="zh-CN" altLang="en-US" sz="2200" dirty="0"/>
              <a:t>升级相关验证机制不完善</a:t>
            </a:r>
            <a:endParaRPr kumimoji="1" lang="en-US" altLang="zh-CN" sz="2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200" dirty="0"/>
              <a:t>Trusted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OS</a:t>
            </a:r>
            <a:r>
              <a:rPr kumimoji="1" lang="zh-CN" altLang="en-US" sz="2200" dirty="0"/>
              <a:t>、</a:t>
            </a:r>
            <a:r>
              <a:rPr kumimoji="1" lang="en-US" altLang="zh-CN" sz="2200" dirty="0"/>
              <a:t>Secure</a:t>
            </a:r>
            <a:r>
              <a:rPr kumimoji="1" lang="zh-CN" altLang="en-US" sz="2200" dirty="0"/>
              <a:t> </a:t>
            </a:r>
            <a:r>
              <a:rPr kumimoji="1" lang="en-US" altLang="zh-CN" sz="2200" dirty="0"/>
              <a:t>Monitor</a:t>
            </a:r>
            <a:r>
              <a:rPr kumimoji="1" lang="zh-CN" altLang="en-US" sz="2200" dirty="0"/>
              <a:t>等实现上的</a:t>
            </a:r>
            <a:r>
              <a:rPr kumimoji="1" lang="en-US" altLang="zh-CN" sz="2200" dirty="0"/>
              <a:t>bug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200" dirty="0"/>
              <a:t>并发问题</a:t>
            </a:r>
            <a:endParaRPr kumimoji="1" lang="en-US" altLang="zh-CN" sz="2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200" dirty="0"/>
              <a:t>侧信道、硬件方面的问题（不属于</a:t>
            </a:r>
            <a:r>
              <a:rPr kumimoji="1" lang="en-US" altLang="zh-CN" sz="2200" dirty="0"/>
              <a:t>TEE</a:t>
            </a:r>
            <a:r>
              <a:rPr kumimoji="1" lang="zh-CN" altLang="en-US" sz="2200" dirty="0"/>
              <a:t>解决的问题范畴）</a:t>
            </a:r>
            <a:endParaRPr kumimoji="1" lang="en-US" altLang="zh-CN" sz="2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200" dirty="0"/>
              <a:t>安全性与功能、性能上的权衡</a:t>
            </a:r>
            <a:endParaRPr kumimoji="1" lang="en-US" altLang="zh-CN" sz="2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zh-CN" sz="2200" dirty="0"/>
          </a:p>
        </p:txBody>
      </p:sp>
    </p:spTree>
    <p:extLst>
      <p:ext uri="{BB962C8B-B14F-4D97-AF65-F5344CB8AC3E}">
        <p14:creationId xmlns:p14="http://schemas.microsoft.com/office/powerpoint/2010/main" val="40476561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E61E14E-2E26-459B-B5C4-C7681FACDA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80520" y="2748661"/>
            <a:ext cx="7430959" cy="1350614"/>
          </a:xfrm>
          <a:noFill/>
        </p:spPr>
        <p:txBody>
          <a:bodyPr anchor="ctr">
            <a:normAutofit/>
          </a:bodyPr>
          <a:lstStyle/>
          <a:p>
            <a:r>
              <a:rPr lang="zh-CN" altLang="en-US" sz="3600" dirty="0">
                <a:solidFill>
                  <a:srgbClr val="080808"/>
                </a:solidFill>
                <a:latin typeface="LinBiolinumTB"/>
              </a:rPr>
              <a:t>谢谢！</a:t>
            </a:r>
            <a:endParaRPr lang="zh-CN" altLang="en-US" dirty="0">
              <a:solidFill>
                <a:srgbClr val="080808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3415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2FB12AE-71D1-47FD-9AC3-EE2C074245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4853C7E-3CBA-4464-865F-6044D94B1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338487" y="2994212"/>
            <a:ext cx="1345385" cy="668410"/>
          </a:xfrm>
          <a:custGeom>
            <a:avLst/>
            <a:gdLst>
              <a:gd name="connsiteX0" fmla="*/ 0 w 1345385"/>
              <a:gd name="connsiteY0" fmla="*/ 668410 h 668410"/>
              <a:gd name="connsiteX1" fmla="*/ 672692 w 1345385"/>
              <a:gd name="connsiteY1" fmla="*/ 0 h 668410"/>
              <a:gd name="connsiteX2" fmla="*/ 1345385 w 1345385"/>
              <a:gd name="connsiteY2" fmla="*/ 668410 h 668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5385" h="668410">
                <a:moveTo>
                  <a:pt x="0" y="668410"/>
                </a:moveTo>
                <a:lnTo>
                  <a:pt x="672692" y="0"/>
                </a:lnTo>
                <a:lnTo>
                  <a:pt x="1345385" y="668410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EFEC59-B929-4851-9DEF-9106F2797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3480" y="2760304"/>
            <a:ext cx="418137" cy="41813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132392-D5FF-4588-8FA1-5BAD77BF6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508836" y="4124955"/>
            <a:ext cx="635336" cy="63533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EAC045-695C-4E73-9B7C-AFD6FB22D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36522" y="4621062"/>
            <a:ext cx="224347" cy="22434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404A7A3A-BEAE-4BC6-A163-5D0E5F8C4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10175676" y="5597890"/>
            <a:ext cx="2982940" cy="1481975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2ED3B7D-405D-4DFA-8608-B6DE74671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46240" y="5280494"/>
            <a:ext cx="841505" cy="841505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6C57C17-B5DE-43E0-A065-587CE02B2988}"/>
              </a:ext>
            </a:extLst>
          </p:cNvPr>
          <p:cNvSpPr txBox="1"/>
          <p:nvPr/>
        </p:nvSpPr>
        <p:spPr>
          <a:xfrm>
            <a:off x="646027" y="671119"/>
            <a:ext cx="67010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202122"/>
                </a:solidFill>
                <a:latin typeface="Arial" panose="020B0604020202020204" pitchFamily="34" charset="0"/>
              </a:rPr>
              <a:t>TEE</a:t>
            </a:r>
            <a:r>
              <a:rPr lang="zh-CN" altLang="en-US" sz="2000" dirty="0">
                <a:solidFill>
                  <a:srgbClr val="202122"/>
                </a:solidFill>
                <a:latin typeface="Arial" panose="020B0604020202020204" pitchFamily="34" charset="0"/>
              </a:rPr>
              <a:t>：</a:t>
            </a:r>
            <a:r>
              <a:rPr lang="en-US" altLang="zh-CN" sz="2000" dirty="0">
                <a:solidFill>
                  <a:srgbClr val="202122"/>
                </a:solidFill>
                <a:latin typeface="Arial" panose="020B0604020202020204" pitchFamily="34" charset="0"/>
              </a:rPr>
              <a:t>Trusted Execution Environment —— </a:t>
            </a:r>
            <a:r>
              <a:rPr lang="zh-CN" altLang="en-US" sz="2000" dirty="0">
                <a:solidFill>
                  <a:srgbClr val="202122"/>
                </a:solidFill>
                <a:latin typeface="Arial" panose="020B0604020202020204" pitchFamily="34" charset="0"/>
              </a:rPr>
              <a:t>可信执行环境</a:t>
            </a:r>
            <a:endParaRPr lang="en-US" altLang="zh-CN" sz="2000" dirty="0">
              <a:solidFill>
                <a:srgbClr val="202122"/>
              </a:solidFill>
              <a:latin typeface="Arial" panose="020B060402020202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9FD6D6C-5011-4F58-84A5-37D9BB6E7226}"/>
              </a:ext>
            </a:extLst>
          </p:cNvPr>
          <p:cNvSpPr txBox="1"/>
          <p:nvPr/>
        </p:nvSpPr>
        <p:spPr>
          <a:xfrm>
            <a:off x="646027" y="1318470"/>
            <a:ext cx="96900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202122"/>
                </a:solidFill>
                <a:latin typeface="Arial" panose="020B0604020202020204" pitchFamily="34" charset="0"/>
              </a:rPr>
              <a:t>“</a:t>
            </a:r>
            <a:r>
              <a:rPr lang="en" altLang="zh-CN" dirty="0">
                <a:solidFill>
                  <a:srgbClr val="202122"/>
                </a:solidFill>
                <a:latin typeface="Arial" panose="020B0604020202020204" pitchFamily="34" charset="0"/>
              </a:rPr>
              <a:t>The</a:t>
            </a:r>
            <a:r>
              <a:rPr lang="zh-CN" altLang="en-US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en" altLang="zh-CN" dirty="0">
                <a:solidFill>
                  <a:srgbClr val="202122"/>
                </a:solidFill>
                <a:latin typeface="Arial" panose="020B0604020202020204" pitchFamily="34" charset="0"/>
              </a:rPr>
              <a:t>TEE resists against a set of defined threats and satisfies</a:t>
            </a:r>
            <a:r>
              <a:rPr lang="zh-CN" altLang="en-US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en" altLang="zh-CN" dirty="0">
                <a:solidFill>
                  <a:srgbClr val="202122"/>
                </a:solidFill>
                <a:latin typeface="Arial" panose="020B0604020202020204" pitchFamily="34" charset="0"/>
              </a:rPr>
              <a:t>a number of requirements related to </a:t>
            </a:r>
            <a:r>
              <a:rPr lang="en" altLang="zh-CN" dirty="0">
                <a:solidFill>
                  <a:schemeClr val="accent2"/>
                </a:solidFill>
                <a:latin typeface="Arial" panose="020B0604020202020204" pitchFamily="34" charset="0"/>
              </a:rPr>
              <a:t>isolation</a:t>
            </a:r>
            <a:r>
              <a:rPr lang="en" altLang="zh-CN" dirty="0">
                <a:solidFill>
                  <a:srgbClr val="202122"/>
                </a:solidFill>
                <a:latin typeface="Arial" panose="020B0604020202020204" pitchFamily="34" charset="0"/>
              </a:rPr>
              <a:t> properties,</a:t>
            </a:r>
            <a:r>
              <a:rPr lang="zh-CN" altLang="en-US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en" altLang="zh-CN" dirty="0">
                <a:solidFill>
                  <a:srgbClr val="202122"/>
                </a:solidFill>
                <a:latin typeface="Arial" panose="020B0604020202020204" pitchFamily="34" charset="0"/>
              </a:rPr>
              <a:t>lifecycle management, secure storage, </a:t>
            </a:r>
            <a:r>
              <a:rPr lang="en" altLang="zh-CN" dirty="0">
                <a:solidFill>
                  <a:schemeClr val="accent2"/>
                </a:solidFill>
                <a:latin typeface="Arial" panose="020B0604020202020204" pitchFamily="34" charset="0"/>
              </a:rPr>
              <a:t>cryptographic</a:t>
            </a:r>
            <a:r>
              <a:rPr lang="zh-CN" altLang="en-US" dirty="0">
                <a:solidFill>
                  <a:schemeClr val="accent2"/>
                </a:solidFill>
                <a:latin typeface="Arial" panose="020B0604020202020204" pitchFamily="34" charset="0"/>
              </a:rPr>
              <a:t> </a:t>
            </a:r>
            <a:r>
              <a:rPr lang="en" altLang="zh-CN" dirty="0">
                <a:solidFill>
                  <a:schemeClr val="accent2"/>
                </a:solidFill>
                <a:latin typeface="Arial" panose="020B0604020202020204" pitchFamily="34" charset="0"/>
              </a:rPr>
              <a:t>keys</a:t>
            </a:r>
            <a:r>
              <a:rPr lang="en" altLang="zh-CN" dirty="0">
                <a:solidFill>
                  <a:srgbClr val="202122"/>
                </a:solidFill>
                <a:latin typeface="Arial" panose="020B0604020202020204" pitchFamily="34" charset="0"/>
              </a:rPr>
              <a:t> and protection of applications code.</a:t>
            </a:r>
            <a:r>
              <a:rPr lang="en-US" altLang="zh-CN" dirty="0">
                <a:solidFill>
                  <a:srgbClr val="202122"/>
                </a:solidFill>
                <a:latin typeface="Arial" panose="020B0604020202020204" pitchFamily="34" charset="0"/>
              </a:rPr>
              <a:t>”</a:t>
            </a:r>
            <a:r>
              <a:rPr lang="zh-CN" altLang="en-US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202122"/>
                </a:solidFill>
                <a:latin typeface="Arial" panose="020B0604020202020204" pitchFamily="34" charset="0"/>
              </a:rPr>
              <a:t>——OMTP,</a:t>
            </a:r>
            <a:r>
              <a:rPr lang="zh-CN" altLang="en-US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202122"/>
                </a:solidFill>
                <a:latin typeface="Arial" panose="020B0604020202020204" pitchFamily="34" charset="0"/>
              </a:rPr>
              <a:t>2009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21C87CD-846F-2A4B-AC33-29568A615470}"/>
              </a:ext>
            </a:extLst>
          </p:cNvPr>
          <p:cNvSpPr txBox="1"/>
          <p:nvPr/>
        </p:nvSpPr>
        <p:spPr>
          <a:xfrm>
            <a:off x="646027" y="2520551"/>
            <a:ext cx="96900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202122"/>
                </a:solidFill>
                <a:latin typeface="Arial" panose="020B0604020202020204" pitchFamily="34" charset="0"/>
              </a:rPr>
              <a:t>“The</a:t>
            </a:r>
            <a:r>
              <a:rPr lang="zh-CN" altLang="en-US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202122"/>
                </a:solidFill>
                <a:latin typeface="Arial" panose="020B0604020202020204" pitchFamily="34" charset="0"/>
              </a:rPr>
              <a:t>TEE is an execution environment that runs alongside</a:t>
            </a:r>
            <a:r>
              <a:rPr lang="zh-CN" altLang="en-US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202122"/>
                </a:solidFill>
                <a:latin typeface="Arial" panose="020B0604020202020204" pitchFamily="34" charset="0"/>
              </a:rPr>
              <a:t>but isolated from the device main operating system. It</a:t>
            </a:r>
            <a:r>
              <a:rPr lang="zh-CN" altLang="en-US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202122"/>
                </a:solidFill>
                <a:latin typeface="Arial" panose="020B0604020202020204" pitchFamily="34" charset="0"/>
              </a:rPr>
              <a:t>protects its assets against </a:t>
            </a:r>
            <a:r>
              <a:rPr lang="en-US" altLang="zh-CN" dirty="0">
                <a:solidFill>
                  <a:schemeClr val="accent2"/>
                </a:solidFill>
                <a:latin typeface="Arial" panose="020B0604020202020204" pitchFamily="34" charset="0"/>
              </a:rPr>
              <a:t>general software attacks</a:t>
            </a:r>
            <a:r>
              <a:rPr lang="en-US" altLang="zh-CN" dirty="0">
                <a:solidFill>
                  <a:srgbClr val="202122"/>
                </a:solidFill>
                <a:latin typeface="Arial" panose="020B0604020202020204" pitchFamily="34" charset="0"/>
              </a:rPr>
              <a:t>. It</a:t>
            </a:r>
            <a:r>
              <a:rPr lang="zh-CN" altLang="en-US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202122"/>
                </a:solidFill>
                <a:latin typeface="Arial" panose="020B0604020202020204" pitchFamily="34" charset="0"/>
              </a:rPr>
              <a:t>can be implemented using multiple technologies, and</a:t>
            </a:r>
            <a:r>
              <a:rPr lang="zh-CN" altLang="en-US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202122"/>
                </a:solidFill>
                <a:latin typeface="Arial" panose="020B0604020202020204" pitchFamily="34" charset="0"/>
              </a:rPr>
              <a:t>its level of security varies accordingly.”——</a:t>
            </a:r>
            <a:r>
              <a:rPr lang="en-US" altLang="zh-CN" dirty="0" err="1">
                <a:solidFill>
                  <a:srgbClr val="202122"/>
                </a:solidFill>
                <a:latin typeface="Arial" panose="020B0604020202020204" pitchFamily="34" charset="0"/>
              </a:rPr>
              <a:t>GlobalPlatform</a:t>
            </a:r>
            <a:r>
              <a:rPr lang="en-US" altLang="zh-CN" dirty="0">
                <a:solidFill>
                  <a:srgbClr val="202122"/>
                </a:solidFill>
                <a:latin typeface="Arial" panose="020B0604020202020204" pitchFamily="34" charset="0"/>
              </a:rPr>
              <a:t>,</a:t>
            </a:r>
            <a:r>
              <a:rPr lang="zh-CN" altLang="en-US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202122"/>
                </a:solidFill>
                <a:latin typeface="Arial" panose="020B0604020202020204" pitchFamily="34" charset="0"/>
              </a:rPr>
              <a:t>2011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DBFF52B-874C-664D-BA42-E837403DFD3C}"/>
              </a:ext>
            </a:extLst>
          </p:cNvPr>
          <p:cNvSpPr txBox="1"/>
          <p:nvPr/>
        </p:nvSpPr>
        <p:spPr>
          <a:xfrm>
            <a:off x="646027" y="4168184"/>
            <a:ext cx="9510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general</a:t>
            </a:r>
            <a:r>
              <a:rPr kumimoji="1" lang="zh-CN" altLang="en-US" dirty="0"/>
              <a:t> </a:t>
            </a:r>
            <a:r>
              <a:rPr kumimoji="1" lang="en-US" altLang="zh-CN" dirty="0"/>
              <a:t>software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attacks:</a:t>
            </a:r>
            <a:r>
              <a:rPr kumimoji="1" lang="zh-CN" altLang="en-US" dirty="0"/>
              <a:t> 非法读取别的进程的内存、获取</a:t>
            </a:r>
            <a:r>
              <a:rPr kumimoji="1" lang="en-US" altLang="zh-CN" dirty="0"/>
              <a:t>cache</a:t>
            </a:r>
            <a:r>
              <a:rPr kumimoji="1" lang="zh-CN" altLang="en-US" dirty="0"/>
              <a:t>中的数据、篡改硬盘内容等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F114AE8-D3EC-C043-9380-2FC16AB42039}"/>
              </a:ext>
            </a:extLst>
          </p:cNvPr>
          <p:cNvSpPr txBox="1"/>
          <p:nvPr/>
        </p:nvSpPr>
        <p:spPr>
          <a:xfrm>
            <a:off x="646027" y="4671189"/>
            <a:ext cx="991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isolation:</a:t>
            </a:r>
            <a:r>
              <a:rPr kumimoji="1" lang="zh-CN" altLang="en-US" dirty="0"/>
              <a:t> 构建另一个安全的环境，将敏感内容放置其中，架构上做出分离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F78B543-D0A6-9245-91EB-BD4685DED603}"/>
              </a:ext>
            </a:extLst>
          </p:cNvPr>
          <p:cNvSpPr txBox="1"/>
          <p:nvPr/>
        </p:nvSpPr>
        <p:spPr>
          <a:xfrm>
            <a:off x="646027" y="5142377"/>
            <a:ext cx="9510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cryptograhpic</a:t>
            </a:r>
            <a:r>
              <a:rPr kumimoji="1" lang="zh-CN" altLang="en-US" dirty="0"/>
              <a:t> </a:t>
            </a:r>
            <a:r>
              <a:rPr kumimoji="1" lang="en-US" altLang="zh-CN" dirty="0"/>
              <a:t>keys:</a:t>
            </a:r>
            <a:r>
              <a:rPr kumimoji="1" lang="zh-CN" altLang="en-US" dirty="0"/>
              <a:t> 用密码学知识保障隔离环境内容的安全性</a:t>
            </a:r>
          </a:p>
        </p:txBody>
      </p:sp>
    </p:spTree>
    <p:extLst>
      <p:ext uri="{BB962C8B-B14F-4D97-AF65-F5344CB8AC3E}">
        <p14:creationId xmlns:p14="http://schemas.microsoft.com/office/powerpoint/2010/main" val="10358016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3" grpId="0"/>
      <p:bldP spid="22" grpId="0"/>
      <p:bldP spid="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8F7AFB9A-7364-478C-B48B-8523CDD9A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5" name="Freeform: Shape 74">
            <a:extLst>
              <a:ext uri="{FF2B5EF4-FFF2-40B4-BE49-F238E27FC236}">
                <a16:creationId xmlns:a16="http://schemas.microsoft.com/office/drawing/2014/main" id="{36678033-86B6-40E6-BE90-78D8ED4E3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7" name="Freeform: Shape 76">
            <a:extLst>
              <a:ext uri="{FF2B5EF4-FFF2-40B4-BE49-F238E27FC236}">
                <a16:creationId xmlns:a16="http://schemas.microsoft.com/office/drawing/2014/main" id="{D2542E1A-076E-4A34-BB67-2BF961754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标题 1">
            <a:extLst>
              <a:ext uri="{FF2B5EF4-FFF2-40B4-BE49-F238E27FC236}">
                <a16:creationId xmlns:a16="http://schemas.microsoft.com/office/drawing/2014/main" id="{50A71C30-4EC1-7D42-ACA8-CD7EAEF92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3" y="859536"/>
            <a:ext cx="4832802" cy="12435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3400"/>
              <a:t>TEE</a:t>
            </a:r>
            <a:r>
              <a:rPr lang="zh-CN" altLang="en-US" sz="3400"/>
              <a:t>历史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2185062"/>
            <a:ext cx="49834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19EE5E0-6028-4699-9BAA-51AE95559180}"/>
              </a:ext>
            </a:extLst>
          </p:cNvPr>
          <p:cNvSpPr txBox="1"/>
          <p:nvPr/>
        </p:nvSpPr>
        <p:spPr>
          <a:xfrm>
            <a:off x="438912" y="2512611"/>
            <a:ext cx="4832803" cy="36643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700"/>
              <a:t>ARM</a:t>
            </a:r>
            <a:r>
              <a:rPr lang="zh-CN" altLang="en-US" sz="1700"/>
              <a:t>于</a:t>
            </a:r>
            <a:r>
              <a:rPr lang="en-US" altLang="zh-CN" sz="1700"/>
              <a:t>2004</a:t>
            </a:r>
            <a:r>
              <a:rPr lang="zh-CN" altLang="en-US" sz="1700"/>
              <a:t>年首次在</a:t>
            </a:r>
            <a:r>
              <a:rPr lang="en-US" altLang="zh-CN" sz="1700"/>
              <a:t>Arm1176JZ-S</a:t>
            </a:r>
            <a:r>
              <a:rPr lang="zh-CN" altLang="en-US" sz="1700"/>
              <a:t>处理器中使用</a:t>
            </a:r>
            <a:r>
              <a:rPr lang="en-US" altLang="zh-CN" sz="1700"/>
              <a:t>TrustZone</a:t>
            </a:r>
            <a:r>
              <a:rPr lang="zh-CN" altLang="en-US" sz="1700"/>
              <a:t>技术，并发表了文章介绍</a:t>
            </a:r>
            <a:r>
              <a:rPr lang="en-US" altLang="zh-CN" sz="1700"/>
              <a:t>TrustZone</a:t>
            </a:r>
            <a:r>
              <a:rPr lang="zh-CN" altLang="en-US" sz="1700"/>
              <a:t>；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700"/>
              <a:t>Intel</a:t>
            </a:r>
            <a:r>
              <a:rPr lang="zh-CN" altLang="en-US" sz="1700"/>
              <a:t>于</a:t>
            </a:r>
            <a:r>
              <a:rPr lang="en-US" altLang="zh-CN" sz="1700"/>
              <a:t>2007</a:t>
            </a:r>
            <a:r>
              <a:rPr lang="zh-CN" altLang="en-US" sz="1700"/>
              <a:t>年将其安全计算的技术命名为</a:t>
            </a:r>
            <a:r>
              <a:rPr lang="en-US" altLang="zh-CN" sz="1700"/>
              <a:t>Trusted Execution Technology</a:t>
            </a:r>
            <a:r>
              <a:rPr lang="zh-CN" altLang="en-US" sz="1700"/>
              <a:t>（</a:t>
            </a:r>
            <a:r>
              <a:rPr lang="en-US" altLang="zh-CN" sz="1700"/>
              <a:t>TXT</a:t>
            </a:r>
            <a:r>
              <a:rPr lang="zh-CN" altLang="en-US" sz="1700"/>
              <a:t>）；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700"/>
              <a:t>Open Mobile Terminal Platform</a:t>
            </a:r>
            <a:r>
              <a:rPr lang="zh-CN" altLang="en-US" sz="1700"/>
              <a:t>在“</a:t>
            </a:r>
            <a:r>
              <a:rPr lang="en-US" altLang="zh-CN" sz="1700"/>
              <a:t>Advanced Trusted Environment:OMTP TR1”</a:t>
            </a:r>
            <a:r>
              <a:rPr lang="zh-CN" altLang="en-US" sz="1700"/>
              <a:t>标准中首次定义</a:t>
            </a:r>
            <a:r>
              <a:rPr lang="en-US" altLang="zh-CN" sz="1700"/>
              <a:t>TEE</a:t>
            </a:r>
            <a:r>
              <a:rPr lang="zh-CN" altLang="en-US" sz="1700"/>
              <a:t>（</a:t>
            </a:r>
            <a:r>
              <a:rPr lang="en-US" altLang="zh-CN" sz="1700"/>
              <a:t>2009</a:t>
            </a:r>
            <a:r>
              <a:rPr lang="zh-CN" altLang="en-US" sz="1700"/>
              <a:t>）；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700"/>
              <a:t>Intel</a:t>
            </a:r>
            <a:r>
              <a:rPr lang="zh-CN" altLang="en-US" sz="1700"/>
              <a:t>在</a:t>
            </a:r>
            <a:r>
              <a:rPr lang="en-US" altLang="zh-CN" sz="1700"/>
              <a:t>2015</a:t>
            </a:r>
            <a:r>
              <a:rPr lang="zh-CN" altLang="en-US" sz="1700"/>
              <a:t>年首次在第六代酷睿微处理器架构</a:t>
            </a:r>
            <a:r>
              <a:rPr lang="en-US" altLang="zh-CN" sz="1700"/>
              <a:t>Skylake</a:t>
            </a:r>
            <a:r>
              <a:rPr lang="zh-CN" altLang="en-US" sz="1700"/>
              <a:t>中引入</a:t>
            </a:r>
            <a:r>
              <a:rPr lang="en-US" altLang="zh-CN" sz="1700"/>
              <a:t>Software Guard Extensions</a:t>
            </a:r>
            <a:r>
              <a:rPr lang="zh-CN" altLang="en-US" sz="1700"/>
              <a:t>（</a:t>
            </a:r>
            <a:r>
              <a:rPr lang="en-US" altLang="zh-CN" sz="1700"/>
              <a:t>SGX</a:t>
            </a:r>
            <a:r>
              <a:rPr lang="zh-CN" altLang="en-US" sz="1700"/>
              <a:t>）；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700"/>
              <a:t>AMD</a:t>
            </a:r>
            <a:r>
              <a:rPr lang="zh-CN" altLang="en-US" sz="1700"/>
              <a:t>于</a:t>
            </a:r>
            <a:r>
              <a:rPr lang="en-US" altLang="zh-CN" sz="1700"/>
              <a:t>2016</a:t>
            </a:r>
            <a:r>
              <a:rPr lang="zh-CN" altLang="en-US" sz="1700"/>
              <a:t>年首次引入</a:t>
            </a:r>
            <a:r>
              <a:rPr lang="en-US" altLang="zh-CN" sz="1700"/>
              <a:t>Secure Encrypted Virtualization</a:t>
            </a:r>
            <a:r>
              <a:rPr lang="zh-CN" altLang="en-US" sz="1700"/>
              <a:t>（</a:t>
            </a:r>
            <a:r>
              <a:rPr lang="en-US" altLang="zh-CN" sz="1700"/>
              <a:t>SEV</a:t>
            </a:r>
            <a:r>
              <a:rPr lang="zh-CN" altLang="en-US" sz="1700"/>
              <a:t>）；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sz="170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24CB878-4B5A-8844-9EAC-92F359AD7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3910" y="342900"/>
            <a:ext cx="3039556" cy="2743200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095E9D5-D1BE-4A97-87EA-F4D1CCC723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58852" y="3433762"/>
            <a:ext cx="34290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726E4F2-2676-A240-9ACE-7332E2CF8C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3465" y="505046"/>
            <a:ext cx="2429621" cy="2450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1361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2FB12AE-71D1-47FD-9AC3-EE2C074245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CCD1ACA-F51F-4D0A-8024-578B603E8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1792"/>
            <a:ext cx="10681670" cy="644946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Trusted Firmware-A: ARM</a:t>
            </a:r>
            <a:r>
              <a:rPr lang="zh-CN" altLang="en-US" sz="2800" dirty="0"/>
              <a:t>在</a:t>
            </a:r>
            <a:r>
              <a:rPr lang="en-US" altLang="zh-CN" sz="2800" dirty="0"/>
              <a:t>A</a:t>
            </a:r>
            <a:r>
              <a:rPr lang="zh-CN" altLang="en-US" sz="2800" dirty="0"/>
              <a:t>系列芯片上的</a:t>
            </a:r>
            <a:r>
              <a:rPr lang="en-US" altLang="zh-CN" sz="2800" dirty="0" err="1"/>
              <a:t>TrustZone</a:t>
            </a:r>
            <a:r>
              <a:rPr lang="zh-CN" altLang="en-US" sz="2800" dirty="0"/>
              <a:t>实现实例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4853C7E-3CBA-4464-865F-6044D94B1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338487" y="2994212"/>
            <a:ext cx="1345385" cy="668410"/>
          </a:xfrm>
          <a:custGeom>
            <a:avLst/>
            <a:gdLst>
              <a:gd name="connsiteX0" fmla="*/ 0 w 1345385"/>
              <a:gd name="connsiteY0" fmla="*/ 668410 h 668410"/>
              <a:gd name="connsiteX1" fmla="*/ 672692 w 1345385"/>
              <a:gd name="connsiteY1" fmla="*/ 0 h 668410"/>
              <a:gd name="connsiteX2" fmla="*/ 1345385 w 1345385"/>
              <a:gd name="connsiteY2" fmla="*/ 668410 h 668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5385" h="668410">
                <a:moveTo>
                  <a:pt x="0" y="668410"/>
                </a:moveTo>
                <a:lnTo>
                  <a:pt x="672692" y="0"/>
                </a:lnTo>
                <a:lnTo>
                  <a:pt x="1345385" y="668410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EFEC59-B929-4851-9DEF-9106F2797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3480" y="2760304"/>
            <a:ext cx="418137" cy="41813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132392-D5FF-4588-8FA1-5BAD77BF6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508836" y="4124955"/>
            <a:ext cx="635336" cy="63533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EAC045-695C-4E73-9B7C-AFD6FB22D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36522" y="4621062"/>
            <a:ext cx="224347" cy="22434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404A7A3A-BEAE-4BC6-A163-5D0E5F8C4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10175676" y="5597890"/>
            <a:ext cx="2982940" cy="1481975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2ED3B7D-405D-4DFA-8608-B6DE74671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46240" y="5280494"/>
            <a:ext cx="841505" cy="841505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Arrangement of Security states and Exception levels.">
            <a:extLst>
              <a:ext uri="{FF2B5EF4-FFF2-40B4-BE49-F238E27FC236}">
                <a16:creationId xmlns:a16="http://schemas.microsoft.com/office/drawing/2014/main" id="{17306675-9400-4448-8BBB-7FF3DD1DED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9973" y="1888530"/>
            <a:ext cx="7612054" cy="343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43995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2FB12AE-71D1-47FD-9AC3-EE2C074245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CCD1ACA-F51F-4D0A-8024-578B603E8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1792"/>
            <a:ext cx="10681670" cy="644946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Trusted Firmware-A: </a:t>
            </a:r>
            <a:r>
              <a:rPr lang="zh-CN" altLang="en-US" sz="2800" dirty="0"/>
              <a:t>切换</a:t>
            </a:r>
            <a:r>
              <a:rPr lang="en-US" altLang="zh-CN" sz="2800" dirty="0"/>
              <a:t>Secure World</a:t>
            </a:r>
            <a:endParaRPr lang="zh-CN" altLang="en-US" sz="28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4853C7E-3CBA-4464-865F-6044D94B1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338487" y="2994212"/>
            <a:ext cx="1345385" cy="668410"/>
          </a:xfrm>
          <a:custGeom>
            <a:avLst/>
            <a:gdLst>
              <a:gd name="connsiteX0" fmla="*/ 0 w 1345385"/>
              <a:gd name="connsiteY0" fmla="*/ 668410 h 668410"/>
              <a:gd name="connsiteX1" fmla="*/ 672692 w 1345385"/>
              <a:gd name="connsiteY1" fmla="*/ 0 h 668410"/>
              <a:gd name="connsiteX2" fmla="*/ 1345385 w 1345385"/>
              <a:gd name="connsiteY2" fmla="*/ 668410 h 668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5385" h="668410">
                <a:moveTo>
                  <a:pt x="0" y="668410"/>
                </a:moveTo>
                <a:lnTo>
                  <a:pt x="672692" y="0"/>
                </a:lnTo>
                <a:lnTo>
                  <a:pt x="1345385" y="668410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EFEC59-B929-4851-9DEF-9106F2797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3480" y="2760304"/>
            <a:ext cx="418137" cy="41813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132392-D5FF-4588-8FA1-5BAD77BF6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508836" y="4124955"/>
            <a:ext cx="635336" cy="63533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EAC045-695C-4E73-9B7C-AFD6FB22D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36522" y="4621062"/>
            <a:ext cx="224347" cy="22434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404A7A3A-BEAE-4BC6-A163-5D0E5F8C4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10175676" y="5597890"/>
            <a:ext cx="2982940" cy="1481975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2ED3B7D-405D-4DFA-8608-B6DE74671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46240" y="5280494"/>
            <a:ext cx="841505" cy="841505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图片 6" descr="图示&#10;&#10;描述已自动生成">
            <a:extLst>
              <a:ext uri="{FF2B5EF4-FFF2-40B4-BE49-F238E27FC236}">
                <a16:creationId xmlns:a16="http://schemas.microsoft.com/office/drawing/2014/main" id="{CA31349F-B88D-4C20-B6AF-0D0A90EA3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8738" y="1888530"/>
            <a:ext cx="7794523" cy="3427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2375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2FB12AE-71D1-47FD-9AC3-EE2C074245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CCD1ACA-F51F-4D0A-8024-578B603E8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1792"/>
            <a:ext cx="7913303" cy="644946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Trusted Firmware-A:</a:t>
            </a:r>
            <a:r>
              <a:rPr lang="zh-CN" altLang="en-US" sz="2800" dirty="0"/>
              <a:t> 地址隔离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4853C7E-3CBA-4464-865F-6044D94B1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338487" y="2994212"/>
            <a:ext cx="1345385" cy="668410"/>
          </a:xfrm>
          <a:custGeom>
            <a:avLst/>
            <a:gdLst>
              <a:gd name="connsiteX0" fmla="*/ 0 w 1345385"/>
              <a:gd name="connsiteY0" fmla="*/ 668410 h 668410"/>
              <a:gd name="connsiteX1" fmla="*/ 672692 w 1345385"/>
              <a:gd name="connsiteY1" fmla="*/ 0 h 668410"/>
              <a:gd name="connsiteX2" fmla="*/ 1345385 w 1345385"/>
              <a:gd name="connsiteY2" fmla="*/ 668410 h 668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5385" h="668410">
                <a:moveTo>
                  <a:pt x="0" y="668410"/>
                </a:moveTo>
                <a:lnTo>
                  <a:pt x="672692" y="0"/>
                </a:lnTo>
                <a:lnTo>
                  <a:pt x="1345385" y="668410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EFEC59-B929-4851-9DEF-9106F2797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3480" y="2760304"/>
            <a:ext cx="418137" cy="41813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132392-D5FF-4588-8FA1-5BAD77BF6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508836" y="4124955"/>
            <a:ext cx="635336" cy="63533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EAC045-695C-4E73-9B7C-AFD6FB22D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36522" y="4621062"/>
            <a:ext cx="224347" cy="22434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404A7A3A-BEAE-4BC6-A163-5D0E5F8C4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10175676" y="5597890"/>
            <a:ext cx="2982940" cy="1481975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2ED3B7D-405D-4DFA-8608-B6DE74671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46240" y="5280494"/>
            <a:ext cx="841505" cy="841505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3" name="图片 12" descr="图示&#10;&#10;描述已自动生成">
            <a:extLst>
              <a:ext uri="{FF2B5EF4-FFF2-40B4-BE49-F238E27FC236}">
                <a16:creationId xmlns:a16="http://schemas.microsoft.com/office/drawing/2014/main" id="{59688101-F1ED-46BC-8909-D8DD0A052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333" y="2741321"/>
            <a:ext cx="4257683" cy="2658927"/>
          </a:xfrm>
          <a:prstGeom prst="rect">
            <a:avLst/>
          </a:prstGeom>
        </p:spPr>
      </p:pic>
      <p:pic>
        <p:nvPicPr>
          <p:cNvPr id="17" name="图片 16" descr="图示&#10;&#10;描述已自动生成">
            <a:extLst>
              <a:ext uri="{FF2B5EF4-FFF2-40B4-BE49-F238E27FC236}">
                <a16:creationId xmlns:a16="http://schemas.microsoft.com/office/drawing/2014/main" id="{060C2015-9BAB-4A06-818F-8A18BF290B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9148" y="1452045"/>
            <a:ext cx="4257683" cy="5082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8244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2FB12AE-71D1-47FD-9AC3-EE2C074245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CCD1ACA-F51F-4D0A-8024-578B603E8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1792"/>
            <a:ext cx="7913303" cy="644946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Trusted Firmware-A: cache</a:t>
            </a:r>
            <a:r>
              <a:rPr lang="zh-CN" altLang="en-US" sz="2800" dirty="0"/>
              <a:t>和</a:t>
            </a:r>
            <a:r>
              <a:rPr lang="en-US" altLang="zh-CN" sz="2800" dirty="0"/>
              <a:t>TLB</a:t>
            </a:r>
            <a:endParaRPr lang="zh-CN" altLang="en-US" sz="28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4853C7E-3CBA-4464-865F-6044D94B1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338487" y="2994212"/>
            <a:ext cx="1345385" cy="668410"/>
          </a:xfrm>
          <a:custGeom>
            <a:avLst/>
            <a:gdLst>
              <a:gd name="connsiteX0" fmla="*/ 0 w 1345385"/>
              <a:gd name="connsiteY0" fmla="*/ 668410 h 668410"/>
              <a:gd name="connsiteX1" fmla="*/ 672692 w 1345385"/>
              <a:gd name="connsiteY1" fmla="*/ 0 h 668410"/>
              <a:gd name="connsiteX2" fmla="*/ 1345385 w 1345385"/>
              <a:gd name="connsiteY2" fmla="*/ 668410 h 668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5385" h="668410">
                <a:moveTo>
                  <a:pt x="0" y="668410"/>
                </a:moveTo>
                <a:lnTo>
                  <a:pt x="672692" y="0"/>
                </a:lnTo>
                <a:lnTo>
                  <a:pt x="1345385" y="668410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EFEC59-B929-4851-9DEF-9106F2797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3480" y="2760304"/>
            <a:ext cx="418137" cy="41813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132392-D5FF-4588-8FA1-5BAD77BF6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508836" y="4124955"/>
            <a:ext cx="635336" cy="63533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EAC045-695C-4E73-9B7C-AFD6FB22D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36522" y="4621062"/>
            <a:ext cx="224347" cy="22434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404A7A3A-BEAE-4BC6-A163-5D0E5F8C4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10175676" y="5597890"/>
            <a:ext cx="2982940" cy="1481975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2ED3B7D-405D-4DFA-8608-B6DE74671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46240" y="5280494"/>
            <a:ext cx="841505" cy="841505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图片 3" descr="表格&#10;&#10;描述已自动生成">
            <a:extLst>
              <a:ext uri="{FF2B5EF4-FFF2-40B4-BE49-F238E27FC236}">
                <a16:creationId xmlns:a16="http://schemas.microsoft.com/office/drawing/2014/main" id="{731D6218-4149-48C1-9084-E51765F29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033" y="2430192"/>
            <a:ext cx="5415332" cy="2439285"/>
          </a:xfrm>
          <a:prstGeom prst="rect">
            <a:avLst/>
          </a:prstGeom>
        </p:spPr>
      </p:pic>
      <p:pic>
        <p:nvPicPr>
          <p:cNvPr id="9" name="图片 8" descr="日历&#10;&#10;描述已自动生成">
            <a:extLst>
              <a:ext uri="{FF2B5EF4-FFF2-40B4-BE49-F238E27FC236}">
                <a16:creationId xmlns:a16="http://schemas.microsoft.com/office/drawing/2014/main" id="{B02949C2-5627-43A8-802A-69BF37FE5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6461" y="2474840"/>
            <a:ext cx="5293506" cy="2349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8692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2FB12AE-71D1-47FD-9AC3-EE2C074245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CCD1ACA-F51F-4D0A-8024-578B603E8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1792"/>
            <a:ext cx="7913303" cy="644946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Trusted Firmware-A:</a:t>
            </a:r>
            <a:r>
              <a:rPr lang="zh-CN" altLang="en-US" sz="2800" dirty="0"/>
              <a:t> 外设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4853C7E-3CBA-4464-865F-6044D94B1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338487" y="2994212"/>
            <a:ext cx="1345385" cy="668410"/>
          </a:xfrm>
          <a:custGeom>
            <a:avLst/>
            <a:gdLst>
              <a:gd name="connsiteX0" fmla="*/ 0 w 1345385"/>
              <a:gd name="connsiteY0" fmla="*/ 668410 h 668410"/>
              <a:gd name="connsiteX1" fmla="*/ 672692 w 1345385"/>
              <a:gd name="connsiteY1" fmla="*/ 0 h 668410"/>
              <a:gd name="connsiteX2" fmla="*/ 1345385 w 1345385"/>
              <a:gd name="connsiteY2" fmla="*/ 668410 h 668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5385" h="668410">
                <a:moveTo>
                  <a:pt x="0" y="668410"/>
                </a:moveTo>
                <a:lnTo>
                  <a:pt x="672692" y="0"/>
                </a:lnTo>
                <a:lnTo>
                  <a:pt x="1345385" y="668410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EFEC59-B929-4851-9DEF-9106F2797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3480" y="2760304"/>
            <a:ext cx="418137" cy="41813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132392-D5FF-4588-8FA1-5BAD77BF6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508836" y="4124955"/>
            <a:ext cx="635336" cy="63533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EAC045-695C-4E73-9B7C-AFD6FB22D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36522" y="4621062"/>
            <a:ext cx="224347" cy="22434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404A7A3A-BEAE-4BC6-A163-5D0E5F8C4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10175676" y="5597890"/>
            <a:ext cx="2982940" cy="1481975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2ED3B7D-405D-4DFA-8608-B6DE74671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46240" y="5280494"/>
            <a:ext cx="841505" cy="841505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图片 6" descr="图示&#10;&#10;描述已自动生成">
            <a:extLst>
              <a:ext uri="{FF2B5EF4-FFF2-40B4-BE49-F238E27FC236}">
                <a16:creationId xmlns:a16="http://schemas.microsoft.com/office/drawing/2014/main" id="{970E7B7E-C812-4D67-A8E6-571BF73DA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8682" y="1309334"/>
            <a:ext cx="7995314" cy="5029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6982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2FB12AE-71D1-47FD-9AC3-EE2C074245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CCD1ACA-F51F-4D0A-8024-578B603E8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21792"/>
            <a:ext cx="7913303" cy="644946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Trusted Firmware-A: </a:t>
            </a:r>
            <a:r>
              <a:rPr lang="zh-CN" altLang="en-US" sz="2800" dirty="0"/>
              <a:t>总线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4853C7E-3CBA-4464-865F-6044D94B1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338487" y="2994212"/>
            <a:ext cx="1345385" cy="668410"/>
          </a:xfrm>
          <a:custGeom>
            <a:avLst/>
            <a:gdLst>
              <a:gd name="connsiteX0" fmla="*/ 0 w 1345385"/>
              <a:gd name="connsiteY0" fmla="*/ 668410 h 668410"/>
              <a:gd name="connsiteX1" fmla="*/ 672692 w 1345385"/>
              <a:gd name="connsiteY1" fmla="*/ 0 h 668410"/>
              <a:gd name="connsiteX2" fmla="*/ 1345385 w 1345385"/>
              <a:gd name="connsiteY2" fmla="*/ 668410 h 668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5385" h="668410">
                <a:moveTo>
                  <a:pt x="0" y="668410"/>
                </a:moveTo>
                <a:lnTo>
                  <a:pt x="672692" y="0"/>
                </a:lnTo>
                <a:lnTo>
                  <a:pt x="1345385" y="668410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EFEC59-B929-4851-9DEF-9106F2797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3480" y="2760304"/>
            <a:ext cx="418137" cy="41813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132392-D5FF-4588-8FA1-5BAD77BF6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508836" y="4124955"/>
            <a:ext cx="635336" cy="63533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EAC045-695C-4E73-9B7C-AFD6FB22D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36522" y="4621062"/>
            <a:ext cx="224347" cy="224347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404A7A3A-BEAE-4BC6-A163-5D0E5F8C4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10175676" y="5597890"/>
            <a:ext cx="2982940" cy="1481975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2ED3B7D-405D-4DFA-8608-B6DE74671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46240" y="5280494"/>
            <a:ext cx="841505" cy="841505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图片 3" descr="图示&#10;&#10;描述已自动生成">
            <a:extLst>
              <a:ext uri="{FF2B5EF4-FFF2-40B4-BE49-F238E27FC236}">
                <a16:creationId xmlns:a16="http://schemas.microsoft.com/office/drawing/2014/main" id="{4ADFA891-E3CA-40FB-A9C9-597E189E7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058" y="2116676"/>
            <a:ext cx="4901905" cy="4179605"/>
          </a:xfrm>
          <a:prstGeom prst="rect">
            <a:avLst/>
          </a:prstGeom>
        </p:spPr>
      </p:pic>
      <p:pic>
        <p:nvPicPr>
          <p:cNvPr id="6" name="图片 5" descr="图示&#10;&#10;描述已自动生成">
            <a:extLst>
              <a:ext uri="{FF2B5EF4-FFF2-40B4-BE49-F238E27FC236}">
                <a16:creationId xmlns:a16="http://schemas.microsoft.com/office/drawing/2014/main" id="{20488C0D-9D27-4DA5-AA76-C0D009A650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6109" y="2116676"/>
            <a:ext cx="5651037" cy="4255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6561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969</TotalTime>
  <Words>721</Words>
  <Application>Microsoft Macintosh PowerPoint</Application>
  <PresentationFormat>宽屏</PresentationFormat>
  <Paragraphs>50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等线</vt:lpstr>
      <vt:lpstr>等线 Light</vt:lpstr>
      <vt:lpstr>LinBiolinumTB</vt:lpstr>
      <vt:lpstr>Arial</vt:lpstr>
      <vt:lpstr>Calibri</vt:lpstr>
      <vt:lpstr>Office 主题​​</vt:lpstr>
      <vt:lpstr>TEE简介</vt:lpstr>
      <vt:lpstr>PowerPoint 演示文稿</vt:lpstr>
      <vt:lpstr>TEE历史</vt:lpstr>
      <vt:lpstr>Trusted Firmware-A: ARM在A系列芯片上的TrustZone实现实例</vt:lpstr>
      <vt:lpstr>Trusted Firmware-A: 切换Secure World</vt:lpstr>
      <vt:lpstr>Trusted Firmware-A: 地址隔离</vt:lpstr>
      <vt:lpstr>Trusted Firmware-A: cache和TLB</vt:lpstr>
      <vt:lpstr>Trusted Firmware-A: 外设</vt:lpstr>
      <vt:lpstr>Trusted Firmware-A: 总线</vt:lpstr>
      <vt:lpstr>TrustZone软件架构</vt:lpstr>
      <vt:lpstr>Trusted Firmware-A: 启动</vt:lpstr>
      <vt:lpstr>TEE相关问题思考（TrustZone为例）</vt:lpstr>
      <vt:lpstr>TEE相关问题思考（TrustZone为例）</vt:lpstr>
      <vt:lpstr>TEE现有问题（TrustZone为例）</vt:lpstr>
      <vt:lpstr>谢谢！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Efficient FPGA Modular Multiplication Implementation</dc:title>
  <dc:creator>Red Ad</dc:creator>
  <cp:lastModifiedBy>Ad Red</cp:lastModifiedBy>
  <cp:revision>39</cp:revision>
  <dcterms:created xsi:type="dcterms:W3CDTF">2021-06-24T06:23:15Z</dcterms:created>
  <dcterms:modified xsi:type="dcterms:W3CDTF">2021-10-20T11:59:03Z</dcterms:modified>
</cp:coreProperties>
</file>