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96973" autoAdjust="0"/>
  </p:normalViewPr>
  <p:slideViewPr>
    <p:cSldViewPr snapToGrid="0" snapToObjects="1">
      <p:cViewPr varScale="1">
        <p:scale>
          <a:sx n="109" d="100"/>
          <a:sy n="109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C547E-29C9-2544-8CA9-4791EC5026C2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8B17-AD44-3A4C-9091-B958D5DFF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20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35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起源：</a:t>
            </a:r>
            <a:r>
              <a:rPr kumimoji="1" lang="en-US" altLang="zh-CN" dirty="0"/>
              <a:t>Google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GFS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22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ZooKeeper</a:t>
            </a:r>
            <a:r>
              <a:rPr kumimoji="1" lang="zh-CN" altLang="en-US" dirty="0"/>
              <a:t>：确定集群中主节点等工作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3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96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DAG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35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：构建</a:t>
            </a:r>
            <a:r>
              <a:rPr kumimoji="1" lang="en-US" altLang="zh-CN" dirty="0"/>
              <a:t>DAG</a:t>
            </a:r>
          </a:p>
          <a:p>
            <a:r>
              <a:rPr kumimoji="1" lang="en-US" altLang="zh-CN" dirty="0"/>
              <a:t>DAG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  <a:r>
              <a:rPr kumimoji="1" lang="zh-CN" altLang="en-US" dirty="0"/>
              <a:t>：分</a:t>
            </a:r>
            <a:r>
              <a:rPr kumimoji="1" lang="en-US" altLang="zh-CN" dirty="0"/>
              <a:t>Stage</a:t>
            </a:r>
          </a:p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  <a:r>
              <a:rPr kumimoji="1" lang="zh-CN" altLang="en-US" dirty="0"/>
              <a:t>：分配任务到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90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669A-7B47-C040-8E8A-D4FC8297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24D3E-BCA6-8142-94F4-9F31EEBF3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38F5F-8F88-114E-A978-CFCFEF4C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B816A-0D4A-6D49-BCDE-96B1C0AC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D6DF8-E347-3945-8576-4A519AC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919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80711-B92A-634D-AF67-F0A42A3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5ED88-4E1B-B540-856E-D873A699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976CD-7E5A-D945-8929-D6C9416E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D74AC-00AD-4345-A5C5-CDE9735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F864D-A0B8-AF40-9865-20436F59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7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098A61-107A-F247-9742-D15DC978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BB330-53F4-6040-AD76-0F154567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8D7D4-21E8-3743-AC9C-F2934731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ABD50-9A1C-1B40-8876-6C0BDC43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25E68-DE97-EC4B-9CD9-9B2D398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117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0668B-52DB-6D4E-A2D3-9A73A4A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AA99E-4F7E-8A43-A8A3-9C79A4E1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4FE5-ED00-3A45-A8DB-F0600219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D984-5559-BD44-94CB-E3DA98A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23821-0BEB-ED4E-BD02-7AC2FE85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155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4193-EF0D-1741-AF27-8C717F49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242BF-D61C-3D4F-86D7-1FE7D2A1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B2B23-1210-5443-8EB9-E1173CC9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D9E61-1EAF-EC46-A180-42BC3CF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7DA1D-2FFE-084F-80FD-757DCEF4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319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DEE8-5172-A24E-86C1-16D821FA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C1749-68A1-5E44-97FE-BA46244DF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521C2-B233-D64B-B096-D281B5D3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ADCE6-9212-3A45-A924-53FC01CA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2D48E-21DF-DF41-8A41-1CA6F34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E9A80-6B9B-6541-927F-D5C7FA08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328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0592-1D5C-9948-B4DC-710E75F8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D2501-66CF-5345-92F9-B5222E2D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B012E-04B8-4843-913C-083E8BB21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2016F-032B-F14F-8EF4-79820D2F4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7B4FC2-343D-1A45-B043-1DC3A85A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F10911-FC10-1D41-9259-8123E7D2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CF0009-028F-6545-BF73-B0B0106E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F02E5C-EFCF-AB46-B10A-DB824140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900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41B72-26A2-9A49-BD37-CC701138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F1852-BD94-774D-91CC-C5EAE4C2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2E307D-A5FA-7944-8AE8-C02ACB7D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89B426-219E-894F-B8C3-EEB88A28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572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A35862-DD75-E94B-A492-794A64BA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8774D-7441-EF4A-8E8A-B257083D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96BA9-8624-4C4A-8497-38D162FA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744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7BE-A9FA-234E-B427-31B7159F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9FBE3-2D7A-1546-9E8A-2C104D40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A05273-4E7B-4343-ADB0-D5739666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B9BBE-1E3F-7F48-98E4-25F9C68F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42A02-96DB-E84E-8141-3719E8A1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3E5FA-FB54-2041-8E63-931A220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318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AE6D5-9555-5F4F-B991-E5D3FAAD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84096-E12E-1647-94DD-30A80FB4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65EDC-C71D-0A40-B832-B5662AE5D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081BC-ED90-454A-B52D-2B5EC3A0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161DE-A539-DE45-9D59-3388559C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6D317-B884-9C43-94D1-2CE6C58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292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0E120-FC16-7943-BDB3-9AFD3987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D99E2-471B-6A4B-A0E2-41B8C535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FD39E-0D18-844E-B22C-06A556833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72DA-D5CE-A446-9C8D-1215FF0C4978}" type="datetimeFigureOut">
              <a:rPr kumimoji="1" lang="zh-CN" altLang="en-US" smtClean="0"/>
              <a:t>2021/12/1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66EAA-4092-BA41-9EA9-3F1A9EA62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2A42E-DD6B-6E49-B806-71EF15562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85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E6F92A-A39E-5245-9B55-B3AAA7983C93}"/>
              </a:ext>
            </a:extLst>
          </p:cNvPr>
          <p:cNvSpPr txBox="1"/>
          <p:nvPr/>
        </p:nvSpPr>
        <p:spPr>
          <a:xfrm>
            <a:off x="2913077" y="1982450"/>
            <a:ext cx="63658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36A1D3"/>
                </a:solidFill>
              </a:rPr>
              <a:t>大数据计算引擎介绍</a:t>
            </a:r>
            <a:endParaRPr kumimoji="1" lang="en-US" altLang="zh-CN" sz="4400" b="1" dirty="0">
              <a:solidFill>
                <a:srgbClr val="36A1D3"/>
              </a:solidFill>
            </a:endParaRPr>
          </a:p>
          <a:p>
            <a:pPr algn="ctr"/>
            <a:r>
              <a:rPr kumimoji="1" lang="zh-CN" altLang="en-US" sz="4400" b="1" dirty="0">
                <a:solidFill>
                  <a:srgbClr val="36A1D3"/>
                </a:solidFill>
              </a:rPr>
              <a:t>（</a:t>
            </a:r>
            <a:r>
              <a:rPr kumimoji="1" lang="en-US" altLang="zh-CN" sz="4400" b="1" dirty="0">
                <a:solidFill>
                  <a:srgbClr val="36A1D3"/>
                </a:solidFill>
              </a:rPr>
              <a:t>MapReduce</a:t>
            </a:r>
            <a:r>
              <a:rPr kumimoji="1" lang="zh-CN" altLang="en-US" sz="4400" b="1" dirty="0">
                <a:solidFill>
                  <a:srgbClr val="36A1D3"/>
                </a:solidFill>
              </a:rPr>
              <a:t>、</a:t>
            </a:r>
            <a:r>
              <a:rPr kumimoji="1" lang="en-US" altLang="zh-CN" sz="4400" b="1" dirty="0">
                <a:solidFill>
                  <a:srgbClr val="36A1D3"/>
                </a:solidFill>
              </a:rPr>
              <a:t>Spark</a:t>
            </a:r>
            <a:r>
              <a:rPr kumimoji="1" lang="zh-CN" altLang="en-US" sz="4400" b="1" dirty="0">
                <a:solidFill>
                  <a:srgbClr val="36A1D3"/>
                </a:solidFill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7D6CC0-964E-E442-B510-2916BE46364E}"/>
              </a:ext>
            </a:extLst>
          </p:cNvPr>
          <p:cNvSpPr txBox="1"/>
          <p:nvPr/>
        </p:nvSpPr>
        <p:spPr>
          <a:xfrm>
            <a:off x="2020905" y="4530854"/>
            <a:ext cx="1443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36A1D3"/>
                </a:solidFill>
              </a:rPr>
              <a:t>潘承愿</a:t>
            </a:r>
            <a:endParaRPr kumimoji="1" lang="en-US" altLang="zh-CN" sz="2000" dirty="0">
              <a:solidFill>
                <a:srgbClr val="36A1D3"/>
              </a:solidFill>
            </a:endParaRPr>
          </a:p>
          <a:p>
            <a:r>
              <a:rPr kumimoji="1" lang="en-US" altLang="zh-CN" sz="2000" dirty="0">
                <a:solidFill>
                  <a:srgbClr val="36A1D3"/>
                </a:solidFill>
              </a:rPr>
              <a:t>2021.12.1</a:t>
            </a:r>
            <a:endParaRPr kumimoji="1" lang="zh-CN" altLang="en-US" sz="2000" dirty="0">
              <a:solidFill>
                <a:srgbClr val="36A1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491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A7F070-0F2F-0A4A-AE45-F7AF2CA5B060}"/>
              </a:ext>
            </a:extLst>
          </p:cNvPr>
          <p:cNvSpPr txBox="1"/>
          <p:nvPr/>
        </p:nvSpPr>
        <p:spPr>
          <a:xfrm>
            <a:off x="797858" y="5109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二、</a:t>
            </a:r>
            <a:r>
              <a:rPr kumimoji="1" lang="en-US" altLang="zh-CN" sz="2400" b="1" dirty="0"/>
              <a:t>MapReduce</a:t>
            </a:r>
            <a:endParaRPr kumimoji="1"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7C7DE4-9040-8749-B559-8FFCFD19B8EF}"/>
              </a:ext>
            </a:extLst>
          </p:cNvPr>
          <p:cNvSpPr txBox="1"/>
          <p:nvPr/>
        </p:nvSpPr>
        <p:spPr>
          <a:xfrm>
            <a:off x="1354317" y="1611984"/>
            <a:ext cx="9483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缺陷：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巨大磁盘开销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速度瓶颈 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阶段都需要将结果写入磁盘，也都是从磁盘中读取数据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并行性不够好 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Map</a:t>
            </a:r>
            <a:r>
              <a:rPr kumimoji="1" lang="zh-CN" altLang="en-US" sz="2400" dirty="0"/>
              <a:t>阶段整个完成再做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阶段，</a:t>
            </a:r>
            <a:r>
              <a:rPr kumimoji="1" lang="en-US" altLang="zh-CN" sz="2400" dirty="0"/>
              <a:t>Reduce</a:t>
            </a:r>
            <a:r>
              <a:rPr kumimoji="1" lang="zh-CN" altLang="en-US" sz="2400" dirty="0"/>
              <a:t>阶段整个完成再进入下一个</a:t>
            </a:r>
            <a:r>
              <a:rPr kumimoji="1" lang="en-US" altLang="zh-CN" sz="2400" dirty="0"/>
              <a:t>Job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易用性不够高 </a:t>
            </a:r>
            <a:r>
              <a:rPr kumimoji="1" lang="en-US" altLang="zh-CN" sz="2400" dirty="0"/>
              <a:t>——</a:t>
            </a:r>
            <a:r>
              <a:rPr kumimoji="1" lang="zh-CN" altLang="en-US" sz="2400" dirty="0"/>
              <a:t> 编写的函数可能会很复杂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52720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A2389D-BCCC-DD4E-8438-46082E65CE67}"/>
              </a:ext>
            </a:extLst>
          </p:cNvPr>
          <p:cNvSpPr txBox="1"/>
          <p:nvPr/>
        </p:nvSpPr>
        <p:spPr>
          <a:xfrm>
            <a:off x="797858" y="510989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三、</a:t>
            </a:r>
            <a:r>
              <a:rPr kumimoji="1" lang="en-US" altLang="zh-CN" sz="2400" b="1" dirty="0"/>
              <a:t>Spark</a:t>
            </a:r>
            <a:endParaRPr kumimoji="1"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890D6A-5A38-4147-AB3E-D263A9ACF041}"/>
              </a:ext>
            </a:extLst>
          </p:cNvPr>
          <p:cNvSpPr txBox="1"/>
          <p:nvPr/>
        </p:nvSpPr>
        <p:spPr>
          <a:xfrm>
            <a:off x="1354317" y="1611984"/>
            <a:ext cx="9483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针对</a:t>
            </a:r>
            <a:r>
              <a:rPr kumimoji="1" lang="en-US" altLang="zh-CN" sz="2400" dirty="0"/>
              <a:t>MapReduce</a:t>
            </a:r>
            <a:r>
              <a:rPr kumimoji="1" lang="zh-CN" altLang="en-US" sz="2400" dirty="0"/>
              <a:t>的缺陷做改进：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巨大磁盘开销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速度瓶颈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数据放在内存中计算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并行性不够好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 用</a:t>
            </a:r>
            <a:r>
              <a:rPr kumimoji="1" lang="en-US" altLang="zh-CN" sz="2400" dirty="0">
                <a:sym typeface="Wingdings" pitchFamily="2" charset="2"/>
              </a:rPr>
              <a:t>DAG</a:t>
            </a:r>
            <a:r>
              <a:rPr kumimoji="1" lang="zh-CN" altLang="en-US" sz="2400" dirty="0">
                <a:sym typeface="Wingdings" pitchFamily="2" charset="2"/>
              </a:rPr>
              <a:t>进行规划</a:t>
            </a:r>
            <a:endParaRPr kumimoji="1"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2400" dirty="0"/>
              <a:t>易用性不够高 </a:t>
            </a:r>
            <a:r>
              <a:rPr kumimoji="1" lang="en-US" altLang="zh-CN" sz="2400" dirty="0">
                <a:sym typeface="Wingdings" pitchFamily="2" charset="2"/>
              </a:rPr>
              <a:t></a:t>
            </a:r>
            <a:r>
              <a:rPr kumimoji="1" lang="zh-CN" altLang="en-US" sz="2400" dirty="0"/>
              <a:t> 提供更多的操作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27611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BCC8ED-1C68-3442-B181-3699E4D97C88}"/>
              </a:ext>
            </a:extLst>
          </p:cNvPr>
          <p:cNvSpPr txBox="1"/>
          <p:nvPr/>
        </p:nvSpPr>
        <p:spPr>
          <a:xfrm>
            <a:off x="797858" y="510989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三、</a:t>
            </a:r>
            <a:r>
              <a:rPr kumimoji="1" lang="en-US" altLang="zh-CN" sz="2400" b="1" dirty="0"/>
              <a:t>Spark</a:t>
            </a:r>
            <a:endParaRPr kumimoji="1"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905BCF-15D2-934E-884B-29251BCA20A9}"/>
              </a:ext>
            </a:extLst>
          </p:cNvPr>
          <p:cNvSpPr txBox="1"/>
          <p:nvPr/>
        </p:nvSpPr>
        <p:spPr>
          <a:xfrm>
            <a:off x="1187777" y="1461153"/>
            <a:ext cx="906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操作对象：</a:t>
            </a:r>
            <a:r>
              <a:rPr kumimoji="1" lang="en-US" altLang="zh-CN" dirty="0"/>
              <a:t>Resilient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只读的、分区的数据集合（内存中）</a:t>
            </a:r>
          </a:p>
        </p:txBody>
      </p:sp>
      <p:pic>
        <p:nvPicPr>
          <p:cNvPr id="5" name="图形 4" descr="数据库 纯色填充">
            <a:extLst>
              <a:ext uri="{FF2B5EF4-FFF2-40B4-BE49-F238E27FC236}">
                <a16:creationId xmlns:a16="http://schemas.microsoft.com/office/drawing/2014/main" id="{6019D3EE-6C2D-464E-937E-35201144B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82" y="2217656"/>
            <a:ext cx="563252" cy="563252"/>
          </a:xfrm>
          <a:prstGeom prst="rect">
            <a:avLst/>
          </a:prstGeom>
        </p:spPr>
      </p:pic>
      <p:pic>
        <p:nvPicPr>
          <p:cNvPr id="6" name="图形 5" descr="数据库 纯色填充">
            <a:extLst>
              <a:ext uri="{FF2B5EF4-FFF2-40B4-BE49-F238E27FC236}">
                <a16:creationId xmlns:a16="http://schemas.microsoft.com/office/drawing/2014/main" id="{BEB3CB39-846E-474A-BB34-72E901946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82" y="2780908"/>
            <a:ext cx="563252" cy="563252"/>
          </a:xfrm>
          <a:prstGeom prst="rect">
            <a:avLst/>
          </a:prstGeom>
        </p:spPr>
      </p:pic>
      <p:pic>
        <p:nvPicPr>
          <p:cNvPr id="7" name="图形 6" descr="数据库 纯色填充">
            <a:extLst>
              <a:ext uri="{FF2B5EF4-FFF2-40B4-BE49-F238E27FC236}">
                <a16:creationId xmlns:a16="http://schemas.microsoft.com/office/drawing/2014/main" id="{68066D54-8ACD-6541-B10D-402BB98DF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82" y="3344160"/>
            <a:ext cx="563252" cy="563252"/>
          </a:xfrm>
          <a:prstGeom prst="rect">
            <a:avLst/>
          </a:prstGeom>
        </p:spPr>
      </p:pic>
      <p:pic>
        <p:nvPicPr>
          <p:cNvPr id="8" name="图形 7" descr="数据库 纯色填充">
            <a:extLst>
              <a:ext uri="{FF2B5EF4-FFF2-40B4-BE49-F238E27FC236}">
                <a16:creationId xmlns:a16="http://schemas.microsoft.com/office/drawing/2014/main" id="{8A4862F1-5E58-A544-AF60-82EED5EFD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482" y="4894871"/>
            <a:ext cx="563252" cy="563252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152F55E-5FC3-674B-95C1-4815C181B23A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1874734" y="2499282"/>
            <a:ext cx="563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137FCAB-1B9B-E149-92E8-9D411F465E9C}"/>
              </a:ext>
            </a:extLst>
          </p:cNvPr>
          <p:cNvSpPr/>
          <p:nvPr/>
        </p:nvSpPr>
        <p:spPr>
          <a:xfrm>
            <a:off x="2437986" y="2258898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01F1DC6-3EEA-8848-AB36-88AB36914A5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1874734" y="3062534"/>
            <a:ext cx="563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A2401B4-F229-5A48-93D0-A75D14C085CF}"/>
              </a:ext>
            </a:extLst>
          </p:cNvPr>
          <p:cNvSpPr/>
          <p:nvPr/>
        </p:nvSpPr>
        <p:spPr>
          <a:xfrm>
            <a:off x="2437986" y="2822150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0E8BC95-DC83-2E49-A843-34A14179B86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1874734" y="3625786"/>
            <a:ext cx="563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EA5FBC2-92DE-1349-9553-8F7346D88436}"/>
              </a:ext>
            </a:extLst>
          </p:cNvPr>
          <p:cNvSpPr/>
          <p:nvPr/>
        </p:nvSpPr>
        <p:spPr>
          <a:xfrm>
            <a:off x="2437986" y="3385402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FA31FC-7D72-0242-80A9-703D2C4013B8}"/>
              </a:ext>
            </a:extLst>
          </p:cNvPr>
          <p:cNvSpPr/>
          <p:nvPr/>
        </p:nvSpPr>
        <p:spPr>
          <a:xfrm>
            <a:off x="2318994" y="2217656"/>
            <a:ext cx="1282045" cy="16897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E8CECF-118C-1546-80F8-BCA61AA046CE}"/>
              </a:ext>
            </a:extLst>
          </p:cNvPr>
          <p:cNvSpPr/>
          <p:nvPr/>
        </p:nvSpPr>
        <p:spPr>
          <a:xfrm>
            <a:off x="4195065" y="2258898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40CBC07-23B1-3544-A5B6-6E6A09B36DB5}"/>
              </a:ext>
            </a:extLst>
          </p:cNvPr>
          <p:cNvSpPr/>
          <p:nvPr/>
        </p:nvSpPr>
        <p:spPr>
          <a:xfrm>
            <a:off x="4195065" y="2822150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59D8A8-6246-5340-B41B-352053D82982}"/>
              </a:ext>
            </a:extLst>
          </p:cNvPr>
          <p:cNvSpPr/>
          <p:nvPr/>
        </p:nvSpPr>
        <p:spPr>
          <a:xfrm>
            <a:off x="4195065" y="3385402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740A87-1015-C84F-BDE0-D8F176CD1F9F}"/>
              </a:ext>
            </a:extLst>
          </p:cNvPr>
          <p:cNvSpPr/>
          <p:nvPr/>
        </p:nvSpPr>
        <p:spPr>
          <a:xfrm>
            <a:off x="4076073" y="2217656"/>
            <a:ext cx="1282045" cy="16897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7AF173A-B22C-9D45-BC99-75ABE21694C4}"/>
              </a:ext>
            </a:extLst>
          </p:cNvPr>
          <p:cNvSpPr/>
          <p:nvPr/>
        </p:nvSpPr>
        <p:spPr>
          <a:xfrm>
            <a:off x="5977627" y="2258898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EE365D-716A-FC44-AB63-16ACC5C0832F}"/>
              </a:ext>
            </a:extLst>
          </p:cNvPr>
          <p:cNvSpPr/>
          <p:nvPr/>
        </p:nvSpPr>
        <p:spPr>
          <a:xfrm>
            <a:off x="5977627" y="2822150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FC2FAA-C368-D14D-B463-3D1B81914474}"/>
              </a:ext>
            </a:extLst>
          </p:cNvPr>
          <p:cNvSpPr/>
          <p:nvPr/>
        </p:nvSpPr>
        <p:spPr>
          <a:xfrm>
            <a:off x="5977627" y="3385402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D61D54-B64C-BD47-AE6E-0282AA0F6E0C}"/>
              </a:ext>
            </a:extLst>
          </p:cNvPr>
          <p:cNvSpPr/>
          <p:nvPr/>
        </p:nvSpPr>
        <p:spPr>
          <a:xfrm>
            <a:off x="5858635" y="2217656"/>
            <a:ext cx="1282045" cy="16897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521A5C5-17A9-AC45-B443-2CB8B7A8CB46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3601039" y="3062534"/>
            <a:ext cx="47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6467DF6-8A11-AF45-955F-801913A4537F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5358118" y="3062534"/>
            <a:ext cx="50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513CEDE-5902-AF4E-882A-7D1188C9ACCF}"/>
              </a:ext>
            </a:extLst>
          </p:cNvPr>
          <p:cNvSpPr txBox="1"/>
          <p:nvPr/>
        </p:nvSpPr>
        <p:spPr>
          <a:xfrm>
            <a:off x="2590443" y="186162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RDD1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2FE4603-F493-C94F-A6BD-D933D8445243}"/>
              </a:ext>
            </a:extLst>
          </p:cNvPr>
          <p:cNvSpPr txBox="1"/>
          <p:nvPr/>
        </p:nvSpPr>
        <p:spPr>
          <a:xfrm>
            <a:off x="4347522" y="185707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RDD2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ED712D0-7F21-7C46-8050-F29257EECFCF}"/>
              </a:ext>
            </a:extLst>
          </p:cNvPr>
          <p:cNvSpPr txBox="1"/>
          <p:nvPr/>
        </p:nvSpPr>
        <p:spPr>
          <a:xfrm>
            <a:off x="6130084" y="186752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RDD3</a:t>
            </a: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8CAF66A3-9C52-1B44-8469-21DFE1394DB6}"/>
              </a:ext>
            </a:extLst>
          </p:cNvPr>
          <p:cNvCxnSpPr/>
          <p:nvPr/>
        </p:nvCxnSpPr>
        <p:spPr>
          <a:xfrm>
            <a:off x="7140680" y="3062534"/>
            <a:ext cx="50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21CAC92-F0AD-AF4B-9B62-8C97BE34B572}"/>
              </a:ext>
            </a:extLst>
          </p:cNvPr>
          <p:cNvSpPr/>
          <p:nvPr/>
        </p:nvSpPr>
        <p:spPr>
          <a:xfrm>
            <a:off x="2429090" y="4936113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07DB65E-77A8-C842-8379-591D0F4C9D72}"/>
              </a:ext>
            </a:extLst>
          </p:cNvPr>
          <p:cNvSpPr/>
          <p:nvPr/>
        </p:nvSpPr>
        <p:spPr>
          <a:xfrm>
            <a:off x="4195065" y="4391207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9C9DA9-7DD8-D140-AC01-EF1484001F6F}"/>
              </a:ext>
            </a:extLst>
          </p:cNvPr>
          <p:cNvSpPr/>
          <p:nvPr/>
        </p:nvSpPr>
        <p:spPr>
          <a:xfrm>
            <a:off x="4195065" y="4954459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8E0B45E-B071-B249-8C97-9222781E1738}"/>
              </a:ext>
            </a:extLst>
          </p:cNvPr>
          <p:cNvSpPr/>
          <p:nvPr/>
        </p:nvSpPr>
        <p:spPr>
          <a:xfrm>
            <a:off x="4195065" y="5517711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1D81BF-61FE-7A40-ABDB-C614FBF4F98E}"/>
              </a:ext>
            </a:extLst>
          </p:cNvPr>
          <p:cNvSpPr/>
          <p:nvPr/>
        </p:nvSpPr>
        <p:spPr>
          <a:xfrm>
            <a:off x="4076073" y="4349965"/>
            <a:ext cx="1282045" cy="16897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2987AA-E820-5E48-8460-03A7E7B425E5}"/>
              </a:ext>
            </a:extLst>
          </p:cNvPr>
          <p:cNvSpPr/>
          <p:nvPr/>
        </p:nvSpPr>
        <p:spPr>
          <a:xfrm>
            <a:off x="5977627" y="4394826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57C17E1-B4EA-234F-88D2-8E4D0F93CB16}"/>
              </a:ext>
            </a:extLst>
          </p:cNvPr>
          <p:cNvSpPr/>
          <p:nvPr/>
        </p:nvSpPr>
        <p:spPr>
          <a:xfrm>
            <a:off x="5977627" y="4958078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7103C0F-50C0-CB48-8FEB-2359DA01728E}"/>
              </a:ext>
            </a:extLst>
          </p:cNvPr>
          <p:cNvSpPr/>
          <p:nvPr/>
        </p:nvSpPr>
        <p:spPr>
          <a:xfrm>
            <a:off x="5977627" y="5521330"/>
            <a:ext cx="1061852" cy="4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分区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B57FEE7-0C89-8F45-A4FD-C19BC11D2ADB}"/>
              </a:ext>
            </a:extLst>
          </p:cNvPr>
          <p:cNvSpPr/>
          <p:nvPr/>
        </p:nvSpPr>
        <p:spPr>
          <a:xfrm>
            <a:off x="5858635" y="4353584"/>
            <a:ext cx="1282045" cy="168975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B41A6D20-8D47-D045-9D1A-7B2605516E4B}"/>
              </a:ext>
            </a:extLst>
          </p:cNvPr>
          <p:cNvCxnSpPr>
            <a:stCxn id="8" idx="3"/>
            <a:endCxn id="39" idx="1"/>
          </p:cNvCxnSpPr>
          <p:nvPr/>
        </p:nvCxnSpPr>
        <p:spPr>
          <a:xfrm>
            <a:off x="1874734" y="5176497"/>
            <a:ext cx="554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08394CC-F13F-B649-9E38-B49D649D995F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>
            <a:off x="3490942" y="5176497"/>
            <a:ext cx="585131" cy="1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5E68DCBE-A381-9A49-80FD-36AC39B49EEE}"/>
              </a:ext>
            </a:extLst>
          </p:cNvPr>
          <p:cNvCxnSpPr>
            <a:stCxn id="43" idx="3"/>
            <a:endCxn id="47" idx="1"/>
          </p:cNvCxnSpPr>
          <p:nvPr/>
        </p:nvCxnSpPr>
        <p:spPr>
          <a:xfrm>
            <a:off x="5358118" y="5194843"/>
            <a:ext cx="500517" cy="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70C94D2A-475C-4D42-9DF7-ED0FD37DEDE2}"/>
              </a:ext>
            </a:extLst>
          </p:cNvPr>
          <p:cNvSpPr/>
          <p:nvPr/>
        </p:nvSpPr>
        <p:spPr>
          <a:xfrm>
            <a:off x="2326649" y="4880733"/>
            <a:ext cx="1282045" cy="6124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6702E56-6452-1F47-BBC3-94535697374E}"/>
              </a:ext>
            </a:extLst>
          </p:cNvPr>
          <p:cNvSpPr txBox="1"/>
          <p:nvPr/>
        </p:nvSpPr>
        <p:spPr>
          <a:xfrm>
            <a:off x="2581547" y="449046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RDD1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E5EF650-776C-9949-B6EE-B99FFC96AAC6}"/>
              </a:ext>
            </a:extLst>
          </p:cNvPr>
          <p:cNvSpPr txBox="1"/>
          <p:nvPr/>
        </p:nvSpPr>
        <p:spPr>
          <a:xfrm>
            <a:off x="4353118" y="39898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RDD2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E8D5B96-5D6F-3B46-BE4D-BCF3AD718366}"/>
              </a:ext>
            </a:extLst>
          </p:cNvPr>
          <p:cNvSpPr txBox="1"/>
          <p:nvPr/>
        </p:nvSpPr>
        <p:spPr>
          <a:xfrm>
            <a:off x="6130084" y="398989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RDD3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8F9452E6-6030-2846-8C7D-B4B939257CFB}"/>
              </a:ext>
            </a:extLst>
          </p:cNvPr>
          <p:cNvCxnSpPr/>
          <p:nvPr/>
        </p:nvCxnSpPr>
        <p:spPr>
          <a:xfrm>
            <a:off x="7140679" y="5214090"/>
            <a:ext cx="500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90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/>
      <p:bldP spid="35" grpId="0"/>
      <p:bldP spid="36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4" grpId="0" animBg="1"/>
      <p:bldP spid="55" grpId="0"/>
      <p:bldP spid="56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DEAB6A5-4EE7-9847-8A1F-31B6033E538D}"/>
              </a:ext>
            </a:extLst>
          </p:cNvPr>
          <p:cNvSpPr txBox="1"/>
          <p:nvPr/>
        </p:nvSpPr>
        <p:spPr>
          <a:xfrm>
            <a:off x="797858" y="510989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三、</a:t>
            </a:r>
            <a:r>
              <a:rPr kumimoji="1" lang="en-US" altLang="zh-CN" sz="2400" b="1" dirty="0"/>
              <a:t>Spark</a:t>
            </a:r>
            <a:endParaRPr kumimoji="1"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5248F3-1321-654E-86C9-CA48CF6E3DAF}"/>
              </a:ext>
            </a:extLst>
          </p:cNvPr>
          <p:cNvSpPr txBox="1"/>
          <p:nvPr/>
        </p:nvSpPr>
        <p:spPr>
          <a:xfrm>
            <a:off x="754102" y="33821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操作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652FDD9F-3A1C-F140-91D6-D7AF5234911F}"/>
              </a:ext>
            </a:extLst>
          </p:cNvPr>
          <p:cNvSpPr/>
          <p:nvPr/>
        </p:nvSpPr>
        <p:spPr>
          <a:xfrm>
            <a:off x="1451729" y="1819373"/>
            <a:ext cx="311084" cy="35256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9B4772-80C1-684A-8245-918F303062EC}"/>
              </a:ext>
            </a:extLst>
          </p:cNvPr>
          <p:cNvSpPr txBox="1"/>
          <p:nvPr/>
        </p:nvSpPr>
        <p:spPr>
          <a:xfrm>
            <a:off x="2098060" y="1819373"/>
            <a:ext cx="6951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转换类型操作：</a:t>
            </a:r>
            <a:r>
              <a:rPr kumimoji="1" lang="en-US" altLang="zh-CN" sz="2000" dirty="0"/>
              <a:t>RDD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ym typeface="Wingdings" pitchFamily="2" charset="2"/>
              </a:rPr>
              <a:t></a:t>
            </a:r>
            <a:r>
              <a:rPr kumimoji="1" lang="zh-CN" altLang="en-US" sz="2000" dirty="0">
                <a:sym typeface="Wingdings" pitchFamily="2" charset="2"/>
              </a:rPr>
              <a:t> </a:t>
            </a:r>
            <a:r>
              <a:rPr kumimoji="1" lang="en-US" altLang="zh-CN" sz="2000" dirty="0">
                <a:sym typeface="Wingdings" pitchFamily="2" charset="2"/>
              </a:rPr>
              <a:t>RDD</a:t>
            </a:r>
          </a:p>
          <a:p>
            <a:r>
              <a:rPr kumimoji="1" lang="en-US" altLang="zh-CN" sz="2000" dirty="0">
                <a:sym typeface="Wingdings" pitchFamily="2" charset="2"/>
              </a:rPr>
              <a:t>	map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>
                <a:sym typeface="Wingdings" pitchFamily="2" charset="2"/>
              </a:rPr>
              <a:t>filter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 err="1">
                <a:sym typeface="Wingdings" pitchFamily="2" charset="2"/>
              </a:rPr>
              <a:t>flatMap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 err="1">
                <a:sym typeface="Wingdings" pitchFamily="2" charset="2"/>
              </a:rPr>
              <a:t>groupByKey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 err="1">
                <a:sym typeface="Wingdings" pitchFamily="2" charset="2"/>
              </a:rPr>
              <a:t>reduceByKey</a:t>
            </a:r>
            <a:endParaRPr kumimoji="1" lang="en-US" altLang="zh-CN" sz="2000" dirty="0">
              <a:sym typeface="Wingdings" pitchFamily="2" charset="2"/>
            </a:endParaRPr>
          </a:p>
          <a:p>
            <a:r>
              <a:rPr kumimoji="1" lang="zh-CN" altLang="en-US" sz="2000" dirty="0">
                <a:sym typeface="Wingdings" pitchFamily="2" charset="2"/>
              </a:rPr>
              <a:t>只记录，不计算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39F072-96FE-064A-A2EC-266EC123E165}"/>
              </a:ext>
            </a:extLst>
          </p:cNvPr>
          <p:cNvSpPr txBox="1"/>
          <p:nvPr/>
        </p:nvSpPr>
        <p:spPr>
          <a:xfrm>
            <a:off x="2098060" y="4421668"/>
            <a:ext cx="6951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动作类型操作：</a:t>
            </a:r>
            <a:r>
              <a:rPr kumimoji="1" lang="en-US" altLang="zh-CN" sz="2000" dirty="0"/>
              <a:t>RDD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ym typeface="Wingdings" pitchFamily="2" charset="2"/>
              </a:rPr>
              <a:t></a:t>
            </a:r>
            <a:r>
              <a:rPr kumimoji="1" lang="zh-CN" altLang="en-US" sz="2000" dirty="0">
                <a:sym typeface="Wingdings" pitchFamily="2" charset="2"/>
              </a:rPr>
              <a:t> 结果（存入磁盘</a:t>
            </a:r>
            <a:r>
              <a:rPr kumimoji="1" lang="en-US" altLang="zh-CN" sz="2000" dirty="0">
                <a:sym typeface="Wingdings" pitchFamily="2" charset="2"/>
              </a:rPr>
              <a:t>/</a:t>
            </a:r>
            <a:r>
              <a:rPr kumimoji="1" lang="zh-CN" altLang="en-US" sz="2000" dirty="0">
                <a:sym typeface="Wingdings" pitchFamily="2" charset="2"/>
              </a:rPr>
              <a:t>呈现在</a:t>
            </a:r>
            <a:r>
              <a:rPr kumimoji="1" lang="en-US" altLang="zh-CN" sz="2000" dirty="0">
                <a:sym typeface="Wingdings" pitchFamily="2" charset="2"/>
              </a:rPr>
              <a:t>UI</a:t>
            </a:r>
            <a:r>
              <a:rPr kumimoji="1" lang="zh-CN" altLang="en-US" sz="2000" dirty="0">
                <a:sym typeface="Wingdings" pitchFamily="2" charset="2"/>
              </a:rPr>
              <a:t>中）</a:t>
            </a:r>
            <a:endParaRPr kumimoji="1" lang="en-US" altLang="zh-CN" sz="2000" dirty="0">
              <a:sym typeface="Wingdings" pitchFamily="2" charset="2"/>
            </a:endParaRPr>
          </a:p>
          <a:p>
            <a:r>
              <a:rPr kumimoji="1" lang="en-US" altLang="zh-CN" sz="2000" dirty="0">
                <a:sym typeface="Wingdings" pitchFamily="2" charset="2"/>
              </a:rPr>
              <a:t>	count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>
                <a:sym typeface="Wingdings" pitchFamily="2" charset="2"/>
              </a:rPr>
              <a:t>collect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>
                <a:sym typeface="Wingdings" pitchFamily="2" charset="2"/>
              </a:rPr>
              <a:t>first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>
                <a:sym typeface="Wingdings" pitchFamily="2" charset="2"/>
              </a:rPr>
              <a:t>take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>
                <a:sym typeface="Wingdings" pitchFamily="2" charset="2"/>
              </a:rPr>
              <a:t>reduce</a:t>
            </a:r>
            <a:r>
              <a:rPr kumimoji="1" lang="zh-CN" altLang="en-US" sz="2000" dirty="0">
                <a:sym typeface="Wingdings" pitchFamily="2" charset="2"/>
              </a:rPr>
              <a:t>、</a:t>
            </a:r>
            <a:r>
              <a:rPr kumimoji="1" lang="en-US" altLang="zh-CN" sz="2000" dirty="0">
                <a:sym typeface="Wingdings" pitchFamily="2" charset="2"/>
              </a:rPr>
              <a:t>foreach</a:t>
            </a:r>
          </a:p>
          <a:p>
            <a:r>
              <a:rPr kumimoji="1" lang="zh-CN" altLang="en-US" sz="2000" dirty="0">
                <a:sym typeface="Wingdings" pitchFamily="2" charset="2"/>
              </a:rPr>
              <a:t>一个动作类型操作对应一个</a:t>
            </a:r>
            <a:r>
              <a:rPr kumimoji="1" lang="en-US" altLang="zh-CN" sz="2000" dirty="0">
                <a:sym typeface="Wingdings" pitchFamily="2" charset="2"/>
              </a:rPr>
              <a:t>Job</a:t>
            </a:r>
            <a:r>
              <a:rPr kumimoji="1" lang="zh-CN" altLang="en-US" sz="2000" dirty="0">
                <a:sym typeface="Wingdings" pitchFamily="2" charset="2"/>
              </a:rPr>
              <a:t>，进行从头到尾的计算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9895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D4792B-F5F0-9F44-8520-D9D6C8D17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94"/>
          <a:stretch/>
        </p:blipFill>
        <p:spPr>
          <a:xfrm>
            <a:off x="2691680" y="1553807"/>
            <a:ext cx="6808640" cy="40580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CE8E70-EC54-8F4A-BA6B-C278C614A26B}"/>
              </a:ext>
            </a:extLst>
          </p:cNvPr>
          <p:cNvSpPr txBox="1"/>
          <p:nvPr/>
        </p:nvSpPr>
        <p:spPr>
          <a:xfrm>
            <a:off x="797858" y="510989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三、</a:t>
            </a:r>
            <a:r>
              <a:rPr kumimoji="1" lang="en-US" altLang="zh-CN" sz="2400" b="1" dirty="0"/>
              <a:t>Spark</a:t>
            </a:r>
            <a:endParaRPr kumimoji="1" lang="zh-CN" altLang="en-US" sz="2400" b="1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1E1DCB9-4CA8-9548-B574-988263987AF6}"/>
              </a:ext>
            </a:extLst>
          </p:cNvPr>
          <p:cNvCxnSpPr/>
          <p:nvPr/>
        </p:nvCxnSpPr>
        <p:spPr>
          <a:xfrm>
            <a:off x="5396752" y="1553807"/>
            <a:ext cx="0" cy="59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A2FBAAB-7DF5-8A44-835E-BD6FB050E728}"/>
              </a:ext>
            </a:extLst>
          </p:cNvPr>
          <p:cNvSpPr txBox="1"/>
          <p:nvPr/>
        </p:nvSpPr>
        <p:spPr>
          <a:xfrm>
            <a:off x="4958170" y="1184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宽依赖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51EDB0-B6A9-D34F-8CBA-ADA3738F73E2}"/>
              </a:ext>
            </a:extLst>
          </p:cNvPr>
          <p:cNvSpPr txBox="1"/>
          <p:nvPr/>
        </p:nvSpPr>
        <p:spPr>
          <a:xfrm>
            <a:off x="3981017" y="1184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窄依赖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897910C-80B8-D24D-84A2-D9815ED9616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419599" y="1553807"/>
            <a:ext cx="0" cy="49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45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132365-5491-914A-A135-9E7E3E0D2C50}"/>
              </a:ext>
            </a:extLst>
          </p:cNvPr>
          <p:cNvSpPr txBox="1"/>
          <p:nvPr/>
        </p:nvSpPr>
        <p:spPr>
          <a:xfrm>
            <a:off x="797858" y="510989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三、</a:t>
            </a:r>
            <a:r>
              <a:rPr kumimoji="1" lang="en-US" altLang="zh-CN" sz="2400" b="1" dirty="0"/>
              <a:t>Spark</a:t>
            </a:r>
            <a:endParaRPr kumimoji="1"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10168D-8A11-8540-9BC8-8CF42B7E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23" y="1090090"/>
            <a:ext cx="7781154" cy="50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02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A01DDB-1019-7A4D-971C-2E9C278D9D62}"/>
              </a:ext>
            </a:extLst>
          </p:cNvPr>
          <p:cNvSpPr txBox="1"/>
          <p:nvPr/>
        </p:nvSpPr>
        <p:spPr>
          <a:xfrm>
            <a:off x="797858" y="510989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三、</a:t>
            </a:r>
            <a:r>
              <a:rPr kumimoji="1" lang="en-US" altLang="zh-CN" sz="2400" b="1" dirty="0"/>
              <a:t>Spark</a:t>
            </a:r>
            <a:endParaRPr kumimoji="1"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998C44-1037-6C42-AE5B-4D2447E8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98" y="1638300"/>
            <a:ext cx="7683500" cy="3581400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69596E38-D6DA-B34A-8FC6-94773C689860}"/>
              </a:ext>
            </a:extLst>
          </p:cNvPr>
          <p:cNvSpPr/>
          <p:nvPr/>
        </p:nvSpPr>
        <p:spPr>
          <a:xfrm>
            <a:off x="2876840" y="2630078"/>
            <a:ext cx="443060" cy="16496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E1C427-1C2E-104C-8305-975721FBEE14}"/>
              </a:ext>
            </a:extLst>
          </p:cNvPr>
          <p:cNvSpPr txBox="1"/>
          <p:nvPr/>
        </p:nvSpPr>
        <p:spPr>
          <a:xfrm>
            <a:off x="1268421" y="263349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RDD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CECB86-7A7A-E649-B878-8AABEC820FCE}"/>
              </a:ext>
            </a:extLst>
          </p:cNvPr>
          <p:cNvSpPr txBox="1"/>
          <p:nvPr/>
        </p:nvSpPr>
        <p:spPr>
          <a:xfrm>
            <a:off x="1268421" y="32443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6FE8BE-A43D-EE4C-9C48-76995B1935C5}"/>
              </a:ext>
            </a:extLst>
          </p:cNvPr>
          <p:cNvSpPr txBox="1"/>
          <p:nvPr/>
        </p:nvSpPr>
        <p:spPr>
          <a:xfrm>
            <a:off x="1240625" y="3858590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158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3F5C22-2773-D54B-BEF6-87869BC87EDC}"/>
              </a:ext>
            </a:extLst>
          </p:cNvPr>
          <p:cNvSpPr txBox="1"/>
          <p:nvPr/>
        </p:nvSpPr>
        <p:spPr>
          <a:xfrm>
            <a:off x="797858" y="5109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一、概述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0CB564-F280-9447-BCCE-0A23F195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1" y="2197328"/>
            <a:ext cx="5020834" cy="2222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467CFC-D068-1847-864F-5C72653DF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216" y="3770058"/>
            <a:ext cx="3228718" cy="10599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371EBA-8BFD-7A49-91A1-0103C3711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439" y="2696225"/>
            <a:ext cx="3199330" cy="11223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A316AA-33B9-F548-A332-9EA30E418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276" y="1458602"/>
            <a:ext cx="3532752" cy="977617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C97DB83B-67CD-5542-874B-4B544FF3245E}"/>
              </a:ext>
            </a:extLst>
          </p:cNvPr>
          <p:cNvSpPr/>
          <p:nvPr/>
        </p:nvSpPr>
        <p:spPr>
          <a:xfrm>
            <a:off x="5915994" y="2303559"/>
            <a:ext cx="5253317" cy="2882171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A7E40A2-A79E-6643-B429-B9C8327D5BF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415725" y="3063711"/>
            <a:ext cx="1013355" cy="24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75AF52F-2CD2-3B47-9D4E-7A6500A79F25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5415725" y="3308393"/>
            <a:ext cx="2251491" cy="9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2D2DE17-34D0-3946-A8C2-806DFD6C9F4C}"/>
              </a:ext>
            </a:extLst>
          </p:cNvPr>
          <p:cNvSpPr txBox="1"/>
          <p:nvPr/>
        </p:nvSpPr>
        <p:spPr>
          <a:xfrm>
            <a:off x="8140291" y="3436867"/>
            <a:ext cx="265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Hadoop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Distributed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File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System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0924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A7BF851-AD22-AE43-8951-E18B143EB8A1}"/>
              </a:ext>
            </a:extLst>
          </p:cNvPr>
          <p:cNvSpPr txBox="1"/>
          <p:nvPr/>
        </p:nvSpPr>
        <p:spPr>
          <a:xfrm>
            <a:off x="797858" y="5109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一、概述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B9DE7F-1B2D-A543-84D8-3C56E77A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19" y="942569"/>
            <a:ext cx="2910162" cy="8053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59CF5D-6F79-0F4F-BBD3-F97252CC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32" y="1747897"/>
            <a:ext cx="6022135" cy="3963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FA4D8C-20CF-7744-9AB8-6A7B5723B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892" y="3429000"/>
            <a:ext cx="1608759" cy="5281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84B4B6-33E7-FD4F-BE31-444BCD069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610" y="4872422"/>
            <a:ext cx="1493529" cy="5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3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D59796-398F-D94E-9FE3-CE5BF4ED9725}"/>
              </a:ext>
            </a:extLst>
          </p:cNvPr>
          <p:cNvSpPr txBox="1"/>
          <p:nvPr/>
        </p:nvSpPr>
        <p:spPr>
          <a:xfrm>
            <a:off x="797858" y="5109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一、概述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E50092-175F-0043-9DF4-6ED8AA57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16" y="1524787"/>
            <a:ext cx="2936216" cy="9638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1D2D5D-64AF-1443-9E7D-920C1DB35708}"/>
              </a:ext>
            </a:extLst>
          </p:cNvPr>
          <p:cNvSpPr txBox="1"/>
          <p:nvPr/>
        </p:nvSpPr>
        <p:spPr>
          <a:xfrm>
            <a:off x="1909442" y="26714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869A53-540B-6A45-9066-4903DF12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659" y="3425096"/>
            <a:ext cx="2286000" cy="1028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9D3F4C-C3FA-6546-BB7A-427FA4270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309" y="4401826"/>
            <a:ext cx="2650700" cy="9034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4B089B-8ED7-4D4E-AE69-7B44A360DE91}"/>
              </a:ext>
            </a:extLst>
          </p:cNvPr>
          <p:cNvSpPr txBox="1"/>
          <p:nvPr/>
        </p:nvSpPr>
        <p:spPr>
          <a:xfrm>
            <a:off x="4148078" y="524937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第二代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DAG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8932DF-B005-B942-ADE2-294B85DD8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025" y="1376136"/>
            <a:ext cx="2681207" cy="14707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C52392C-F230-3044-BFA2-3B4EE40F053B}"/>
              </a:ext>
            </a:extLst>
          </p:cNvPr>
          <p:cNvSpPr txBox="1"/>
          <p:nvPr/>
        </p:nvSpPr>
        <p:spPr>
          <a:xfrm>
            <a:off x="6803282" y="277876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第三代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内存计算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5E4BAC-6702-8946-9CCF-607C06511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5587" y="3762015"/>
            <a:ext cx="2286000" cy="116456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624E01-4150-274E-88E5-9AF3F2F52C12}"/>
              </a:ext>
            </a:extLst>
          </p:cNvPr>
          <p:cNvSpPr txBox="1"/>
          <p:nvPr/>
        </p:nvSpPr>
        <p:spPr>
          <a:xfrm>
            <a:off x="9440005" y="492658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第四代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流处理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09C22A7-C6DC-F84E-B6C9-FDE49AF70F4F}"/>
              </a:ext>
            </a:extLst>
          </p:cNvPr>
          <p:cNvCxnSpPr>
            <a:cxnSpLocks/>
          </p:cNvCxnSpPr>
          <p:nvPr/>
        </p:nvCxnSpPr>
        <p:spPr>
          <a:xfrm>
            <a:off x="2978870" y="2787848"/>
            <a:ext cx="464789" cy="55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2A98637-A1E6-834F-B126-9234A5C2AB22}"/>
              </a:ext>
            </a:extLst>
          </p:cNvPr>
          <p:cNvCxnSpPr>
            <a:cxnSpLocks/>
          </p:cNvCxnSpPr>
          <p:nvPr/>
        </p:nvCxnSpPr>
        <p:spPr>
          <a:xfrm flipV="1">
            <a:off x="5818363" y="2858207"/>
            <a:ext cx="405352" cy="417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D065DB6-7DD8-394A-91D3-536787A17CF1}"/>
              </a:ext>
            </a:extLst>
          </p:cNvPr>
          <p:cNvCxnSpPr>
            <a:cxnSpLocks/>
          </p:cNvCxnSpPr>
          <p:nvPr/>
        </p:nvCxnSpPr>
        <p:spPr>
          <a:xfrm>
            <a:off x="8598419" y="2787848"/>
            <a:ext cx="464789" cy="55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37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2BC11D-FA13-B343-AA6A-12938D84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276" y="1781666"/>
            <a:ext cx="6061447" cy="37454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C253FB-0E3C-CE42-94DB-C79543AB1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68" y="796816"/>
            <a:ext cx="1947063" cy="10680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3C2FB5-C61E-494D-BCDF-CCB7F191C78E}"/>
              </a:ext>
            </a:extLst>
          </p:cNvPr>
          <p:cNvSpPr txBox="1"/>
          <p:nvPr/>
        </p:nvSpPr>
        <p:spPr>
          <a:xfrm>
            <a:off x="797858" y="5109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一、概述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3CDE04-D013-1E47-A19E-19AE429A2A14}"/>
              </a:ext>
            </a:extLst>
          </p:cNvPr>
          <p:cNvSpPr txBox="1"/>
          <p:nvPr/>
        </p:nvSpPr>
        <p:spPr>
          <a:xfrm>
            <a:off x="4566573" y="5527159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Berkeley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062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FD9561-F304-0F4A-B8BF-BDD95240804D}"/>
              </a:ext>
            </a:extLst>
          </p:cNvPr>
          <p:cNvSpPr txBox="1"/>
          <p:nvPr/>
        </p:nvSpPr>
        <p:spPr>
          <a:xfrm>
            <a:off x="797858" y="5109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一、概述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3892B3-C1FF-FF4A-818C-D3FA6BB34E22}"/>
              </a:ext>
            </a:extLst>
          </p:cNvPr>
          <p:cNvSpPr txBox="1"/>
          <p:nvPr/>
        </p:nvSpPr>
        <p:spPr>
          <a:xfrm>
            <a:off x="797858" y="1506828"/>
            <a:ext cx="951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Spark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Streaming/Structured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Streaming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 流处理（</a:t>
            </a:r>
            <a:r>
              <a:rPr kumimoji="1" lang="en-US" altLang="zh-CN" sz="2000" dirty="0" err="1"/>
              <a:t>Flink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Storm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S4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DStream</a:t>
            </a:r>
            <a:r>
              <a:rPr kumimoji="1" lang="zh-CN" altLang="en-US" sz="2000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1A8408-D209-864B-8497-EC41991F1B24}"/>
              </a:ext>
            </a:extLst>
          </p:cNvPr>
          <p:cNvSpPr txBox="1"/>
          <p:nvPr/>
        </p:nvSpPr>
        <p:spPr>
          <a:xfrm>
            <a:off x="797858" y="2309600"/>
            <a:ext cx="5562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Spark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SQL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 查询分析计算（</a:t>
            </a:r>
            <a:r>
              <a:rPr kumimoji="1" lang="en-US" altLang="zh-CN" sz="2000" dirty="0"/>
              <a:t>Hive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Dremel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459C7-599D-0541-9042-38CA465A51E4}"/>
              </a:ext>
            </a:extLst>
          </p:cNvPr>
          <p:cNvSpPr txBox="1"/>
          <p:nvPr/>
        </p:nvSpPr>
        <p:spPr>
          <a:xfrm>
            <a:off x="797858" y="3112372"/>
            <a:ext cx="6167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GraphX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 图计算（</a:t>
            </a:r>
            <a:r>
              <a:rPr kumimoji="1" lang="en-US" altLang="zh-CN" sz="2000" dirty="0"/>
              <a:t>Pregel</a:t>
            </a:r>
            <a:r>
              <a:rPr kumimoji="1" lang="zh-CN" altLang="en-US" sz="2000" dirty="0"/>
              <a:t>、</a:t>
            </a:r>
            <a:r>
              <a:rPr kumimoji="1" lang="en-US" altLang="zh-CN" sz="2000" dirty="0"/>
              <a:t>Hama</a:t>
            </a:r>
            <a:r>
              <a:rPr kumimoji="1" lang="zh-CN" altLang="en-US" sz="2000" dirty="0"/>
              <a:t>、</a:t>
            </a:r>
            <a:r>
              <a:rPr kumimoji="1" lang="en-US" altLang="zh-CN" sz="2000" dirty="0" err="1"/>
              <a:t>PowerGraph</a:t>
            </a:r>
            <a:r>
              <a:rPr kumimoji="1" lang="zh-CN" altLang="en-US" sz="2000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25448-8530-9946-9967-61129E633464}"/>
              </a:ext>
            </a:extLst>
          </p:cNvPr>
          <p:cNvSpPr txBox="1"/>
          <p:nvPr/>
        </p:nvSpPr>
        <p:spPr>
          <a:xfrm>
            <a:off x="797858" y="3915145"/>
            <a:ext cx="5184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MLlib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 数据挖掘、机器学习（</a:t>
            </a:r>
            <a:r>
              <a:rPr kumimoji="1" lang="en-US" altLang="zh-CN" sz="2000" dirty="0"/>
              <a:t>Mahout</a:t>
            </a:r>
            <a:r>
              <a:rPr kumimoji="1"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34871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666689-3019-DD48-B874-072BE20462B5}"/>
              </a:ext>
            </a:extLst>
          </p:cNvPr>
          <p:cNvSpPr txBox="1"/>
          <p:nvPr/>
        </p:nvSpPr>
        <p:spPr>
          <a:xfrm>
            <a:off x="797858" y="5109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二、</a:t>
            </a:r>
            <a:r>
              <a:rPr kumimoji="1" lang="en-US" altLang="zh-CN" sz="2400" b="1" dirty="0"/>
              <a:t>MapReduce</a:t>
            </a:r>
            <a:endParaRPr kumimoji="1"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3887E4-7784-4247-B27A-2FE3CB48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94" y="1489124"/>
            <a:ext cx="9602011" cy="38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64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B1C673-7B97-8F4D-83E1-68B2927AE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22" b="29421"/>
          <a:stretch/>
        </p:blipFill>
        <p:spPr>
          <a:xfrm>
            <a:off x="425417" y="3664670"/>
            <a:ext cx="11341166" cy="21025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47CEBF-D70D-3C4F-9478-AB1C2F47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202" y="1090785"/>
            <a:ext cx="5203596" cy="210254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C5758D-6CFB-B144-B31D-C7E27EDA2602}"/>
              </a:ext>
            </a:extLst>
          </p:cNvPr>
          <p:cNvSpPr txBox="1"/>
          <p:nvPr/>
        </p:nvSpPr>
        <p:spPr>
          <a:xfrm>
            <a:off x="797858" y="5109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二、</a:t>
            </a:r>
            <a:r>
              <a:rPr kumimoji="1" lang="en-US" altLang="zh-CN" sz="2400" b="1" dirty="0"/>
              <a:t>MapReduce</a:t>
            </a:r>
            <a:endParaRPr kumimoji="1" lang="zh-CN" alt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2AC467-E79D-6B40-94A9-B1A5D05066D8}"/>
              </a:ext>
            </a:extLst>
          </p:cNvPr>
          <p:cNvSpPr/>
          <p:nvPr/>
        </p:nvSpPr>
        <p:spPr>
          <a:xfrm>
            <a:off x="4562573" y="1267390"/>
            <a:ext cx="772998" cy="192594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2ACB3-03D0-C644-ACE3-C66866195818}"/>
              </a:ext>
            </a:extLst>
          </p:cNvPr>
          <p:cNvSpPr/>
          <p:nvPr/>
        </p:nvSpPr>
        <p:spPr>
          <a:xfrm>
            <a:off x="2074656" y="3664669"/>
            <a:ext cx="2355942" cy="2102545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82294C-FB84-2145-8299-9E40096ECA72}"/>
              </a:ext>
            </a:extLst>
          </p:cNvPr>
          <p:cNvSpPr/>
          <p:nvPr/>
        </p:nvSpPr>
        <p:spPr>
          <a:xfrm>
            <a:off x="5450264" y="1267390"/>
            <a:ext cx="772998" cy="1925940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C13E2A-CB36-8740-805A-923FE48B5D5D}"/>
              </a:ext>
            </a:extLst>
          </p:cNvPr>
          <p:cNvSpPr/>
          <p:nvPr/>
        </p:nvSpPr>
        <p:spPr>
          <a:xfrm>
            <a:off x="4562572" y="3664670"/>
            <a:ext cx="887691" cy="2102544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8F94A7-6EE9-1446-9863-F4BA69BBD2C1}"/>
              </a:ext>
            </a:extLst>
          </p:cNvPr>
          <p:cNvSpPr/>
          <p:nvPr/>
        </p:nvSpPr>
        <p:spPr>
          <a:xfrm>
            <a:off x="5583807" y="3663884"/>
            <a:ext cx="2355941" cy="2102544"/>
          </a:xfrm>
          <a:prstGeom prst="rect">
            <a:avLst/>
          </a:prstGeom>
          <a:noFill/>
          <a:ln w="15875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38AAF1-63D3-764C-8187-F7D0F452BD4D}"/>
              </a:ext>
            </a:extLst>
          </p:cNvPr>
          <p:cNvSpPr/>
          <p:nvPr/>
        </p:nvSpPr>
        <p:spPr>
          <a:xfrm>
            <a:off x="6375278" y="1267390"/>
            <a:ext cx="772998" cy="1925940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5F3132-5DF2-BA4E-9622-9CA348D04E41}"/>
              </a:ext>
            </a:extLst>
          </p:cNvPr>
          <p:cNvSpPr/>
          <p:nvPr/>
        </p:nvSpPr>
        <p:spPr>
          <a:xfrm>
            <a:off x="8035200" y="3663884"/>
            <a:ext cx="887691" cy="2102543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2B61A1-8C1A-4F4B-9A5C-538A296054B1}"/>
              </a:ext>
            </a:extLst>
          </p:cNvPr>
          <p:cNvSpPr/>
          <p:nvPr/>
        </p:nvSpPr>
        <p:spPr>
          <a:xfrm>
            <a:off x="7255534" y="1267390"/>
            <a:ext cx="772998" cy="1925940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AB8B89-A8F9-0C41-98B4-EDC01B46CBEA}"/>
              </a:ext>
            </a:extLst>
          </p:cNvPr>
          <p:cNvSpPr/>
          <p:nvPr/>
        </p:nvSpPr>
        <p:spPr>
          <a:xfrm>
            <a:off x="9018342" y="3663884"/>
            <a:ext cx="974069" cy="2102542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785AD1A-25CA-E741-A6B7-B553A6DE302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252627" y="3193330"/>
            <a:ext cx="1696445" cy="47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E58D096-9BD2-6245-8B75-36363198027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006418" y="3193330"/>
            <a:ext cx="830345" cy="47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3BAA5AD-8A93-BB4B-AFA4-79A17B5C9EB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761777" y="3193330"/>
            <a:ext cx="1717269" cy="47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3D930F5-1D94-1546-BAD4-2D481D63476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642033" y="3193330"/>
            <a:ext cx="1863344" cy="470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F214451-901C-8148-AB7E-789A249E5A0E}"/>
              </a:ext>
            </a:extLst>
          </p:cNvPr>
          <p:cNvCxnSpPr/>
          <p:nvPr/>
        </p:nvCxnSpPr>
        <p:spPr>
          <a:xfrm>
            <a:off x="2074656" y="5872899"/>
            <a:ext cx="58650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B07F10E-4188-6443-A14A-6378C3CA71BF}"/>
              </a:ext>
            </a:extLst>
          </p:cNvPr>
          <p:cNvCxnSpPr>
            <a:cxnSpLocks/>
          </p:cNvCxnSpPr>
          <p:nvPr/>
        </p:nvCxnSpPr>
        <p:spPr>
          <a:xfrm>
            <a:off x="8035200" y="5872899"/>
            <a:ext cx="1957211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5C48FA9-DDC0-E748-848C-9CC2C8AF1F0A}"/>
              </a:ext>
            </a:extLst>
          </p:cNvPr>
          <p:cNvSpPr txBox="1"/>
          <p:nvPr/>
        </p:nvSpPr>
        <p:spPr>
          <a:xfrm>
            <a:off x="5133509" y="58956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AF4C426-A0D3-B24F-9015-1C4204F96246}"/>
              </a:ext>
            </a:extLst>
          </p:cNvPr>
          <p:cNvSpPr txBox="1"/>
          <p:nvPr/>
        </p:nvSpPr>
        <p:spPr>
          <a:xfrm>
            <a:off x="8697798" y="589562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Reduce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56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26960D-7433-E847-887E-4E5896AAD567}"/>
              </a:ext>
            </a:extLst>
          </p:cNvPr>
          <p:cNvSpPr txBox="1"/>
          <p:nvPr/>
        </p:nvSpPr>
        <p:spPr>
          <a:xfrm>
            <a:off x="797858" y="510989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二、</a:t>
            </a:r>
            <a:r>
              <a:rPr kumimoji="1" lang="en-US" altLang="zh-CN" sz="2400" b="1" dirty="0"/>
              <a:t>MapReduce</a:t>
            </a:r>
            <a:endParaRPr kumimoji="1"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745F32-05A8-394B-AFBB-9EFB0024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66" y="1058159"/>
            <a:ext cx="5965068" cy="47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22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ilizing hard cores of modern FPGA devices - AES" id="{00F16454-7531-2B4E-BACB-BB7ECE1E705A}" vid="{EA50E241-C36A-DF47-AF7C-C1CF027E12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432</TotalTime>
  <Words>409</Words>
  <Application>Microsoft Macintosh PowerPoint</Application>
  <PresentationFormat>宽屏</PresentationFormat>
  <Paragraphs>89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 Red</dc:creator>
  <cp:lastModifiedBy>Ad Red</cp:lastModifiedBy>
  <cp:revision>8</cp:revision>
  <dcterms:created xsi:type="dcterms:W3CDTF">2021-12-01T06:13:43Z</dcterms:created>
  <dcterms:modified xsi:type="dcterms:W3CDTF">2021-12-01T13:27:06Z</dcterms:modified>
</cp:coreProperties>
</file>