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305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5676" autoAdjust="0"/>
  </p:normalViewPr>
  <p:slideViewPr>
    <p:cSldViewPr snapToGrid="0" snapToObjects="1">
      <p:cViewPr varScale="1">
        <p:scale>
          <a:sx n="86" d="100"/>
          <a:sy n="86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C547E-29C9-2544-8CA9-4791EC5026C2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68B17-AD44-3A4C-9091-B958D5DFF3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20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文章是</a:t>
            </a:r>
            <a:r>
              <a:rPr kumimoji="1" lang="en-US" altLang="zh-CN" dirty="0"/>
              <a:t>11</a:t>
            </a:r>
            <a:r>
              <a:rPr kumimoji="1" lang="zh-CN" altLang="en-US" dirty="0"/>
              <a:t>年的，比较老了，但主要是展现一下一种算法实现到</a:t>
            </a:r>
            <a:r>
              <a:rPr kumimoji="1" lang="en-US" altLang="zh-CN" dirty="0"/>
              <a:t>FPGA</a:t>
            </a:r>
            <a:r>
              <a:rPr kumimoji="1" lang="zh-CN" altLang="en-US" dirty="0"/>
              <a:t>上的思想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350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对于输入的</a:t>
            </a:r>
            <a:r>
              <a:rPr kumimoji="1" lang="en-US" altLang="zh-CN" dirty="0"/>
              <a:t>align</a:t>
            </a:r>
            <a:r>
              <a:rPr kumimoji="1" lang="zh-CN" altLang="en-US" dirty="0"/>
              <a:t> 他选择的方式不是切换输入，而是固定输入，但是动态地切换表，就是下面的</a:t>
            </a:r>
            <a:r>
              <a:rPr kumimoji="1" lang="en-US" altLang="zh-CN" dirty="0"/>
              <a:t>T</a:t>
            </a:r>
            <a:r>
              <a:rPr kumimoji="1" lang="zh-CN" altLang="en-US" dirty="0"/>
              <a:t>，做异或的顺序是不重要的。但这样有一个问题，这个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大小最大是</a:t>
            </a:r>
            <a:r>
              <a:rPr kumimoji="1" lang="en-US" altLang="zh-CN" dirty="0"/>
              <a:t>36Kbit</a:t>
            </a:r>
            <a:r>
              <a:rPr kumimoji="1" lang="zh-CN" altLang="en-US" dirty="0"/>
              <a:t>，但是一个表有</a:t>
            </a:r>
            <a:r>
              <a:rPr kumimoji="1" lang="en-US" altLang="zh-CN" dirty="0"/>
              <a:t>8K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256</a:t>
            </a:r>
            <a:r>
              <a:rPr kumimoji="1" lang="zh-CN" altLang="en-US" dirty="0"/>
              <a:t>字节</a:t>
            </a:r>
            <a:r>
              <a:rPr kumimoji="1" lang="en-US" altLang="zh-CN" dirty="0"/>
              <a:t>*8bit/</a:t>
            </a:r>
            <a:r>
              <a:rPr kumimoji="1" lang="zh-CN" altLang="en-US" dirty="0"/>
              <a:t>字节</a:t>
            </a:r>
            <a:r>
              <a:rPr kumimoji="1" lang="en-US" altLang="zh-CN" dirty="0"/>
              <a:t>*4</a:t>
            </a:r>
            <a:r>
              <a:rPr kumimoji="1" lang="zh-CN" altLang="en-US" dirty="0"/>
              <a:t>个盒），放不下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个。但是看刚刚的</a:t>
            </a:r>
            <a:r>
              <a:rPr kumimoji="1" lang="en-US" altLang="zh-CN" dirty="0"/>
              <a:t>T</a:t>
            </a:r>
            <a:r>
              <a:rPr kumimoji="1" lang="zh-CN" altLang="en-US" dirty="0"/>
              <a:t>可以发现，不同的表查出来的</a:t>
            </a:r>
            <a:r>
              <a:rPr kumimoji="1" lang="en-US" altLang="zh-CN" dirty="0"/>
              <a:t>4</a:t>
            </a:r>
            <a:r>
              <a:rPr kumimoji="1" lang="zh-CN" altLang="en-US" dirty="0"/>
              <a:t>字节其实只是位置不同。查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，右移就是查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，所以他在下面加了可控的右移，这样就可以只存一半。为了选择一个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内的不同表，除了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位地址（</a:t>
            </a:r>
            <a:r>
              <a:rPr kumimoji="1" lang="en-US" altLang="zh-CN" dirty="0"/>
              <a:t>x</a:t>
            </a:r>
            <a:r>
              <a:rPr kumimoji="1" lang="zh-CN" altLang="en-US" dirty="0"/>
              <a:t>）之外，高两位也要用到，这里没看懂上面的东西，论文里也没讲，但没提到的只剩高两位的选择表，可能是这个。现在每个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的端口事实上就有输出</a:t>
            </a:r>
            <a:r>
              <a:rPr kumimoji="1" lang="en-US" altLang="zh-CN" dirty="0"/>
              <a:t>8</a:t>
            </a:r>
            <a:r>
              <a:rPr kumimoji="1" lang="zh-CN" altLang="en-US" dirty="0"/>
              <a:t>种表中任意一个的结果的能力。最后将四个输出和密钥异或，就得到一轮的计算结果。向上传可以接着进行下一轮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35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可以注意到左图的灰色，其实是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DSP</a:t>
            </a:r>
            <a:r>
              <a:rPr kumimoji="1" lang="zh-CN" altLang="en-US" dirty="0"/>
              <a:t>自带的输入输入寄存器，这样天然的就有</a:t>
            </a:r>
            <a:r>
              <a:rPr kumimoji="1" lang="en-US" altLang="zh-CN" dirty="0"/>
              <a:t>6</a:t>
            </a:r>
            <a:r>
              <a:rPr kumimoji="1" lang="zh-CN" altLang="en-US" dirty="0"/>
              <a:t>级流水了。论文选择再加两级，变成</a:t>
            </a:r>
            <a:r>
              <a:rPr kumimoji="1" lang="en-US" altLang="zh-CN" dirty="0"/>
              <a:t>8</a:t>
            </a:r>
            <a:r>
              <a:rPr kumimoji="1" lang="zh-CN" altLang="en-US" dirty="0"/>
              <a:t>级流水。这样做虽然会增加延迟，但是可以让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AES</a:t>
            </a:r>
            <a:r>
              <a:rPr kumimoji="1" lang="zh-CN" altLang="en-US" dirty="0"/>
              <a:t>的计算同时跑在流水线里，一个计算占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个周期。为什么不可以</a:t>
            </a:r>
            <a:r>
              <a:rPr kumimoji="1" lang="en-US" altLang="zh-CN" dirty="0"/>
              <a:t>6</a:t>
            </a:r>
            <a:r>
              <a:rPr kumimoji="1" lang="zh-CN" altLang="en-US" dirty="0"/>
              <a:t>级流水，一个占</a:t>
            </a:r>
            <a:r>
              <a:rPr kumimoji="1" lang="en-US" altLang="zh-CN" dirty="0"/>
              <a:t>3</a:t>
            </a:r>
            <a:r>
              <a:rPr kumimoji="1" lang="zh-CN" altLang="en-US" dirty="0"/>
              <a:t>周期，因为下面的</a:t>
            </a:r>
            <a:r>
              <a:rPr kumimoji="1" lang="en-US" altLang="zh-CN" dirty="0"/>
              <a:t>DSP</a:t>
            </a:r>
            <a:r>
              <a:rPr kumimoji="1" lang="zh-CN" altLang="en-US" dirty="0"/>
              <a:t>是串行计算的，四个异或的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都是上面来的，因此在串行计算结束前，输入需要保持这样</a:t>
            </a:r>
            <a:r>
              <a:rPr kumimoji="1" lang="en-US" altLang="zh-CN" dirty="0"/>
              <a:t>4</a:t>
            </a:r>
            <a:r>
              <a:rPr kumimoji="1" lang="zh-CN" altLang="en-US" dirty="0"/>
              <a:t>周期。现在加两级，恰好就能让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AES</a:t>
            </a:r>
            <a:r>
              <a:rPr kumimoji="1" lang="zh-CN" altLang="en-US" dirty="0"/>
              <a:t>一起跑流水，增加吞吐量。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论文还尝试了采用</a:t>
            </a:r>
            <a:r>
              <a:rPr kumimoji="1" lang="en-US" altLang="zh-CN" dirty="0"/>
              <a:t>DSP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accumulate</a:t>
            </a:r>
            <a:r>
              <a:rPr kumimoji="1" lang="zh-CN" altLang="en-US" dirty="0"/>
              <a:t>模式，就是它自己执行累加，我只需要连续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次给一个</a:t>
            </a:r>
            <a:r>
              <a:rPr kumimoji="1" lang="en-US" altLang="zh-CN" dirty="0"/>
              <a:t>DSP</a:t>
            </a:r>
            <a:r>
              <a:rPr kumimoji="1" lang="zh-CN" altLang="en-US" dirty="0"/>
              <a:t>输入，它最后输出就是</a:t>
            </a:r>
            <a:r>
              <a:rPr kumimoji="1" lang="en-US" altLang="zh-CN" dirty="0"/>
              <a:t>5</a:t>
            </a:r>
            <a:r>
              <a:rPr kumimoji="1" lang="zh-CN" altLang="en-US" dirty="0"/>
              <a:t>个异或在一起，但他们发现，这样控制这个</a:t>
            </a:r>
            <a:r>
              <a:rPr kumimoji="1" lang="en-US" altLang="zh-CN" dirty="0"/>
              <a:t>DSP</a:t>
            </a:r>
            <a:r>
              <a:rPr kumimoji="1" lang="zh-CN" altLang="en-US" dirty="0"/>
              <a:t>的电路变得复杂，需要额外的控制逻辑来从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个输入选择、来清零（因为是累加）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现在为止说的都是加密，但解密只需要对这个部件做小小的改动。比如只储存</a:t>
            </a:r>
            <a:r>
              <a:rPr kumimoji="1" lang="en-US" altLang="zh-CN" dirty="0" err="1"/>
              <a:t>Te</a:t>
            </a:r>
            <a:r>
              <a:rPr kumimoji="1" lang="en-US" altLang="zh-CN" dirty="0"/>
              <a:t> </a:t>
            </a:r>
            <a:r>
              <a:rPr kumimoji="1" lang="zh-CN" altLang="en-US" dirty="0"/>
              <a:t>还储存</a:t>
            </a:r>
            <a:r>
              <a:rPr kumimoji="1" lang="en-US" altLang="zh-CN" dirty="0"/>
              <a:t>Td</a:t>
            </a:r>
            <a:r>
              <a:rPr kumimoji="1" lang="zh-CN" altLang="en-US" dirty="0"/>
              <a:t>，以及他们的 ‘ ，这样输出的</a:t>
            </a:r>
            <a:r>
              <a:rPr kumimoji="1" lang="en-US" altLang="zh-CN" dirty="0"/>
              <a:t>1</a:t>
            </a:r>
            <a:r>
              <a:rPr kumimoji="1" lang="zh-CN" altLang="en-US" dirty="0"/>
              <a:t>位控制变成</a:t>
            </a:r>
            <a:r>
              <a:rPr kumimoji="1" lang="en-US" altLang="zh-CN" dirty="0"/>
              <a:t>2</a:t>
            </a:r>
            <a:r>
              <a:rPr kumimoji="1" lang="zh-CN" altLang="en-US" dirty="0"/>
              <a:t>位控制至多移动</a:t>
            </a:r>
            <a:r>
              <a:rPr kumimoji="1" lang="en-US" altLang="zh-CN" dirty="0"/>
              <a:t>3</a:t>
            </a:r>
            <a:r>
              <a:rPr kumimoji="1" lang="zh-CN" altLang="en-US" dirty="0"/>
              <a:t>位</a:t>
            </a:r>
            <a:endParaRPr kumimoji="1" lang="en-US" altLang="zh-CN" dirty="0"/>
          </a:p>
          <a:p>
            <a:r>
              <a:rPr kumimoji="1" lang="en-US" altLang="zh-CN" dirty="0"/>
              <a:t>Note, that this does not necessarily increase the data path due to the 6-input LUTs in the CLBs </a:t>
            </a:r>
            <a:r>
              <a:rPr kumimoji="1" lang="en-US" altLang="zh-CN" dirty="0" err="1"/>
              <a:t>ofa</a:t>
            </a:r>
            <a:r>
              <a:rPr kumimoji="1" lang="en-US" altLang="zh-CN" dirty="0"/>
              <a:t> Virtex-5 device. Based on 6-input LUTs, a 4:1 multiplexer can be as efficiently implemented as a 2:1 multiplexer with only a single stage of logic. </a:t>
            </a:r>
            <a:r>
              <a:rPr kumimoji="1" lang="zh-CN" altLang="en-US" dirty="0"/>
              <a:t>对于</a:t>
            </a:r>
            <a:r>
              <a:rPr kumimoji="1" lang="en-US" altLang="zh-CN" dirty="0"/>
              <a:t>4input</a:t>
            </a:r>
            <a:r>
              <a:rPr kumimoji="1" lang="zh-CN" altLang="en-US" dirty="0"/>
              <a:t>不太好，为什么呢：</a:t>
            </a:r>
            <a:r>
              <a:rPr kumimoji="1" lang="en-US" altLang="zh-CN" dirty="0"/>
              <a:t>4</a:t>
            </a:r>
            <a:r>
              <a:rPr kumimoji="1" lang="zh-CN" altLang="en-US" dirty="0"/>
              <a:t>路选择器其实需要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个输入</a:t>
            </a:r>
            <a:endParaRPr kumimoji="1" lang="en-US" altLang="zh-CN" dirty="0"/>
          </a:p>
          <a:p>
            <a:r>
              <a:rPr kumimoji="1" lang="zh-CN" altLang="en-US" dirty="0"/>
              <a:t>还有动态改变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的方式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完整的</a:t>
            </a:r>
            <a:r>
              <a:rPr kumimoji="1" lang="en-US" altLang="zh-CN" dirty="0"/>
              <a:t>AES</a:t>
            </a:r>
            <a:r>
              <a:rPr kumimoji="1" lang="zh-CN" altLang="en-US" dirty="0"/>
              <a:t>需要实现四列，把模块重复四份，对输出的字节喂到其他模块，这样就不需要输出的选择器了。所以我没懂为什么一开始不直接这样，可能先提出了一种概念吧</a:t>
            </a:r>
            <a:endParaRPr kumimoji="1" lang="en-US" altLang="zh-CN" dirty="0"/>
          </a:p>
          <a:p>
            <a:r>
              <a:rPr kumimoji="1" lang="zh-CN" altLang="en-US" dirty="0"/>
              <a:t>重复</a:t>
            </a:r>
            <a:r>
              <a:rPr kumimoji="1" lang="en-US" altLang="zh-CN" dirty="0"/>
              <a:t>40</a:t>
            </a:r>
            <a:r>
              <a:rPr kumimoji="1" lang="zh-CN" altLang="en-US" dirty="0"/>
              <a:t>份，</a:t>
            </a:r>
            <a:r>
              <a:rPr kumimoji="1" lang="en-US" altLang="zh-CN" dirty="0"/>
              <a:t>10</a:t>
            </a:r>
            <a:r>
              <a:rPr kumimoji="1" lang="zh-CN" altLang="en-US" dirty="0"/>
              <a:t>轮串行执行，达到最大的吞吐量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2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最后一部分是密钥生成算法的实现。有的设计将密钥生成的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或数据通路或两者都与加解密的复用，但这种方式需要额外的控制、选择信号。密钥可以先预先计算再去加密，也可以随着每轮加密的进行逐渐计算，但前者比较受欢迎，因为这样减小了数据之间的关联，让轮与轮之间的计算只和加密有关，不依赖密钥计算的完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论文：</a:t>
            </a:r>
            <a:endParaRPr kumimoji="1" lang="en-US" altLang="zh-CN" dirty="0"/>
          </a:p>
          <a:p>
            <a:r>
              <a:rPr kumimoji="1" lang="zh-CN" altLang="en-US" dirty="0"/>
              <a:t>（不是图）当吞吐量没那么重要，又不希望这个密钥占据大量逻辑资源的时候，我们可以修改上面的模块，使其能生成密钥。上面存过各个</a:t>
            </a:r>
            <a:r>
              <a:rPr kumimoji="1" lang="en-US" altLang="zh-CN" dirty="0"/>
              <a:t>T</a:t>
            </a:r>
            <a:r>
              <a:rPr kumimoji="1" lang="zh-CN" altLang="en-US" dirty="0"/>
              <a:t>‘，他们是无权的，等同于原始的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盒，可以用于密钥生成的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盒替换。最后需要的异或下面的</a:t>
            </a:r>
            <a:r>
              <a:rPr kumimoji="1" lang="en-US" altLang="zh-CN" dirty="0"/>
              <a:t>DSP</a:t>
            </a:r>
            <a:r>
              <a:rPr kumimoji="1" lang="zh-CN" altLang="en-US" dirty="0"/>
              <a:t>也可以支持，因此就在原来的设计上加一些多选器、控制逻辑即可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另一种情况是保持原模块设计的完整性，这样原本的设计它还是能以最大频率工作。我们可以另加一块双端口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，存什么呢？</a:t>
            </a:r>
            <a:endParaRPr kumimoji="1" lang="en-US" altLang="zh-CN" dirty="0"/>
          </a:p>
          <a:p>
            <a:r>
              <a:rPr kumimoji="1" lang="en-US" altLang="zh-CN" dirty="0"/>
              <a:t>11 * 4</a:t>
            </a:r>
            <a:r>
              <a:rPr kumimoji="1" lang="zh-CN" altLang="en-US" dirty="0"/>
              <a:t>字的密钥、</a:t>
            </a:r>
            <a:r>
              <a:rPr kumimoji="1" lang="en-US" altLang="zh-CN" dirty="0"/>
              <a:t>10 * 32bit round constant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 box </a:t>
            </a:r>
            <a:r>
              <a:rPr kumimoji="1" lang="zh-CN" altLang="en-US" dirty="0"/>
              <a:t>（再次说明双端口</a:t>
            </a:r>
            <a:r>
              <a:rPr kumimoji="1" lang="en-US" altLang="zh-CN" dirty="0"/>
              <a:t>RAM</a:t>
            </a:r>
            <a:r>
              <a:rPr kumimoji="1" lang="zh-CN" altLang="en-US" dirty="0"/>
              <a:t>不是分开存的，在一个空间）</a:t>
            </a:r>
            <a:endParaRPr kumimoji="1" lang="en-US" altLang="zh-CN" dirty="0"/>
          </a:p>
          <a:p>
            <a:r>
              <a:rPr kumimoji="1" lang="zh-CN" altLang="en-US" dirty="0"/>
              <a:t>图中右侧 </a:t>
            </a:r>
            <a:r>
              <a:rPr kumimoji="1" lang="en-US" altLang="zh-CN" dirty="0"/>
              <a:t>32bit </a:t>
            </a:r>
            <a:r>
              <a:rPr kumimoji="1" lang="zh-CN" altLang="en-US" dirty="0"/>
              <a:t>用来输入原始密钥 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个字，输出 </a:t>
            </a:r>
            <a:r>
              <a:rPr kumimoji="1" lang="en-US" altLang="zh-CN" dirty="0"/>
              <a:t>44</a:t>
            </a:r>
            <a:r>
              <a:rPr kumimoji="1" lang="zh-CN" altLang="en-US" dirty="0"/>
              <a:t>个密钥中的一种</a:t>
            </a:r>
            <a:endParaRPr kumimoji="1" lang="en-US" altLang="zh-CN" dirty="0"/>
          </a:p>
          <a:p>
            <a:r>
              <a:rPr kumimoji="1" lang="zh-CN" altLang="en-US" dirty="0"/>
              <a:t>左侧 </a:t>
            </a:r>
            <a:r>
              <a:rPr kumimoji="1" lang="en-US" altLang="zh-CN" dirty="0"/>
              <a:t>8bit </a:t>
            </a:r>
            <a:r>
              <a:rPr kumimoji="1" lang="zh-CN" altLang="en-US" dirty="0"/>
              <a:t>用来查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盒、还要能查到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，这样两个可以异或在一起（有寄存器，连续两个周期输出替换结果和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就可以了）。生成密钥的异或就一个字节一个字节算了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这个控制过程需要一个复杂的状态机来控制，不容易编程（大家做硬件课大程应该也有所体会），也占用逻辑资源，增加延迟。</a:t>
            </a:r>
            <a:endParaRPr kumimoji="1" lang="en-US" altLang="zh-CN" dirty="0"/>
          </a:p>
          <a:p>
            <a:r>
              <a:rPr kumimoji="1" lang="zh-CN" altLang="en-US" dirty="0"/>
              <a:t>一种巧妙的办法是，这个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储存的没有之前那么满，因此我们将需要的控制信号（地址、使能、多选器控制、寄存器控制）编码，在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中储存成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位的指令，原本状态机的地方就只需要简单地控制右侧的地址即可。</a:t>
            </a:r>
            <a:endParaRPr kumimoji="1" lang="en-US" altLang="zh-CN" dirty="0"/>
          </a:p>
          <a:p>
            <a:r>
              <a:rPr kumimoji="1" lang="zh-CN" altLang="en-US" dirty="0"/>
              <a:t>这也好像也是比较常见的一种优化。之前计组课也有讲到，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里面的控制器就可以跑微指令来产生控制信号，避免复杂的逻辑编写，降低延迟。虽然实现和这个不太一样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这样的设计也可以跑满</a:t>
            </a:r>
            <a:r>
              <a:rPr kumimoji="1" lang="en-US" altLang="zh-CN" dirty="0"/>
              <a:t>550mhz</a:t>
            </a:r>
            <a:r>
              <a:rPr kumimoji="1" lang="zh-CN" altLang="en-US" dirty="0"/>
              <a:t>，需要</a:t>
            </a:r>
            <a:r>
              <a:rPr kumimoji="1" lang="en-US" altLang="zh-CN" dirty="0"/>
              <a:t>524cycle</a:t>
            </a:r>
            <a:r>
              <a:rPr kumimoji="1" lang="zh-CN" altLang="en-US" dirty="0"/>
              <a:t>计算</a:t>
            </a:r>
            <a:r>
              <a:rPr kumimoji="1" lang="en-US" altLang="zh-CN" dirty="0"/>
              <a:t>AES-128</a:t>
            </a:r>
          </a:p>
          <a:p>
            <a:r>
              <a:rPr kumimoji="1" lang="zh-CN" altLang="en-US" dirty="0"/>
              <a:t>顺便一提，加密的</a:t>
            </a:r>
            <a:r>
              <a:rPr kumimoji="1" lang="en-US" altLang="zh-CN" dirty="0"/>
              <a:t>cycle</a:t>
            </a:r>
            <a:r>
              <a:rPr kumimoji="1" lang="zh-CN" altLang="en-US" dirty="0"/>
              <a:t>是</a:t>
            </a:r>
            <a:r>
              <a:rPr kumimoji="1" lang="en-US" altLang="zh-CN" dirty="0"/>
              <a:t>80 </a:t>
            </a:r>
            <a:r>
              <a:rPr kumimoji="1" lang="zh-CN" altLang="en-US" dirty="0"/>
              <a:t>一轮 十轮 </a:t>
            </a:r>
            <a:r>
              <a:rPr kumimoji="1" lang="en-US" altLang="zh-CN" dirty="0"/>
              <a:t>800 unroll </a:t>
            </a:r>
            <a:r>
              <a:rPr kumimoji="1" lang="zh-CN" altLang="en-US" dirty="0"/>
              <a:t>一轮</a:t>
            </a:r>
            <a:r>
              <a:rPr kumimoji="1" lang="en-US" altLang="zh-CN" dirty="0"/>
              <a:t>70 </a:t>
            </a:r>
            <a:r>
              <a:rPr kumimoji="1" lang="zh-CN" altLang="en-US" dirty="0"/>
              <a:t>都比这个慢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395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这是它提供的性能对比。但也正如它自己论文里说的，这个对比是不公平的，因为</a:t>
            </a:r>
            <a:r>
              <a:rPr kumimoji="1" lang="en-US" altLang="zh-CN" dirty="0"/>
              <a:t>FPGA</a:t>
            </a:r>
            <a:r>
              <a:rPr kumimoji="1" lang="zh-CN" altLang="en-US" dirty="0"/>
              <a:t>的型号不同，像刚刚提到的</a:t>
            </a:r>
            <a:r>
              <a:rPr kumimoji="1" lang="en-US" altLang="zh-CN" dirty="0"/>
              <a:t>6</a:t>
            </a:r>
            <a:r>
              <a:rPr kumimoji="1" lang="zh-CN" altLang="en-US" dirty="0"/>
              <a:t>输入</a:t>
            </a:r>
            <a:r>
              <a:rPr kumimoji="1" lang="en-US" altLang="zh-CN" dirty="0"/>
              <a:t>LUT</a:t>
            </a:r>
            <a:r>
              <a:rPr kumimoji="1" lang="zh-CN" altLang="en-US" dirty="0"/>
              <a:t>有的</a:t>
            </a:r>
            <a:r>
              <a:rPr kumimoji="1" lang="en-US" altLang="zh-CN" dirty="0"/>
              <a:t>FPGA</a:t>
            </a:r>
            <a:r>
              <a:rPr kumimoji="1" lang="zh-CN" altLang="en-US" dirty="0"/>
              <a:t>可能没有，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的最大大小也不尽相同。所以他的数值好不代表他的设计就是最好的。除此之外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can operate in more complex modes of operations, others include a key schedule in the data path or support natively encryption and decryption with the same circuit.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所以这个比较是不那么公平的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586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最后是这个模块生成密钥的效率。这篇论文还有</a:t>
            </a:r>
            <a:r>
              <a:rPr kumimoji="1" lang="en-US" altLang="zh-CN" dirty="0"/>
              <a:t>FPGA</a:t>
            </a:r>
            <a:r>
              <a:rPr kumimoji="1" lang="zh-CN" altLang="en-US" dirty="0"/>
              <a:t>实现</a:t>
            </a:r>
            <a:r>
              <a:rPr kumimoji="1" lang="en-US" altLang="zh-CN" dirty="0"/>
              <a:t>asymmetric Elliptic Curve Cryptography</a:t>
            </a:r>
            <a:r>
              <a:rPr kumimoji="1" lang="zh-CN" altLang="en-US" dirty="0"/>
              <a:t>，限于我的能力，和篇幅（主要是我的能力，不熟悉）就不展示了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09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22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AES128</a:t>
            </a:r>
            <a:endParaRPr kumimoji="1" lang="zh-CN" altLang="en-US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10</a:t>
            </a:r>
            <a:r>
              <a:rPr kumimoji="1" lang="zh-CN" altLang="en-US" dirty="0"/>
              <a:t>轮没有列混淆</a:t>
            </a:r>
            <a:endParaRPr kumimoji="1" lang="en-US" altLang="zh-CN" dirty="0"/>
          </a:p>
          <a:p>
            <a:r>
              <a:rPr kumimoji="1" lang="zh-CN" altLang="en-US" dirty="0"/>
              <a:t>反向操作都是可逆的，我感觉这个图顺序有点问题，解密从下面进，箭头又是向下的。顺序也不对 混淆和异或应该是不可交换</a:t>
            </a:r>
            <a:endParaRPr kumimoji="1" lang="en-US" altLang="zh-CN" dirty="0"/>
          </a:p>
          <a:p>
            <a:r>
              <a:rPr kumimoji="1" lang="zh-CN" altLang="en-US" dirty="0"/>
              <a:t>总之逆着左边的倒上去是对的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20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替换是可逆的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02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shift</a:t>
            </a:r>
            <a:r>
              <a:rPr kumimoji="1" lang="zh-CN" altLang="en-US" dirty="0"/>
              <a:t>可逆</a:t>
            </a:r>
            <a:endParaRPr kumimoji="1" lang="en-US" altLang="zh-CN" dirty="0"/>
          </a:p>
          <a:p>
            <a:r>
              <a:rPr kumimoji="1" lang="zh-CN" altLang="en-US" dirty="0"/>
              <a:t>左乘是可以通过乘逆矩阵抵消的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553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介绍流程</a:t>
            </a:r>
            <a:endParaRPr kumimoji="1" lang="en-US" altLang="zh-CN" dirty="0"/>
          </a:p>
          <a:p>
            <a:r>
              <a:rPr kumimoji="1" lang="en-US" altLang="zh-CN" dirty="0"/>
              <a:t>RC</a:t>
            </a:r>
            <a:r>
              <a:rPr kumimoji="1" lang="zh-CN" altLang="en-US" dirty="0"/>
              <a:t>划掉一个 </a:t>
            </a:r>
            <a:r>
              <a:rPr kumimoji="1" lang="en-US" altLang="zh-CN" dirty="0"/>
              <a:t>j = r / 4</a:t>
            </a:r>
          </a:p>
          <a:p>
            <a:r>
              <a:rPr kumimoji="1" lang="zh-CN" altLang="en-US" dirty="0"/>
              <a:t>密钥轮加时每一轮的密钥是不一样的，需要额外的计算来生成</a:t>
            </a:r>
            <a:endParaRPr kumimoji="1" lang="en-US" altLang="zh-CN" dirty="0"/>
          </a:p>
          <a:p>
            <a:r>
              <a:rPr kumimoji="1" lang="zh-CN" altLang="en-US" dirty="0"/>
              <a:t>异或也是可逆的，异或两次等于原值</a:t>
            </a:r>
            <a:endParaRPr kumimoji="1" lang="en-US" altLang="zh-CN" dirty="0"/>
          </a:p>
          <a:p>
            <a:r>
              <a:rPr kumimoji="1" lang="zh-CN" altLang="en-US" dirty="0"/>
              <a:t>加解密就是一样的流程倒过来做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10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标题是使用</a:t>
            </a:r>
            <a:r>
              <a:rPr kumimoji="1" lang="en-US" altLang="zh-CN" dirty="0"/>
              <a:t>hard core of modern </a:t>
            </a:r>
            <a:r>
              <a:rPr kumimoji="1" lang="en-US" altLang="zh-CN" dirty="0" err="1"/>
              <a:t>fpga</a:t>
            </a:r>
            <a:r>
              <a:rPr kumimoji="1" lang="en-US" altLang="zh-CN" dirty="0"/>
              <a:t> </a:t>
            </a:r>
            <a:r>
              <a:rPr kumimoji="1" lang="zh-CN" altLang="en-US" dirty="0"/>
              <a:t>曾经的</a:t>
            </a:r>
            <a:r>
              <a:rPr kumimoji="1" lang="en-US" altLang="zh-CN" dirty="0"/>
              <a:t>FPGA</a:t>
            </a:r>
            <a:r>
              <a:rPr kumimoji="1" lang="zh-CN" altLang="en-US" dirty="0"/>
              <a:t>只有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通用的、可重构的实现逻辑的简单门函数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endParaRPr kumimoji="1" lang="en-US" altLang="zh-CN" dirty="0"/>
          </a:p>
          <a:p>
            <a:r>
              <a:rPr kumimoji="1" lang="en-US" altLang="zh-CN" dirty="0"/>
              <a:t>AES</a:t>
            </a:r>
            <a:r>
              <a:rPr kumimoji="1" lang="zh-CN" altLang="en-US" dirty="0"/>
              <a:t>的基础功能可以使用</a:t>
            </a:r>
            <a:r>
              <a:rPr kumimoji="1" lang="en-US" altLang="zh-CN" dirty="0" err="1"/>
              <a:t>clb</a:t>
            </a:r>
            <a:r>
              <a:rPr kumimoji="1" lang="zh-CN" altLang="en-US" dirty="0"/>
              <a:t>构造组合电路来完成（查表，移位，异或等），</a:t>
            </a:r>
            <a:r>
              <a:rPr kumimoji="1" lang="en-US" altLang="zh-CN" dirty="0" err="1"/>
              <a:t>clb</a:t>
            </a:r>
            <a:r>
              <a:rPr kumimoji="1" lang="zh-CN" altLang="en-US" dirty="0"/>
              <a:t>包含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slice</a:t>
            </a:r>
            <a:r>
              <a:rPr kumimoji="1" lang="zh-CN" altLang="en-US" dirty="0"/>
              <a:t>里是</a:t>
            </a:r>
            <a:r>
              <a:rPr kumimoji="1" lang="en-US" altLang="zh-CN" dirty="0"/>
              <a:t>FF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LUT</a:t>
            </a:r>
            <a:r>
              <a:rPr kumimoji="1" lang="zh-CN" altLang="en-US" dirty="0"/>
              <a:t>、进位逻辑、算术逻辑等</a:t>
            </a:r>
            <a:endParaRPr kumimoji="1" lang="en-US" altLang="zh-CN" dirty="0"/>
          </a:p>
          <a:p>
            <a:r>
              <a:rPr kumimoji="1" lang="zh-CN" altLang="en-US" dirty="0"/>
              <a:t>组合电路理论上也可以构造任意的逻辑。但是写死的</a:t>
            </a:r>
            <a:r>
              <a:rPr kumimoji="1" lang="en-US" altLang="zh-CN" dirty="0"/>
              <a:t>hardcore</a:t>
            </a:r>
            <a:r>
              <a:rPr kumimoji="1" lang="zh-CN" altLang="en-US" dirty="0"/>
              <a:t>会比拼凑出来的有更高的性能（指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，低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就可以高</a:t>
            </a:r>
            <a:r>
              <a:rPr kumimoji="1" lang="en-US" altLang="zh-CN" dirty="0"/>
              <a:t>frequency</a:t>
            </a:r>
            <a:r>
              <a:rPr kumimoji="1" lang="zh-CN" altLang="en-US" dirty="0"/>
              <a:t>，从而使计算更快）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DSP</a:t>
            </a:r>
            <a:r>
              <a:rPr kumimoji="1" lang="zh-CN" altLang="en-US" dirty="0"/>
              <a:t>具有加减乘异或多种功能，并有相应的控制信号和接口来和相邻的</a:t>
            </a:r>
            <a:r>
              <a:rPr kumimoji="1" lang="en-US" altLang="zh-CN" dirty="0"/>
              <a:t>DSP</a:t>
            </a:r>
            <a:r>
              <a:rPr kumimoji="1" lang="zh-CN" altLang="en-US" dirty="0"/>
              <a:t>互相组合，可以位宽更宽</a:t>
            </a:r>
            <a:endParaRPr kumimoji="1" lang="en-US" altLang="zh-CN" dirty="0"/>
          </a:p>
          <a:p>
            <a:r>
              <a:rPr kumimoji="1" lang="zh-CN" altLang="en-US" dirty="0"/>
              <a:t>这篇文章就是介绍这两种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60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硬件上的实现 对于代替、移位、混淆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个操作，可以放在一起利用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DSP</a:t>
            </a:r>
            <a:r>
              <a:rPr kumimoji="1" lang="zh-CN" altLang="en-US" dirty="0"/>
              <a:t>完成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</a:t>
            </a:r>
            <a:r>
              <a:rPr kumimoji="1" lang="zh-CN" altLang="en-US" dirty="0"/>
              <a:t>是用</a:t>
            </a:r>
            <a:r>
              <a:rPr kumimoji="1" lang="en-US" altLang="zh-CN" dirty="0"/>
              <a:t>S</a:t>
            </a:r>
            <a:r>
              <a:rPr kumimoji="1" lang="zh-CN" altLang="en-US" dirty="0"/>
              <a:t>盒组成的一个大盒，输入一字节</a:t>
            </a:r>
            <a:r>
              <a:rPr kumimoji="1" lang="en-US" altLang="zh-CN" dirty="0"/>
              <a:t>x</a:t>
            </a:r>
            <a:r>
              <a:rPr kumimoji="1" lang="zh-CN" altLang="en-US" dirty="0"/>
              <a:t>输出四字节，输出的结果除了替换，还有一个权重，和左乘的权重一致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矩阵乘法这个操作，可以看作是 </a:t>
            </a:r>
            <a:r>
              <a:rPr kumimoji="1" lang="en-US" altLang="zh-CN" dirty="0"/>
              <a:t>s00 s10 s20 s30 </a:t>
            </a:r>
            <a:r>
              <a:rPr kumimoji="1" lang="zh-CN" altLang="en-US" dirty="0"/>
              <a:t>乘矩阵各列，然后横向合并各列，一横行里面权重就是</a:t>
            </a:r>
            <a:r>
              <a:rPr kumimoji="1" lang="en-US" altLang="zh-CN" dirty="0"/>
              <a:t>s</a:t>
            </a:r>
            <a:r>
              <a:rPr kumimoji="1" lang="zh-CN" altLang="en-US" dirty="0"/>
              <a:t>，得到第一列的结果，对应左边的</a:t>
            </a:r>
            <a:r>
              <a:rPr kumimoji="1" lang="en-US" altLang="zh-CN" dirty="0"/>
              <a:t>2</a:t>
            </a:r>
            <a:r>
              <a:rPr kumimoji="1" lang="zh-CN" altLang="en-US" dirty="0"/>
              <a:t>式</a:t>
            </a:r>
            <a:endParaRPr kumimoji="1" lang="en-US" altLang="zh-CN" dirty="0"/>
          </a:p>
          <a:p>
            <a:r>
              <a:rPr kumimoji="1" lang="en-US" altLang="zh-CN" dirty="0"/>
              <a:t>E </a:t>
            </a:r>
            <a:r>
              <a:rPr kumimoji="1" lang="zh-CN" altLang="en-US" dirty="0"/>
              <a:t>是左乘之后的一列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那移位操作是用喂给</a:t>
            </a:r>
            <a:r>
              <a:rPr kumimoji="1" lang="en-US" altLang="zh-CN" dirty="0"/>
              <a:t>T</a:t>
            </a:r>
            <a:r>
              <a:rPr kumimoji="1" lang="zh-CN" altLang="en-US" dirty="0"/>
              <a:t>的字节来控制的，</a:t>
            </a:r>
            <a:r>
              <a:rPr kumimoji="1" lang="en-US" altLang="zh-CN" dirty="0"/>
              <a:t>s00 s11</a:t>
            </a:r>
            <a:r>
              <a:rPr kumimoji="1" lang="zh-CN" altLang="en-US" dirty="0"/>
              <a:t> </a:t>
            </a:r>
            <a:r>
              <a:rPr kumimoji="1" lang="en-US" altLang="zh-CN" dirty="0"/>
              <a:t>s22</a:t>
            </a:r>
            <a:r>
              <a:rPr kumimoji="1" lang="zh-CN" altLang="en-US" dirty="0"/>
              <a:t> </a:t>
            </a:r>
            <a:r>
              <a:rPr kumimoji="1" lang="en-US" altLang="zh-CN" dirty="0"/>
              <a:t>s33</a:t>
            </a:r>
            <a:r>
              <a:rPr kumimoji="1" lang="zh-CN" altLang="en-US" dirty="0"/>
              <a:t>才是实际的第一列</a:t>
            </a:r>
            <a:endParaRPr kumimoji="1" lang="en-US" altLang="zh-CN" dirty="0"/>
          </a:p>
          <a:p>
            <a:r>
              <a:rPr kumimoji="1" lang="zh-CN" altLang="en-US" dirty="0"/>
              <a:t>这里式子里看到是先移位后代替，但是是可以的，自己想象一下先换（翻手）再移位（移动）和反过来是一样的</a:t>
            </a:r>
            <a:endParaRPr kumimoji="1" lang="en-US" altLang="zh-CN" dirty="0"/>
          </a:p>
          <a:p>
            <a:r>
              <a:rPr kumimoji="1" lang="zh-CN" altLang="en-US" dirty="0"/>
              <a:t>我们用这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个表，加上异或操作，就可以完成代替、移位、混淆</a:t>
            </a:r>
            <a:endParaRPr kumimoji="1" lang="en-US" altLang="zh-CN" dirty="0"/>
          </a:p>
          <a:p>
            <a:r>
              <a:rPr kumimoji="1" lang="zh-CN" altLang="en-US" dirty="0"/>
              <a:t>还有要注意的是，</a:t>
            </a:r>
            <a:r>
              <a:rPr kumimoji="1" lang="en-US" altLang="zh-CN" dirty="0"/>
              <a:t>AES</a:t>
            </a:r>
            <a:r>
              <a:rPr kumimoji="1" lang="zh-CN" altLang="en-US" dirty="0"/>
              <a:t>最后一轮是没有列混淆的，两种方案：用一样的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（也许轮需要从头计算，展示图），最后乘个逆混淆，最后一个异或认为是独立的，论文的解决方案是另外构造</a:t>
            </a:r>
            <a:r>
              <a:rPr kumimoji="1" lang="en-US" altLang="zh-CN" dirty="0"/>
              <a:t>T</a:t>
            </a:r>
            <a:r>
              <a:rPr kumimoji="1" lang="zh-CN" altLang="en-US" dirty="0"/>
              <a:t>‘，就是单位矩阵的样子，就等于不混淆，把他们都存在一个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里用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90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（讲解图，双端口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是可以取到这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个的）那么现在的问题就是如何排列输入，我们的行移位就来自于这里。论文说，</a:t>
            </a:r>
            <a:r>
              <a:rPr kumimoji="1" lang="en-US" altLang="zh-CN" dirty="0"/>
              <a:t>Since the order of bytes ai, j vary for each column computation E j, this requires a careful design of the input logic since it need to support selection from all four possible byte positions of each 32-bit column input. </a:t>
            </a:r>
            <a:r>
              <a:rPr kumimoji="1" lang="zh-CN" altLang="en-US" dirty="0"/>
              <a:t>这里我认为是想只用一个图示的模块完成这个操作，如果是用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个，这个</a:t>
            </a:r>
            <a:r>
              <a:rPr kumimoji="1" lang="en-US" altLang="zh-CN" dirty="0"/>
              <a:t>input align</a:t>
            </a:r>
            <a:r>
              <a:rPr kumimoji="1" lang="zh-CN" altLang="en-US" dirty="0"/>
              <a:t>可以做成死的，就是列输出的某个字节就固定地喂给别的模块的某个输入就行，后面发现他确实有讲。但是只用一个怎么获取其他列的</a:t>
            </a:r>
            <a:r>
              <a:rPr kumimoji="1" lang="en-US" altLang="zh-CN" dirty="0"/>
              <a:t>a</a:t>
            </a:r>
            <a:r>
              <a:rPr kumimoji="1" lang="zh-CN" altLang="en-US" dirty="0"/>
              <a:t>呢，这里我不太明白，可能只是提出这个模块雏形，总之先将论文的实现方式描述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0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7669A-7B47-C040-8E8A-D4FC82970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24D3E-BCA6-8142-94F4-9F31EEBF3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38F5F-8F88-114E-A978-CFCFEF4C2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B816A-0D4A-6D49-BCDE-96B1C0AC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D6DF8-E347-3945-8576-4A519AC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91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80711-B92A-634D-AF67-F0A42A3A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5ED88-4E1B-B540-856E-D873A699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976CD-7E5A-D945-8929-D6C9416E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D74AC-00AD-4345-A5C5-CDE97350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F864D-A0B8-AF40-9865-20436F59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18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098A61-107A-F247-9742-D15DC978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BB330-53F4-6040-AD76-0F154567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8D7D4-21E8-3743-AC9C-F2934731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ABD50-9A1C-1B40-8876-6C0BDC43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25E68-DE97-EC4B-9CD9-9B2D398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1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0668B-52DB-6D4E-A2D3-9A73A4A7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AA99E-4F7E-8A43-A8A3-9C79A4E1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94FE5-ED00-3A45-A8DB-F0600219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8D984-5559-BD44-94CB-E3DA98A0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23821-0BEB-ED4E-BD02-7AC2FE85C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15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4193-EF0D-1741-AF27-8C717F49B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242BF-D61C-3D4F-86D7-1FE7D2A18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B2B23-1210-5443-8EB9-E1173CC9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D9E61-1EAF-EC46-A180-42BC3CF3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7DA1D-2FFE-084F-80FD-757DCEF4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31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DDEE8-5172-A24E-86C1-16D821FA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C1749-68A1-5E44-97FE-BA46244DF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521C2-B233-D64B-B096-D281B5D3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ADCE6-9212-3A45-A924-53FC01CA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2D48E-21DF-DF41-8A41-1CA6F345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E9A80-6B9B-6541-927F-D5C7FA08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13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0592-1D5C-9948-B4DC-710E75F8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D2501-66CF-5345-92F9-B5222E2D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B012E-04B8-4843-913C-083E8BB21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C2016F-032B-F14F-8EF4-79820D2F4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7B4FC2-343D-1A45-B043-1DC3A85AE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F10911-FC10-1D41-9259-8123E7D2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CF0009-028F-6545-BF73-B0B0106E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F02E5C-EFCF-AB46-B10A-DB824140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09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41B72-26A2-9A49-BD37-CC701138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F1852-BD94-774D-91CC-C5EAE4C2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2E307D-A5FA-7944-8AE8-C02ACB7D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89B426-219E-894F-B8C3-EEB88A28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75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A35862-DD75-E94B-A492-794A64BA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8774D-7441-EF4A-8E8A-B257083D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96BA9-8624-4C4A-8497-38D162FA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74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17BE-A9FA-234E-B427-31B7159F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9FBE3-2D7A-1546-9E8A-2C104D40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A05273-4E7B-4343-ADB0-D5739666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B9BBE-1E3F-7F48-98E4-25F9C68F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42A02-96DB-E84E-8141-3719E8A1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3E5FA-FB54-2041-8E63-931A220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31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AE6D5-9555-5F4F-B991-E5D3FAAD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F84096-E12E-1647-94DD-30A80FB4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D65EDC-C71D-0A40-B832-B5662AE5D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0081BC-ED90-454A-B52D-2B5EC3A0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161DE-A539-DE45-9D59-3388559C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6D317-B884-9C43-94D1-2CE6C58E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529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20E120-FC16-7943-BDB3-9AFD3987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D99E2-471B-6A4B-A0E2-41B8C535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FD39E-0D18-844E-B22C-06A556833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72DA-D5CE-A446-9C8D-1215FF0C4978}" type="datetimeFigureOut">
              <a:rPr kumimoji="1" lang="zh-CN" altLang="en-US" smtClean="0"/>
              <a:t>2021/6/22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66EAA-4092-BA41-9EA9-3F1A9EA62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2A42E-DD6B-6E49-B806-71EF15562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885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2AB608-8944-984D-8FAA-FB92450A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78"/>
          <a:stretch/>
        </p:blipFill>
        <p:spPr>
          <a:xfrm>
            <a:off x="0" y="1212469"/>
            <a:ext cx="12192000" cy="564553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1C8E82-ABA4-ED4D-A1DE-DCD8FD52E11B}"/>
              </a:ext>
            </a:extLst>
          </p:cNvPr>
          <p:cNvSpPr txBox="1"/>
          <p:nvPr/>
        </p:nvSpPr>
        <p:spPr>
          <a:xfrm>
            <a:off x="1394691" y="1212469"/>
            <a:ext cx="9402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Utilizing hard cores of modern FPGA devices - AES</a:t>
            </a:r>
            <a:endParaRPr lang="zh-CN" altLang="en-US" sz="4800" b="1" dirty="0">
              <a:solidFill>
                <a:srgbClr val="3C9A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E063B4-84F7-B040-A67F-D8C0FC6E8FBE}"/>
              </a:ext>
            </a:extLst>
          </p:cNvPr>
          <p:cNvSpPr txBox="1"/>
          <p:nvPr/>
        </p:nvSpPr>
        <p:spPr>
          <a:xfrm>
            <a:off x="8653715" y="3167390"/>
            <a:ext cx="2934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汇报人：宋天泽</a:t>
            </a:r>
          </a:p>
        </p:txBody>
      </p:sp>
    </p:spTree>
    <p:extLst>
      <p:ext uri="{BB962C8B-B14F-4D97-AF65-F5344CB8AC3E}">
        <p14:creationId xmlns:p14="http://schemas.microsoft.com/office/powerpoint/2010/main" val="314749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9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4328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F50BAB-5361-41CB-8A3E-5B567814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275" y="1056205"/>
            <a:ext cx="7029450" cy="47455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91FE58-6741-4529-BAC2-07F4FAC64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800" y="338923"/>
            <a:ext cx="4742857" cy="6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FB7CE3-FCD2-4986-ACB5-C1AFC17DF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711" y="1823525"/>
            <a:ext cx="2784618" cy="14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9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4328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F50BAB-5361-41CB-8A3E-5B567814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6205"/>
            <a:ext cx="6463505" cy="43635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E86696-1E89-4CAE-8835-F023F87E8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682" y="993511"/>
            <a:ext cx="5469793" cy="44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1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4328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89EF0E-F92E-4775-A43F-15BDEED7D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407" y="1047771"/>
            <a:ext cx="5571429" cy="4685714"/>
          </a:xfrm>
          <a:prstGeom prst="rect">
            <a:avLst/>
          </a:prstGeom>
        </p:spPr>
      </p:pic>
      <p:pic>
        <p:nvPicPr>
          <p:cNvPr id="8" name="Picture 2" descr="https://images0.cnblogs.com/blog2015/671127/201503/130112236057708.png">
            <a:extLst>
              <a:ext uri="{FF2B5EF4-FFF2-40B4-BE49-F238E27FC236}">
                <a16:creationId xmlns:a16="http://schemas.microsoft.com/office/drawing/2014/main" id="{696B0817-3314-414E-BE81-12EE32ADF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7" y="973268"/>
            <a:ext cx="4865778" cy="48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40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1776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C327F8-CD04-42D3-983C-942322595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891731"/>
            <a:ext cx="8058150" cy="50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4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1776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F4FE8F-8787-4D0D-9676-14F05C115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94964"/>
            <a:ext cx="12192000" cy="226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2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9"/>
            <a:ext cx="12192000" cy="66322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D286FF-52D8-FB45-B37A-6779F315A791}"/>
              </a:ext>
            </a:extLst>
          </p:cNvPr>
          <p:cNvSpPr txBox="1"/>
          <p:nvPr/>
        </p:nvSpPr>
        <p:spPr>
          <a:xfrm>
            <a:off x="1371767" y="1033495"/>
            <a:ext cx="586590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AES</a:t>
            </a:r>
          </a:p>
          <a:p>
            <a:endParaRPr lang="en-US" altLang="zh-CN" sz="4000" b="1" dirty="0">
              <a:solidFill>
                <a:srgbClr val="3C9A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 cores in FPGA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4000" b="1" dirty="0">
              <a:solidFill>
                <a:srgbClr val="3C9A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4000" b="1" dirty="0">
              <a:solidFill>
                <a:srgbClr val="3C9A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zh-CN" sz="4000" b="1" dirty="0">
              <a:solidFill>
                <a:srgbClr val="3C9A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92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9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3152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AES</a:t>
            </a:r>
          </a:p>
        </p:txBody>
      </p:sp>
      <p:pic>
        <p:nvPicPr>
          <p:cNvPr id="1026" name="Picture 2" descr="https://images0.cnblogs.com/blog2015/671127/201503/130035028553414.png">
            <a:extLst>
              <a:ext uri="{FF2B5EF4-FFF2-40B4-BE49-F238E27FC236}">
                <a16:creationId xmlns:a16="http://schemas.microsoft.com/office/drawing/2014/main" id="{A287A2F4-6F11-4AF0-981F-26D5945A7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50" y="253667"/>
            <a:ext cx="4546900" cy="598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3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9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3152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AES</a:t>
            </a:r>
          </a:p>
        </p:txBody>
      </p:sp>
      <p:pic>
        <p:nvPicPr>
          <p:cNvPr id="3074" name="Picture 2" descr="https://images0.cnblogs.com/blog2015/671127/201503/130038570278987.png">
            <a:extLst>
              <a:ext uri="{FF2B5EF4-FFF2-40B4-BE49-F238E27FC236}">
                <a16:creationId xmlns:a16="http://schemas.microsoft.com/office/drawing/2014/main" id="{B82F0C2A-6C01-4B2C-8A73-A3CC59010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72" y="820176"/>
            <a:ext cx="7887856" cy="521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4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9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3152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AES</a:t>
            </a:r>
          </a:p>
        </p:txBody>
      </p:sp>
      <p:pic>
        <p:nvPicPr>
          <p:cNvPr id="4098" name="Picture 2" descr="https://images0.cnblogs.com/blog2015/671127/201503/130047023709062.png">
            <a:extLst>
              <a:ext uri="{FF2B5EF4-FFF2-40B4-BE49-F238E27FC236}">
                <a16:creationId xmlns:a16="http://schemas.microsoft.com/office/drawing/2014/main" id="{CC850260-53CE-46C0-B0FC-38BAED9E4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264" y="1375923"/>
            <a:ext cx="4926168" cy="18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ages0.cnblogs.com/blog2015/671127/201503/130052373249725.png">
            <a:extLst>
              <a:ext uri="{FF2B5EF4-FFF2-40B4-BE49-F238E27FC236}">
                <a16:creationId xmlns:a16="http://schemas.microsoft.com/office/drawing/2014/main" id="{5598D67D-715C-42AE-8DA3-EC0665E7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63" y="3669145"/>
            <a:ext cx="5802370" cy="20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images0.cnblogs.com/blog2015/671127/201503/130110187306459.png">
            <a:extLst>
              <a:ext uri="{FF2B5EF4-FFF2-40B4-BE49-F238E27FC236}">
                <a16:creationId xmlns:a16="http://schemas.microsoft.com/office/drawing/2014/main" id="{9B4C42FF-8E57-4BDD-8626-609D80CB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348" y="4311971"/>
            <a:ext cx="3158836" cy="7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9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31522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AES</a:t>
            </a:r>
          </a:p>
        </p:txBody>
      </p:sp>
      <p:pic>
        <p:nvPicPr>
          <p:cNvPr id="5122" name="Picture 2" descr="https://images0.cnblogs.com/blog2015/671127/201503/130112236057708.png">
            <a:extLst>
              <a:ext uri="{FF2B5EF4-FFF2-40B4-BE49-F238E27FC236}">
                <a16:creationId xmlns:a16="http://schemas.microsoft.com/office/drawing/2014/main" id="{721EB18E-05C4-4FDD-9E6E-90D79BA1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55" y="666602"/>
            <a:ext cx="5560290" cy="552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DA6E533-166E-4559-BAA8-D92A93DD391A}"/>
              </a:ext>
            </a:extLst>
          </p:cNvPr>
          <p:cNvSpPr/>
          <p:nvPr/>
        </p:nvSpPr>
        <p:spPr>
          <a:xfrm>
            <a:off x="8029621" y="5416585"/>
            <a:ext cx="3922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 = {</a:t>
            </a:r>
            <a:r>
              <a:rPr lang="en-US" altLang="zh-CN" sz="1600" b="1" strike="sngStrike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r>
              <a:rPr lang="en-US" altLang="zh-CN" sz="16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0x01, 0x02, 0x04, 0x08, </a:t>
            </a:r>
          </a:p>
          <a:p>
            <a:r>
              <a:rPr lang="en-US" altLang="zh-CN" sz="16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0x10, 0x20, 0x40, 0x80, 0x1B, 0x36}</a:t>
            </a:r>
          </a:p>
        </p:txBody>
      </p:sp>
    </p:spTree>
    <p:extLst>
      <p:ext uri="{BB962C8B-B14F-4D97-AF65-F5344CB8AC3E}">
        <p14:creationId xmlns:p14="http://schemas.microsoft.com/office/powerpoint/2010/main" val="118945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9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51734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 cores in FPGA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9C555F-FF78-4E4B-99F5-846B3476A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2036"/>
            <a:ext cx="5516924" cy="45396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B73AB0E-699E-4EEF-9CAF-7C5E3B70C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41" y="1104901"/>
            <a:ext cx="4671988" cy="487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0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274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4328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7D9869-A35D-4A2A-A927-309AD4438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232" y="188735"/>
            <a:ext cx="3980952" cy="20952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4A0C2CB-7293-4E40-BF9F-D1F6E07438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146" y="2472121"/>
            <a:ext cx="4742857" cy="685714"/>
          </a:xfrm>
          <a:prstGeom prst="rect">
            <a:avLst/>
          </a:prstGeom>
        </p:spPr>
      </p:pic>
      <p:pic>
        <p:nvPicPr>
          <p:cNvPr id="6" name="Picture 2" descr="https://images0.cnblogs.com/blog2015/671127/201503/130047023709062.png">
            <a:extLst>
              <a:ext uri="{FF2B5EF4-FFF2-40B4-BE49-F238E27FC236}">
                <a16:creationId xmlns:a16="http://schemas.microsoft.com/office/drawing/2014/main" id="{04D99938-9379-4B08-A6BA-D931962A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6" y="1359728"/>
            <a:ext cx="5130286" cy="1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images0.cnblogs.com/blog2015/671127/201503/130052373249725.png">
            <a:extLst>
              <a:ext uri="{FF2B5EF4-FFF2-40B4-BE49-F238E27FC236}">
                <a16:creationId xmlns:a16="http://schemas.microsoft.com/office/drawing/2014/main" id="{DB7357C1-629C-469D-B1D8-5114B09A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7" y="3673871"/>
            <a:ext cx="5351405" cy="1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AFB7B7-81FF-4402-83D0-3FA3156D6A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0274" y="3345983"/>
            <a:ext cx="469523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7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19CE81F-AFAB-46E6-90B6-B852B900F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749"/>
            <a:ext cx="12192000" cy="66322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019EA6-D61E-6A42-B29F-1EF61435B2AB}"/>
              </a:ext>
            </a:extLst>
          </p:cNvPr>
          <p:cNvSpPr/>
          <p:nvPr/>
        </p:nvSpPr>
        <p:spPr>
          <a:xfrm>
            <a:off x="240343" y="225749"/>
            <a:ext cx="43284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3C9A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E85500-93F5-47C8-8A0F-0A639E5F1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2091118"/>
            <a:ext cx="7648520" cy="39404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7A4D1E-74B9-4028-A76F-5AA643578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237" y="450383"/>
            <a:ext cx="4695238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0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2065</Words>
  <Application>Microsoft Office PowerPoint</Application>
  <PresentationFormat>宽屏</PresentationFormat>
  <Paragraphs>96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W.M LEE</dc:creator>
  <cp:lastModifiedBy>宋天泽</cp:lastModifiedBy>
  <cp:revision>275</cp:revision>
  <dcterms:created xsi:type="dcterms:W3CDTF">2020-06-20T14:14:21Z</dcterms:created>
  <dcterms:modified xsi:type="dcterms:W3CDTF">2021-06-21T18:15:12Z</dcterms:modified>
</cp:coreProperties>
</file>