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74"/>
  </p:normalViewPr>
  <p:slideViewPr>
    <p:cSldViewPr snapToGrid="0" showGuides="1">
      <p:cViewPr varScale="1">
        <p:scale>
          <a:sx n="124" d="100"/>
          <a:sy n="124" d="100"/>
        </p:scale>
        <p:origin x="3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51EE4-F3AD-0B44-AFBB-6DF497AC7357}" type="datetimeFigureOut">
              <a:rPr lang="en-CN" smtClean="0"/>
              <a:t>2024/8/29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3D25C-722D-6C40-A0F4-8E9B848857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5528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显著奇异值表示为r_half</a:t>
            </a:r>
            <a:r>
              <a:rPr lang="zh-CN" altLang="en-US" dirty="0"/>
              <a:t>，第二显著表示奇异值，第三部分表示超过预训练模型秩的部分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3D25C-722D-6C40-A0F4-8E9B84885716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288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C829-E94C-BF32-CA05-E71FA1F85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06C25-7440-8A58-241C-636C42A0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2BA9D-4F08-1A0D-9009-BEECD9DD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C1C6-79A4-8B4F-9697-F49EF609643C}" type="datetimeFigureOut">
              <a:rPr lang="en-CN" smtClean="0"/>
              <a:t>2024/8/29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77155-A818-CDE7-26D3-A61C2B62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111ED-B04A-2258-380C-C2D4A2D3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7334-4BE9-9445-A787-79F758B59B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5530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2CDD-0902-CB03-96A8-A9B8999E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0DE1C-11FE-9329-83E8-DA2AADBDA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19C01-45FC-DEED-1F8E-1AC982A3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C1C6-79A4-8B4F-9697-F49EF609643C}" type="datetimeFigureOut">
              <a:rPr lang="en-CN" smtClean="0"/>
              <a:t>2024/8/29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B557-407B-9D33-54B7-5E51019C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07283-5B34-AB23-455C-57904DE0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7334-4BE9-9445-A787-79F758B59B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075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E8F38-A01D-EFB4-40F6-088FA7B3D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0DE86-7722-5C58-EE32-C6C0B80F5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5213-94F2-36A8-F706-3F1DFFA6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C1C6-79A4-8B4F-9697-F49EF609643C}" type="datetimeFigureOut">
              <a:rPr lang="en-CN" smtClean="0"/>
              <a:t>2024/8/29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A2AA-FC39-5502-AA0C-AB79D1C9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AA4F5-C64B-8139-F943-3087726CF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7334-4BE9-9445-A787-79F758B59B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89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C8A4-F100-9ED7-FE4E-EB672D73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BC6C-33DA-8821-782D-26F6DD57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C3157-2819-36DA-EA90-4D99937A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C1C6-79A4-8B4F-9697-F49EF609643C}" type="datetimeFigureOut">
              <a:rPr lang="en-CN" smtClean="0"/>
              <a:t>2024/8/29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93D54-30DE-7F85-6958-D81A9C17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2BE25-2D4B-188C-9F39-6CFED514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7334-4BE9-9445-A787-79F758B59B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466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F0AB-B9F0-89F4-30C1-46FB4AD53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BF95A-BD68-9B9A-57D0-8E80CBA22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705A8-9FB5-DB12-EFCA-B9541A8B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C1C6-79A4-8B4F-9697-F49EF609643C}" type="datetimeFigureOut">
              <a:rPr lang="en-CN" smtClean="0"/>
              <a:t>2024/8/29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5678E-5D23-EF7C-1663-FFD7394D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0F0D7-BA73-9D31-E16A-4AC40B9E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7334-4BE9-9445-A787-79F758B59B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496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1A4A-075D-20CD-C420-00928902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46953-5FEE-ADF3-AA95-FF50F3EEB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3D67F-EE5A-135B-2A7D-ED70463B7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C9256-A72B-229A-F7B6-C5F77345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C1C6-79A4-8B4F-9697-F49EF609643C}" type="datetimeFigureOut">
              <a:rPr lang="en-CN" smtClean="0"/>
              <a:t>2024/8/29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1B13C-55BD-45D1-DC40-BD3B1C977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8D515-DC23-1159-6F1E-8B417632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7334-4BE9-9445-A787-79F758B59B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194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FEF7-AC19-67A7-4BE2-272C080D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37C3F-4837-05F1-31AA-88581A54E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01CBB-C8B2-3E89-B901-E466D2AF7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3D3F3-61A2-4249-717E-4DE9E1B3D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BB94C-F4D9-E051-6443-C02AAB850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5A326-603F-D5E5-6830-20831962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C1C6-79A4-8B4F-9697-F49EF609643C}" type="datetimeFigureOut">
              <a:rPr lang="en-CN" smtClean="0"/>
              <a:t>2024/8/29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0A274-BEE3-1FFC-F1A6-C5E022EA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23B62-15B3-2869-FF79-7EE945B9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7334-4BE9-9445-A787-79F758B59B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8383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5DD2-E679-C269-4983-5BCC0F49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335F5-CD2A-62EE-4A81-7570610D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C1C6-79A4-8B4F-9697-F49EF609643C}" type="datetimeFigureOut">
              <a:rPr lang="en-CN" smtClean="0"/>
              <a:t>2024/8/29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106BBC-69CE-D6A5-6C9C-B70E6D0A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A17FE-65BF-4594-7CCC-C1DB71667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7334-4BE9-9445-A787-79F758B59B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6518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10DCE-883B-637D-90D4-8F25E9C2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C1C6-79A4-8B4F-9697-F49EF609643C}" type="datetimeFigureOut">
              <a:rPr lang="en-CN" smtClean="0"/>
              <a:t>2024/8/29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D0199-7B45-2F67-B940-7A572FDA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2EDCB-BF62-7840-8641-9069A594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7334-4BE9-9445-A787-79F758B59B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469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36BC-B1A0-2072-1646-ACC5C851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38604-878B-1A0D-3687-F4E145456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070F8-CEE7-C54B-3934-09F70CE7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D966C-0B78-8D43-F25D-7F64A363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C1C6-79A4-8B4F-9697-F49EF609643C}" type="datetimeFigureOut">
              <a:rPr lang="en-CN" smtClean="0"/>
              <a:t>2024/8/29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E2122-7F35-B68E-CA71-74AF25E2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B1249-8E97-FC95-0B81-750A5EAA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7334-4BE9-9445-A787-79F758B59B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730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13E2-5A37-C0E9-2B0D-978F3EFCC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0F29C-1743-1ECC-4C13-EAFE7E795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FC225-F7C5-BD40-7F17-EA6936566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4B196-BAAE-357B-711F-11F54A37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AC1C6-79A4-8B4F-9697-F49EF609643C}" type="datetimeFigureOut">
              <a:rPr lang="en-CN" smtClean="0"/>
              <a:t>2024/8/29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938AE-75E5-CE2A-0CF0-17614BD0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E51FF-1994-59C5-1B0C-556133F3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17334-4BE9-9445-A787-79F758B59B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785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1F629-9A58-34BF-0F6D-AC12C30D3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9CAAB-2D79-660D-876E-B58923167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D745-A56A-89DB-06EF-8D2543E25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C1C6-79A4-8B4F-9697-F49EF609643C}" type="datetimeFigureOut">
              <a:rPr lang="en-CN" smtClean="0"/>
              <a:t>2024/8/29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4235C-52E4-605A-F1A2-28F239C19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785BE-DEB2-3BB6-CFED-33405662C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17334-4BE9-9445-A787-79F758B59B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726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B8CFBC-77CB-19B1-5547-3E43F4323196}"/>
              </a:ext>
            </a:extLst>
          </p:cNvPr>
          <p:cNvSpPr txBox="1"/>
          <p:nvPr/>
        </p:nvSpPr>
        <p:spPr>
          <a:xfrm>
            <a:off x="1558675" y="3013501"/>
            <a:ext cx="9074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SMILE: Zero-Shot Sparse Mixture of Low-Rank Experts Construction From Pre-Trained Foundation Models </a:t>
            </a:r>
          </a:p>
          <a:p>
            <a:pPr algn="just"/>
            <a:r>
              <a:rPr lang="en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(arXiv2408)</a:t>
            </a:r>
          </a:p>
        </p:txBody>
      </p:sp>
    </p:spTree>
    <p:extLst>
      <p:ext uri="{BB962C8B-B14F-4D97-AF65-F5344CB8AC3E}">
        <p14:creationId xmlns:p14="http://schemas.microsoft.com/office/powerpoint/2010/main" val="272108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C76E10-7075-4EFE-B582-71639691ACA9}"/>
              </a:ext>
            </a:extLst>
          </p:cNvPr>
          <p:cNvSpPr txBox="1"/>
          <p:nvPr/>
        </p:nvSpPr>
        <p:spPr>
          <a:xfrm>
            <a:off x="606175" y="328772"/>
            <a:ext cx="177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Experiments</a:t>
            </a:r>
            <a:endParaRPr lang="en-C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063BF-10EA-391D-B1AF-8F74034CE7CB}"/>
              </a:ext>
            </a:extLst>
          </p:cNvPr>
          <p:cNvSpPr txBox="1"/>
          <p:nvPr/>
        </p:nvSpPr>
        <p:spPr>
          <a:xfrm>
            <a:off x="606176" y="882905"/>
            <a:ext cx="227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文本生成任务</a:t>
            </a:r>
            <a:endParaRPr lang="en-C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4AA3F-1D91-C68E-DE28-D54A37000E86}"/>
              </a:ext>
            </a:extLst>
          </p:cNvPr>
          <p:cNvSpPr txBox="1"/>
          <p:nvPr/>
        </p:nvSpPr>
        <p:spPr>
          <a:xfrm>
            <a:off x="606175" y="1621780"/>
            <a:ext cx="2578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基本上接近独立训练的结果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9C2265-BBC7-5D36-128C-24023792E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619" y="1316207"/>
            <a:ext cx="7772400" cy="4225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2ABBDC-155A-E6F1-734C-5E1B4E686B4C}"/>
              </a:ext>
            </a:extLst>
          </p:cNvPr>
          <p:cNvSpPr txBox="1"/>
          <p:nvPr/>
        </p:nvSpPr>
        <p:spPr>
          <a:xfrm>
            <a:off x="579741" y="3121223"/>
            <a:ext cx="25788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没有做AdaMerging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Fisher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Merging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RegMean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，可能是因为这些方法需要额外的对准数据集，作者训练资源不够（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4090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47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C76E10-7075-4EFE-B582-71639691ACA9}"/>
              </a:ext>
            </a:extLst>
          </p:cNvPr>
          <p:cNvSpPr txBox="1"/>
          <p:nvPr/>
        </p:nvSpPr>
        <p:spPr>
          <a:xfrm>
            <a:off x="606175" y="328772"/>
            <a:ext cx="177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Experiments</a:t>
            </a:r>
            <a:endParaRPr lang="en-C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063BF-10EA-391D-B1AF-8F74034CE7CB}"/>
              </a:ext>
            </a:extLst>
          </p:cNvPr>
          <p:cNvSpPr txBox="1"/>
          <p:nvPr/>
        </p:nvSpPr>
        <p:spPr>
          <a:xfrm>
            <a:off x="606175" y="882905"/>
            <a:ext cx="653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分析路由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Top-K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对结果的影响</a:t>
            </a:r>
            <a:endParaRPr lang="en-C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F81E0-E264-8923-A7EB-D61C8A93D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58" y="1790333"/>
            <a:ext cx="8561883" cy="28433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DDAD2-4D2D-F498-25FF-F8750F9EC3FD}"/>
              </a:ext>
            </a:extLst>
          </p:cNvPr>
          <p:cNvSpPr txBox="1"/>
          <p:nvPr/>
        </p:nvSpPr>
        <p:spPr>
          <a:xfrm>
            <a:off x="606175" y="4805544"/>
            <a:ext cx="1058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随着K的增加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，准确率会下降。原因是随着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增加，参数冲突会加剧。</a:t>
            </a:r>
            <a:endParaRPr lang="en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08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5DB6F2-E971-F661-385A-3C654752249E}"/>
              </a:ext>
            </a:extLst>
          </p:cNvPr>
          <p:cNvSpPr txBox="1"/>
          <p:nvPr/>
        </p:nvSpPr>
        <p:spPr>
          <a:xfrm>
            <a:off x="606175" y="328772"/>
            <a:ext cx="177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Experiments</a:t>
            </a:r>
            <a:endParaRPr lang="en-C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8B4A8-A1F6-77E9-3A6D-264216CA795C}"/>
              </a:ext>
            </a:extLst>
          </p:cNvPr>
          <p:cNvSpPr txBox="1"/>
          <p:nvPr/>
        </p:nvSpPr>
        <p:spPr>
          <a:xfrm>
            <a:off x="606175" y="882905"/>
            <a:ext cx="6534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C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LLM</a:t>
            </a:r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</a:t>
            </a:r>
            <a:endParaRPr lang="en-C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7C1D1E-CCD4-95DF-0D1F-C64DAD7FE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53527"/>
            <a:ext cx="7772400" cy="24975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01D148-DBAD-0B2F-C172-4308BF9951DD}"/>
              </a:ext>
            </a:extLst>
          </p:cNvPr>
          <p:cNvSpPr txBox="1"/>
          <p:nvPr/>
        </p:nvSpPr>
        <p:spPr>
          <a:xfrm>
            <a:off x="606175" y="4805544"/>
            <a:ext cx="10582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数学，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M2chat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M3code</a:t>
            </a:r>
            <a:endParaRPr lang="en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just"/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没有给其他合并方法的对比实验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，接近各个模型之间的性能。</a:t>
            </a:r>
            <a:endParaRPr lang="en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8367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BCDD9-780A-E6E7-DCA6-5D6823E92674}"/>
              </a:ext>
            </a:extLst>
          </p:cNvPr>
          <p:cNvSpPr txBox="1"/>
          <p:nvPr/>
        </p:nvSpPr>
        <p:spPr>
          <a:xfrm>
            <a:off x="606175" y="328772"/>
            <a:ext cx="189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E39B2-CD95-6959-628A-FD6C14A5690F}"/>
              </a:ext>
            </a:extLst>
          </p:cNvPr>
          <p:cNvSpPr txBox="1"/>
          <p:nvPr/>
        </p:nvSpPr>
        <p:spPr>
          <a:xfrm>
            <a:off x="606174" y="3230885"/>
            <a:ext cx="109111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子空间视角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分析模型微调的过程（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SVD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分解），分析模型如何适应新任务同时保留预训练知识。并将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参数冲突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表述为一个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优化问题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微调操作主要的参数空间用于保留预训练模型原始的能力，部分参数的空间用于实现特定任务。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提出了</a:t>
            </a:r>
            <a:r>
              <a:rPr lang="en-US" altLang="zh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SMILE(Spare Mixture of Low-rank Experts)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模型混合算法，通过对微调模型参数解藕（分解为预训练和特定任务），为特定任务创建额外的参数空间，构建低</a:t>
            </a:r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秩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的专家混合模型。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进行了大量的实验验证，包含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图像分类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文本生成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ViT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模型中添加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50%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的额外参数可以实现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98-99%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的性能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LoRA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微调的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Flan-T5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模型，仅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2%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的额外参数可以获得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99%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的性能。</a:t>
            </a:r>
            <a:endParaRPr lang="en-C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endParaRPr lang="en-C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416123-C876-9024-F132-7EDCF5D8C2C9}"/>
              </a:ext>
            </a:extLst>
          </p:cNvPr>
          <p:cNvSpPr txBox="1"/>
          <p:nvPr/>
        </p:nvSpPr>
        <p:spPr>
          <a:xfrm>
            <a:off x="606173" y="790437"/>
            <a:ext cx="109111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模型训练需要巨大的计算开销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模型融合技术可以高效的利用现存的模型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。然而不同模型之间依然存在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参数冲突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，并且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缺少对融合过程的理论分析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评估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参数振幅或者符号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参数裁切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为了解决这个问题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，利用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范式，为每个任务对应的参数分配一个独立的空间。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5EA9C-F7AD-C636-0B85-9E5E23C132BB}"/>
              </a:ext>
            </a:extLst>
          </p:cNvPr>
          <p:cNvSpPr txBox="1"/>
          <p:nvPr/>
        </p:nvSpPr>
        <p:spPr>
          <a:xfrm>
            <a:off x="606174" y="2769220"/>
            <a:ext cx="2167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Contribution</a:t>
            </a:r>
          </a:p>
        </p:txBody>
      </p:sp>
    </p:spTree>
    <p:extLst>
      <p:ext uri="{BB962C8B-B14F-4D97-AF65-F5344CB8AC3E}">
        <p14:creationId xmlns:p14="http://schemas.microsoft.com/office/powerpoint/2010/main" val="254271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0553136-32BA-22C2-5AC8-B6CC016E9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30" y="1621704"/>
            <a:ext cx="7772400" cy="1306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B8BB3B-7961-B2F4-957B-7A1BE0456387}"/>
              </a:ext>
            </a:extLst>
          </p:cNvPr>
          <p:cNvSpPr txBox="1"/>
          <p:nvPr/>
        </p:nvSpPr>
        <p:spPr>
          <a:xfrm>
            <a:off x="606175" y="328772"/>
            <a:ext cx="776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Rethinking Model Fine-Tuning From a Subspace Perspective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07EB12-5ECB-4B7D-36BB-57AF5C4BFB13}"/>
              </a:ext>
            </a:extLst>
          </p:cNvPr>
          <p:cNvSpPr txBox="1"/>
          <p:nvPr/>
        </p:nvSpPr>
        <p:spPr>
          <a:xfrm>
            <a:off x="606175" y="882905"/>
            <a:ext cx="1091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调查并定位微调模型参数中的任务信息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理解微调模型与预训练模型之间的关系</a:t>
            </a:r>
            <a:endParaRPr lang="en-C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61051F-B814-A141-CC6F-3122BC2B56DE}"/>
              </a:ext>
            </a:extLst>
          </p:cNvPr>
          <p:cNvSpPr/>
          <p:nvPr/>
        </p:nvSpPr>
        <p:spPr>
          <a:xfrm>
            <a:off x="3010328" y="2038986"/>
            <a:ext cx="3739793" cy="2521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3C8C1-D997-6AD0-E110-2D76B8FAD8B4}"/>
              </a:ext>
            </a:extLst>
          </p:cNvPr>
          <p:cNvSpPr txBox="1"/>
          <p:nvPr/>
        </p:nvSpPr>
        <p:spPr>
          <a:xfrm>
            <a:off x="8737353" y="160981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矩阵在正交基上分解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0111D-A599-917B-AC52-9B0F67E0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14" y="3118616"/>
            <a:ext cx="6125966" cy="5450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4B776D-897D-9164-CE01-D09873AE3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75" y="4017196"/>
            <a:ext cx="6705746" cy="250320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642D49F-60FA-6282-507A-1F68F6716234}"/>
              </a:ext>
            </a:extLst>
          </p:cNvPr>
          <p:cNvSpPr/>
          <p:nvPr/>
        </p:nvSpPr>
        <p:spPr>
          <a:xfrm>
            <a:off x="3780486" y="3949867"/>
            <a:ext cx="1130562" cy="6974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9A7EAA-96E6-7F83-1544-DA0EA3FE3BF8}"/>
              </a:ext>
            </a:extLst>
          </p:cNvPr>
          <p:cNvSpPr txBox="1"/>
          <p:nvPr/>
        </p:nvSpPr>
        <p:spPr>
          <a:xfrm>
            <a:off x="7495041" y="4136882"/>
            <a:ext cx="409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将预训练参数在奇异值正交空间UV上进行分解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31DD481-43A8-BE66-8B09-DEB3B543628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750121" y="1763706"/>
            <a:ext cx="1987232" cy="401356"/>
          </a:xfrm>
          <a:prstGeom prst="bentConnector3">
            <a:avLst>
              <a:gd name="adj1" fmla="val 8567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1BDE11-B424-BC7D-D1A8-C2872735DA9D}"/>
              </a:ext>
            </a:extLst>
          </p:cNvPr>
          <p:cNvSpPr txBox="1"/>
          <p:nvPr/>
        </p:nvSpPr>
        <p:spPr>
          <a:xfrm>
            <a:off x="8737353" y="2383605"/>
            <a:ext cx="2065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UV是正交基上的子空间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AFEDE9-CB40-8B2E-AE26-0B575E4A3D51}"/>
              </a:ext>
            </a:extLst>
          </p:cNvPr>
          <p:cNvSpPr/>
          <p:nvPr/>
        </p:nvSpPr>
        <p:spPr>
          <a:xfrm>
            <a:off x="2166135" y="2614066"/>
            <a:ext cx="2518881" cy="2521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97E6591-FB1B-EA6D-FDFF-F2D3DA3B9FE5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4685016" y="2537494"/>
            <a:ext cx="4052337" cy="202647"/>
          </a:xfrm>
          <a:prstGeom prst="bentConnector3">
            <a:avLst>
              <a:gd name="adj1" fmla="val 9360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513EDB-18C7-7BC9-62BF-68E6AA801626}"/>
              </a:ext>
            </a:extLst>
          </p:cNvPr>
          <p:cNvSpPr txBox="1"/>
          <p:nvPr/>
        </p:nvSpPr>
        <p:spPr>
          <a:xfrm>
            <a:off x="8795749" y="321334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/>
              <a:t>推理函数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0139C86-7E92-D2FB-22DC-89061CA8A2CB}"/>
              </a:ext>
            </a:extLst>
          </p:cNvPr>
          <p:cNvCxnSpPr>
            <a:cxnSpLocks/>
            <a:stCxn id="14" idx="2"/>
            <a:endCxn id="36" idx="1"/>
          </p:cNvCxnSpPr>
          <p:nvPr/>
        </p:nvCxnSpPr>
        <p:spPr>
          <a:xfrm rot="5400000" flipH="1" flipV="1">
            <a:off x="6129405" y="997330"/>
            <a:ext cx="296435" cy="5036252"/>
          </a:xfrm>
          <a:prstGeom prst="bentConnector4">
            <a:avLst>
              <a:gd name="adj1" fmla="val -14730"/>
              <a:gd name="adj2" fmla="val 8040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2E9A15-94AB-82CD-8362-528E508C8BC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4911048" y="4290771"/>
            <a:ext cx="2583993" cy="78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6E77684D-3907-B30C-6E96-912FB1137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7059" y="5010487"/>
            <a:ext cx="2870513" cy="329944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9501412E-883B-00D9-F5AD-A726466DC279}"/>
              </a:ext>
            </a:extLst>
          </p:cNvPr>
          <p:cNvSpPr/>
          <p:nvPr/>
        </p:nvSpPr>
        <p:spPr>
          <a:xfrm>
            <a:off x="4685016" y="5228101"/>
            <a:ext cx="1130562" cy="69744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EFD75E3-01E0-DFF5-1845-30724B6C9FC7}"/>
              </a:ext>
            </a:extLst>
          </p:cNvPr>
          <p:cNvCxnSpPr>
            <a:cxnSpLocks/>
            <a:stCxn id="62" idx="0"/>
            <a:endCxn id="61" idx="0"/>
          </p:cNvCxnSpPr>
          <p:nvPr/>
        </p:nvCxnSpPr>
        <p:spPr>
          <a:xfrm rot="5400000" flipH="1" flipV="1">
            <a:off x="7062499" y="3198285"/>
            <a:ext cx="217614" cy="3842019"/>
          </a:xfrm>
          <a:prstGeom prst="bentConnector3">
            <a:avLst>
              <a:gd name="adj1" fmla="val 20504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84BC5B6-04A3-7285-DBAF-343A218FCFFB}"/>
              </a:ext>
            </a:extLst>
          </p:cNvPr>
          <p:cNvSpPr txBox="1"/>
          <p:nvPr/>
        </p:nvSpPr>
        <p:spPr>
          <a:xfrm>
            <a:off x="7526276" y="5381374"/>
            <a:ext cx="4090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将更新的参数在正交基上进行分解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C96A3C-6BE0-6C5A-FEA5-42C38F5C535D}"/>
              </a:ext>
            </a:extLst>
          </p:cNvPr>
          <p:cNvSpPr txBox="1"/>
          <p:nvPr/>
        </p:nvSpPr>
        <p:spPr>
          <a:xfrm>
            <a:off x="7526276" y="6010928"/>
            <a:ext cx="43711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\delta: 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表示微调模型在第j维输入映射到第k维的重要性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，越大的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\delta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表示输入参数的第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维对输出的第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维影响越大</a:t>
            </a:r>
            <a:endParaRPr lang="en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53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8D62C6-F222-8719-80E5-C4D5D7B55887}"/>
              </a:ext>
            </a:extLst>
          </p:cNvPr>
          <p:cNvSpPr txBox="1"/>
          <p:nvPr/>
        </p:nvSpPr>
        <p:spPr>
          <a:xfrm>
            <a:off x="606175" y="328772"/>
            <a:ext cx="776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Rethinking Model Fine-Tuning From a Subspace Perspective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EA046-0AB3-074E-58FB-67820C20B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740" y="2236656"/>
            <a:ext cx="8652520" cy="3242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467376-F54C-C51A-FE32-C53884FA5BD4}"/>
              </a:ext>
            </a:extLst>
          </p:cNvPr>
          <p:cNvSpPr txBox="1"/>
          <p:nvPr/>
        </p:nvSpPr>
        <p:spPr>
          <a:xfrm>
            <a:off x="606175" y="882905"/>
            <a:ext cx="10911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分析微调模型更新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显著参数维度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不显著参数维度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之间对特定任务的之间的关系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奇异值分解</a:t>
            </a:r>
            <a:endParaRPr lang="en-C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2A968A-FF50-4B34-FA08-C3B0B1F3C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766" y="1621704"/>
            <a:ext cx="2286000" cy="317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86A4DF-AE33-24E9-DDC7-F08F274EB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08" y="1621704"/>
            <a:ext cx="1409700" cy="317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7917FB-C9D4-7A95-168F-E91731813B38}"/>
              </a:ext>
            </a:extLst>
          </p:cNvPr>
          <p:cNvSpPr txBox="1"/>
          <p:nvPr/>
        </p:nvSpPr>
        <p:spPr>
          <a:xfrm>
            <a:off x="606175" y="5870078"/>
            <a:ext cx="989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微调很大程度上保留了最重要的预训练特征</a:t>
            </a:r>
            <a:r>
              <a:rPr lang="zh-CN" alt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，利用不显著的维度空间进行特定任务的学习。</a:t>
            </a:r>
            <a:endParaRPr lang="en-CN" sz="1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420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EE9BDB-05C1-4A7E-2D27-E93ADD35019A}"/>
              </a:ext>
            </a:extLst>
          </p:cNvPr>
          <p:cNvSpPr txBox="1"/>
          <p:nvPr/>
        </p:nvSpPr>
        <p:spPr>
          <a:xfrm>
            <a:off x="606175" y="328772"/>
            <a:ext cx="706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Parameter Interference Between Task-Specific Models</a:t>
            </a:r>
            <a:endParaRPr lang="en-C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D87CB1-322B-7A83-2B03-AC0C3A90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038404"/>
            <a:ext cx="5422900" cy="1041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BF2C4B-0C86-A047-BFBC-F60E713C1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75" y="2119922"/>
            <a:ext cx="6858000" cy="876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F1317F-56F8-D8D4-0D2D-3985FC7ED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3101007"/>
            <a:ext cx="7772400" cy="801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1EB1C9-F5E2-886B-89F6-1999521D4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376" y="4181945"/>
            <a:ext cx="7772400" cy="1103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FC4C9E-72CE-46AE-BBDA-CE0115E345A1}"/>
              </a:ext>
            </a:extLst>
          </p:cNvPr>
          <p:cNvSpPr txBox="1"/>
          <p:nvPr/>
        </p:nvSpPr>
        <p:spPr>
          <a:xfrm>
            <a:off x="8716422" y="1251327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第i个任务的推理函数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17125-B123-950E-6BC0-8733FCEB88FF}"/>
              </a:ext>
            </a:extLst>
          </p:cNvPr>
          <p:cNvSpPr txBox="1"/>
          <p:nvPr/>
        </p:nvSpPr>
        <p:spPr>
          <a:xfrm>
            <a:off x="8716422" y="2404183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合并后模型的函数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4A1FB-6CB6-C88D-5C02-D44497EB8BB4}"/>
              </a:ext>
            </a:extLst>
          </p:cNvPr>
          <p:cNvSpPr txBox="1"/>
          <p:nvPr/>
        </p:nvSpPr>
        <p:spPr>
          <a:xfrm>
            <a:off x="8716422" y="3275111"/>
            <a:ext cx="2698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合并后模型的最优解的公式表达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D1DA74-E26E-4CB4-04DA-32433C5C608A}"/>
              </a:ext>
            </a:extLst>
          </p:cNvPr>
          <p:cNvSpPr txBox="1"/>
          <p:nvPr/>
        </p:nvSpPr>
        <p:spPr>
          <a:xfrm>
            <a:off x="8748449" y="4427967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使用三角不等式分解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215EB7-BE10-5A6F-0A71-4A07637C4C7C}"/>
              </a:ext>
            </a:extLst>
          </p:cNvPr>
          <p:cNvSpPr/>
          <p:nvPr/>
        </p:nvSpPr>
        <p:spPr>
          <a:xfrm>
            <a:off x="6096000" y="4181946"/>
            <a:ext cx="2349500" cy="11248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584BF1-78D1-ED48-16C7-A0AA903C1AF2}"/>
              </a:ext>
            </a:extLst>
          </p:cNvPr>
          <p:cNvSpPr txBox="1"/>
          <p:nvPr/>
        </p:nvSpPr>
        <p:spPr>
          <a:xfrm>
            <a:off x="6050274" y="5452784"/>
            <a:ext cx="4720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在微调过程中固定偏差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（不更新这部分参数），可以让这一项变得最小</a:t>
            </a:r>
            <a:endParaRPr lang="en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8D250B-E358-ACCC-80BC-AFF33CF20EEC}"/>
              </a:ext>
            </a:extLst>
          </p:cNvPr>
          <p:cNvSpPr/>
          <p:nvPr/>
        </p:nvSpPr>
        <p:spPr>
          <a:xfrm>
            <a:off x="4869950" y="4181944"/>
            <a:ext cx="1180323" cy="11248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27DCB-B67A-B06C-1F56-19233C687933}"/>
              </a:ext>
            </a:extLst>
          </p:cNvPr>
          <p:cNvSpPr txBox="1"/>
          <p:nvPr/>
        </p:nvSpPr>
        <p:spPr>
          <a:xfrm>
            <a:off x="745376" y="5472204"/>
            <a:ext cx="4720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如果要使得weight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term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最优化，需要输入向量与右奇异值正交，这对于固定空间的参数来说是不可能的。</a:t>
            </a:r>
            <a:endParaRPr lang="en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062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352B74-A18A-94C3-17EE-0648671086DE}"/>
              </a:ext>
            </a:extLst>
          </p:cNvPr>
          <p:cNvSpPr txBox="1"/>
          <p:nvPr/>
        </p:nvSpPr>
        <p:spPr>
          <a:xfrm>
            <a:off x="606175" y="328772"/>
            <a:ext cx="9870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Resolving Parameter Interference using Sparse Mixture of Low-Rank Experts</a:t>
            </a:r>
            <a:endParaRPr lang="en-CN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76D8A-085D-7E0C-6BE7-0BB5EF407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5" y="2618382"/>
            <a:ext cx="7772400" cy="810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BA254C-4F02-C25D-9586-BC095D92149A}"/>
              </a:ext>
            </a:extLst>
          </p:cNvPr>
          <p:cNvSpPr txBox="1"/>
          <p:nvPr/>
        </p:nvSpPr>
        <p:spPr>
          <a:xfrm>
            <a:off x="606175" y="882905"/>
            <a:ext cx="1091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低秩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稀疏专家混合解决参数冲突</a:t>
            </a:r>
            <a:endParaRPr lang="en-C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7DDE45-1684-1CB5-23D9-4FD7100E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68" y="1344705"/>
            <a:ext cx="7772400" cy="1103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353AF4-99A7-F654-107D-DF0DC7486FE6}"/>
              </a:ext>
            </a:extLst>
          </p:cNvPr>
          <p:cNvSpPr/>
          <p:nvPr/>
        </p:nvSpPr>
        <p:spPr>
          <a:xfrm>
            <a:off x="3061698" y="1323829"/>
            <a:ext cx="1808253" cy="11248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C436F-4534-7901-8C43-E6123C9BBCAB}"/>
              </a:ext>
            </a:extLst>
          </p:cNvPr>
          <p:cNvSpPr txBox="1"/>
          <p:nvPr/>
        </p:nvSpPr>
        <p:spPr>
          <a:xfrm>
            <a:off x="8676013" y="1323829"/>
            <a:ext cx="32831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让合并部分等于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，这时每次都选择对应的微调模型，为了达到这个效果，将合并公式重写如下。</a:t>
            </a:r>
            <a:endParaRPr lang="en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C40AB20-3922-FDB6-13D1-242456D9C4EB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5400000">
            <a:off x="7127027" y="-572158"/>
            <a:ext cx="555889" cy="5825191"/>
          </a:xfrm>
          <a:prstGeom prst="bentConnector3">
            <a:avLst>
              <a:gd name="adj1" fmla="val 8142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769893-D51E-478D-8F0F-EFAE282764C3}"/>
              </a:ext>
            </a:extLst>
          </p:cNvPr>
          <p:cNvSpPr txBox="1"/>
          <p:nvPr/>
        </p:nvSpPr>
        <p:spPr>
          <a:xfrm>
            <a:off x="8676013" y="2597506"/>
            <a:ext cx="3283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其中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\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lambda_i表示映射函数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，即选择某个专家的权重</a:t>
            </a:r>
            <a:endParaRPr lang="en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6ED4C1-2A6D-3D12-D364-52EAF1F15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497" y="3060338"/>
            <a:ext cx="1892300" cy="368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3400D5-C88E-F943-43C4-DF3E04BF0C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75" y="3429000"/>
            <a:ext cx="6143946" cy="32317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3C060DA-22E6-9735-91D0-4E59C9B3C34D}"/>
              </a:ext>
            </a:extLst>
          </p:cNvPr>
          <p:cNvSpPr txBox="1"/>
          <p:nvPr/>
        </p:nvSpPr>
        <p:spPr>
          <a:xfrm>
            <a:off x="7193400" y="3841038"/>
            <a:ext cx="4392425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使用微调模型的SVD分解后的近似矩阵作为专家模块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使用全部参数的话合并后模型维度过大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根据对微调模型的分析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，第一和第二部分奇异值能够近似微调后模型的性能。</a:t>
            </a:r>
            <a:endParaRPr lang="en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89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76F29-F637-9296-C138-4E5A605431EE}"/>
              </a:ext>
            </a:extLst>
          </p:cNvPr>
          <p:cNvSpPr txBox="1"/>
          <p:nvPr/>
        </p:nvSpPr>
        <p:spPr>
          <a:xfrm>
            <a:off x="606175" y="328772"/>
            <a:ext cx="9870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Resolving Parameter Interference using Sparse Mixture of Low-Rank Experts</a:t>
            </a:r>
            <a:endParaRPr lang="en-C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08AD9-E0E8-C165-3405-3C52CA0D2BB7}"/>
              </a:ext>
            </a:extLst>
          </p:cNvPr>
          <p:cNvSpPr txBox="1"/>
          <p:nvPr/>
        </p:nvSpPr>
        <p:spPr>
          <a:xfrm>
            <a:off x="606175" y="882905"/>
            <a:ext cx="10911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计算路由器的权重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右奇异值向量表示输入空间对权重更新的重要性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微调后的模型右奇异值与输入向量之间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范数相比于其他模型会更大。</a:t>
            </a:r>
            <a:endParaRPr lang="en-C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5E40B9-1B97-8EE0-71FC-467073C5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3" y="2964142"/>
            <a:ext cx="5422900" cy="195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AE2848-2569-893F-F39D-A28949671617}"/>
              </a:ext>
            </a:extLst>
          </p:cNvPr>
          <p:cNvSpPr txBox="1"/>
          <p:nvPr/>
        </p:nvSpPr>
        <p:spPr>
          <a:xfrm>
            <a:off x="6312956" y="3268589"/>
            <a:ext cx="4587923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计算输入向量与所有微调模型右奇异值矩阵之间的l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范数，</a:t>
            </a:r>
            <a:r>
              <a:rPr lang="zh-CN" alt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并计算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对应的权重。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根据权重选择</a:t>
            </a:r>
            <a:r>
              <a:rPr lang="en-US" altLang="zh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个专家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将这些对这些专家的低秩分解参数进行加权合并</a:t>
            </a:r>
            <a:endParaRPr lang="en-US" altLang="zh-CN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20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22E13E-9580-56E0-9502-DEA02CA1130B}"/>
              </a:ext>
            </a:extLst>
          </p:cNvPr>
          <p:cNvSpPr txBox="1"/>
          <p:nvPr/>
        </p:nvSpPr>
        <p:spPr>
          <a:xfrm>
            <a:off x="606175" y="328772"/>
            <a:ext cx="177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Experiments</a:t>
            </a:r>
            <a:endParaRPr lang="en-C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D0FD5D-AF42-BD71-7F0A-9D25BCFAFE27}"/>
              </a:ext>
            </a:extLst>
          </p:cNvPr>
          <p:cNvSpPr txBox="1"/>
          <p:nvPr/>
        </p:nvSpPr>
        <p:spPr>
          <a:xfrm>
            <a:off x="606175" y="896917"/>
            <a:ext cx="1091115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图片分类任务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文本生成任务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对比方法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Fisher-Merging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RegMean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AdaMerging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Task Arithmetic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Ties-merging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WEMoE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SUN397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Cars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RESISC45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EuroSAT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SVHN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GTSRB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MNIST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DTD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GLUE benchmark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CLIP-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ViT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-B/32 and CLIP-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ViT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-L/14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Flan-T5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Mistral-7B-v0.1</a:t>
            </a:r>
          </a:p>
          <a:p>
            <a:pPr marL="742950" lvl="1" indent="-285750">
              <a:buFont typeface="Wingdings" pitchFamily="2" charset="2"/>
              <a:buChar char="q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059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C243E6-82AE-DE59-8022-8B0B58FD3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107" y="583893"/>
            <a:ext cx="7910245" cy="2978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3D5CC-85A4-179F-FA56-D96A3E350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107" y="3668039"/>
            <a:ext cx="8043810" cy="3025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C76E10-7075-4EFE-B582-71639691ACA9}"/>
              </a:ext>
            </a:extLst>
          </p:cNvPr>
          <p:cNvSpPr txBox="1"/>
          <p:nvPr/>
        </p:nvSpPr>
        <p:spPr>
          <a:xfrm>
            <a:off x="606175" y="328772"/>
            <a:ext cx="177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Experiments</a:t>
            </a:r>
            <a:endParaRPr lang="en-C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063BF-10EA-391D-B1AF-8F74034CE7CB}"/>
              </a:ext>
            </a:extLst>
          </p:cNvPr>
          <p:cNvSpPr txBox="1"/>
          <p:nvPr/>
        </p:nvSpPr>
        <p:spPr>
          <a:xfrm>
            <a:off x="606176" y="882905"/>
            <a:ext cx="227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图像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分类任务</a:t>
            </a:r>
            <a:endParaRPr lang="en-C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4AA3F-1D91-C68E-DE28-D54A37000E86}"/>
              </a:ext>
            </a:extLst>
          </p:cNvPr>
          <p:cNvSpPr txBox="1"/>
          <p:nvPr/>
        </p:nvSpPr>
        <p:spPr>
          <a:xfrm>
            <a:off x="606175" y="1621780"/>
            <a:ext cx="2578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N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基本上接近独立训练的结果</a:t>
            </a:r>
          </a:p>
        </p:txBody>
      </p:sp>
    </p:spTree>
    <p:extLst>
      <p:ext uri="{BB962C8B-B14F-4D97-AF65-F5344CB8AC3E}">
        <p14:creationId xmlns:p14="http://schemas.microsoft.com/office/powerpoint/2010/main" val="390386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699</Words>
  <Application>Microsoft Macintosh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Microsoft YaHei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镇远 郭</dc:creator>
  <cp:lastModifiedBy>镇远 郭</cp:lastModifiedBy>
  <cp:revision>2</cp:revision>
  <dcterms:created xsi:type="dcterms:W3CDTF">2024-08-29T11:34:36Z</dcterms:created>
  <dcterms:modified xsi:type="dcterms:W3CDTF">2024-08-30T02:27:00Z</dcterms:modified>
</cp:coreProperties>
</file>