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86" r:id="rId2"/>
    <p:sldId id="384" r:id="rId3"/>
    <p:sldId id="256" r:id="rId4"/>
    <p:sldId id="395" r:id="rId5"/>
    <p:sldId id="396" r:id="rId6"/>
    <p:sldId id="402" r:id="rId7"/>
    <p:sldId id="420" r:id="rId8"/>
    <p:sldId id="421" r:id="rId9"/>
    <p:sldId id="422" r:id="rId10"/>
    <p:sldId id="403" r:id="rId11"/>
    <p:sldId id="405" r:id="rId12"/>
    <p:sldId id="406" r:id="rId13"/>
    <p:sldId id="401" r:id="rId14"/>
    <p:sldId id="423" r:id="rId15"/>
    <p:sldId id="424" r:id="rId16"/>
    <p:sldId id="425" r:id="rId17"/>
    <p:sldId id="426" r:id="rId18"/>
    <p:sldId id="427" r:id="rId19"/>
    <p:sldId id="428" r:id="rId20"/>
    <p:sldId id="429" r:id="rId21"/>
    <p:sldId id="431" r:id="rId22"/>
    <p:sldId id="430" r:id="rId23"/>
    <p:sldId id="432" r:id="rId24"/>
    <p:sldId id="283" r:id="rId25"/>
  </p:sldIdLst>
  <p:sldSz cx="12192000" cy="6858000"/>
  <p:notesSz cx="6858000" cy="9144000"/>
  <p:embeddedFontLst>
    <p:embeddedFont>
      <p:font typeface="Calibri" panose="020F0502020204030204" pitchFamily="34" charset="0"/>
      <p:regular r:id="rId27"/>
      <p:bold r:id="rId28"/>
      <p:italic r:id="rId29"/>
      <p:boldItalic r:id="rId30"/>
    </p:embeddedFont>
    <p:embeddedFont>
      <p:font typeface="仿宋" panose="02010609060101010101" pitchFamily="49" charset="-122"/>
      <p:regular r:id="rId31"/>
    </p:embeddedFont>
    <p:embeddedFont>
      <p:font typeface="等线" panose="02010600030101010101" pitchFamily="2" charset="-122"/>
      <p:regular r:id="rId32"/>
      <p:bold r:id="rId33"/>
    </p:embeddedFont>
    <p:embeddedFont>
      <p:font typeface="Cambria Math" panose="02040503050406030204" pitchFamily="18" charset="0"/>
      <p:regular r:id="rId34"/>
    </p:embeddedFont>
    <p:embeddedFont>
      <p:font typeface="黑体" panose="02010609060101010101" pitchFamily="49" charset="-122"/>
      <p:regular r:id="rId35"/>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00C8"/>
    <a:srgbClr val="F6696F"/>
    <a:srgbClr val="F8F4E9"/>
    <a:srgbClr val="60C7AC"/>
    <a:srgbClr val="002640"/>
    <a:srgbClr val="DB6330"/>
    <a:srgbClr val="9FB925"/>
    <a:srgbClr val="595959"/>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361" autoAdjust="0"/>
    <p:restoredTop sz="83810" autoAdjust="0"/>
  </p:normalViewPr>
  <p:slideViewPr>
    <p:cSldViewPr snapToGrid="0" showGuides="1">
      <p:cViewPr varScale="1">
        <p:scale>
          <a:sx n="141" d="100"/>
          <a:sy n="141" d="100"/>
        </p:scale>
        <p:origin x="1650" y="102"/>
      </p:cViewPr>
      <p:guideLst>
        <p:guide pos="3840"/>
        <p:guide orient="horz"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526B26-C1DC-4FE6-96C6-A8E4C6B4B137}" type="datetimeFigureOut">
              <a:rPr lang="zh-CN" altLang="en-US" smtClean="0"/>
              <a:t>2021/6/10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26BB51-9B80-4638-BC6E-4F41329EE687}" type="slidenum">
              <a:rPr lang="zh-CN" altLang="en-US" smtClean="0"/>
              <a:t>‹#›</a:t>
            </a:fld>
            <a:endParaRPr lang="zh-CN" altLang="en-US"/>
          </a:p>
        </p:txBody>
      </p:sp>
    </p:spTree>
    <p:extLst>
      <p:ext uri="{BB962C8B-B14F-4D97-AF65-F5344CB8AC3E}">
        <p14:creationId xmlns:p14="http://schemas.microsoft.com/office/powerpoint/2010/main" val="3815003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a:t>
            </a:fld>
            <a:endParaRPr lang="zh-CN" altLang="en-US"/>
          </a:p>
        </p:txBody>
      </p:sp>
    </p:spTree>
    <p:extLst>
      <p:ext uri="{BB962C8B-B14F-4D97-AF65-F5344CB8AC3E}">
        <p14:creationId xmlns:p14="http://schemas.microsoft.com/office/powerpoint/2010/main" val="26959968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10</a:t>
            </a:fld>
            <a:endParaRPr lang="zh-CN" altLang="en-US"/>
          </a:p>
        </p:txBody>
      </p:sp>
    </p:spTree>
    <p:extLst>
      <p:ext uri="{BB962C8B-B14F-4D97-AF65-F5344CB8AC3E}">
        <p14:creationId xmlns:p14="http://schemas.microsoft.com/office/powerpoint/2010/main" val="264062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11</a:t>
            </a:fld>
            <a:endParaRPr lang="zh-CN" altLang="en-US"/>
          </a:p>
        </p:txBody>
      </p:sp>
    </p:spTree>
    <p:extLst>
      <p:ext uri="{BB962C8B-B14F-4D97-AF65-F5344CB8AC3E}">
        <p14:creationId xmlns:p14="http://schemas.microsoft.com/office/powerpoint/2010/main" val="312489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12</a:t>
            </a:fld>
            <a:endParaRPr lang="zh-CN" altLang="en-US"/>
          </a:p>
        </p:txBody>
      </p:sp>
    </p:spTree>
    <p:extLst>
      <p:ext uri="{BB962C8B-B14F-4D97-AF65-F5344CB8AC3E}">
        <p14:creationId xmlns:p14="http://schemas.microsoft.com/office/powerpoint/2010/main" val="17004427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13</a:t>
            </a:fld>
            <a:endParaRPr lang="zh-CN" altLang="en-US"/>
          </a:p>
        </p:txBody>
      </p:sp>
    </p:spTree>
    <p:extLst>
      <p:ext uri="{BB962C8B-B14F-4D97-AF65-F5344CB8AC3E}">
        <p14:creationId xmlns:p14="http://schemas.microsoft.com/office/powerpoint/2010/main" val="778075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14</a:t>
            </a:fld>
            <a:endParaRPr lang="zh-CN" altLang="en-US"/>
          </a:p>
        </p:txBody>
      </p:sp>
    </p:spTree>
    <p:extLst>
      <p:ext uri="{BB962C8B-B14F-4D97-AF65-F5344CB8AC3E}">
        <p14:creationId xmlns:p14="http://schemas.microsoft.com/office/powerpoint/2010/main" val="8843773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15</a:t>
            </a:fld>
            <a:endParaRPr lang="zh-CN" altLang="en-US"/>
          </a:p>
        </p:txBody>
      </p:sp>
    </p:spTree>
    <p:extLst>
      <p:ext uri="{BB962C8B-B14F-4D97-AF65-F5344CB8AC3E}">
        <p14:creationId xmlns:p14="http://schemas.microsoft.com/office/powerpoint/2010/main" val="1211138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16</a:t>
            </a:fld>
            <a:endParaRPr lang="zh-CN" altLang="en-US"/>
          </a:p>
        </p:txBody>
      </p:sp>
    </p:spTree>
    <p:extLst>
      <p:ext uri="{BB962C8B-B14F-4D97-AF65-F5344CB8AC3E}">
        <p14:creationId xmlns:p14="http://schemas.microsoft.com/office/powerpoint/2010/main" val="9681819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17</a:t>
            </a:fld>
            <a:endParaRPr lang="zh-CN" altLang="en-US"/>
          </a:p>
        </p:txBody>
      </p:sp>
    </p:spTree>
    <p:extLst>
      <p:ext uri="{BB962C8B-B14F-4D97-AF65-F5344CB8AC3E}">
        <p14:creationId xmlns:p14="http://schemas.microsoft.com/office/powerpoint/2010/main" val="27612554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18</a:t>
            </a:fld>
            <a:endParaRPr lang="zh-CN" altLang="en-US"/>
          </a:p>
        </p:txBody>
      </p:sp>
    </p:spTree>
    <p:extLst>
      <p:ext uri="{BB962C8B-B14F-4D97-AF65-F5344CB8AC3E}">
        <p14:creationId xmlns:p14="http://schemas.microsoft.com/office/powerpoint/2010/main" val="3963921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19</a:t>
            </a:fld>
            <a:endParaRPr lang="zh-CN" altLang="en-US"/>
          </a:p>
        </p:txBody>
      </p:sp>
    </p:spTree>
    <p:extLst>
      <p:ext uri="{BB962C8B-B14F-4D97-AF65-F5344CB8AC3E}">
        <p14:creationId xmlns:p14="http://schemas.microsoft.com/office/powerpoint/2010/main" val="465604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a:t>
            </a:fld>
            <a:endParaRPr lang="zh-CN" altLang="en-US"/>
          </a:p>
        </p:txBody>
      </p:sp>
    </p:spTree>
    <p:extLst>
      <p:ext uri="{BB962C8B-B14F-4D97-AF65-F5344CB8AC3E}">
        <p14:creationId xmlns:p14="http://schemas.microsoft.com/office/powerpoint/2010/main" val="513828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20</a:t>
            </a:fld>
            <a:endParaRPr lang="zh-CN" altLang="en-US"/>
          </a:p>
        </p:txBody>
      </p:sp>
    </p:spTree>
    <p:extLst>
      <p:ext uri="{BB962C8B-B14F-4D97-AF65-F5344CB8AC3E}">
        <p14:creationId xmlns:p14="http://schemas.microsoft.com/office/powerpoint/2010/main" val="2679431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21</a:t>
            </a:fld>
            <a:endParaRPr lang="zh-CN" altLang="en-US"/>
          </a:p>
        </p:txBody>
      </p:sp>
    </p:spTree>
    <p:extLst>
      <p:ext uri="{BB962C8B-B14F-4D97-AF65-F5344CB8AC3E}">
        <p14:creationId xmlns:p14="http://schemas.microsoft.com/office/powerpoint/2010/main" val="20771769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22</a:t>
            </a:fld>
            <a:endParaRPr lang="zh-CN" altLang="en-US"/>
          </a:p>
        </p:txBody>
      </p:sp>
    </p:spTree>
    <p:extLst>
      <p:ext uri="{BB962C8B-B14F-4D97-AF65-F5344CB8AC3E}">
        <p14:creationId xmlns:p14="http://schemas.microsoft.com/office/powerpoint/2010/main" val="2718352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23</a:t>
            </a:fld>
            <a:endParaRPr lang="zh-CN" altLang="en-US"/>
          </a:p>
        </p:txBody>
      </p:sp>
    </p:spTree>
    <p:extLst>
      <p:ext uri="{BB962C8B-B14F-4D97-AF65-F5344CB8AC3E}">
        <p14:creationId xmlns:p14="http://schemas.microsoft.com/office/powerpoint/2010/main" val="34237906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24</a:t>
            </a:fld>
            <a:endParaRPr lang="zh-CN" altLang="en-US"/>
          </a:p>
        </p:txBody>
      </p:sp>
    </p:spTree>
    <p:extLst>
      <p:ext uri="{BB962C8B-B14F-4D97-AF65-F5344CB8AC3E}">
        <p14:creationId xmlns:p14="http://schemas.microsoft.com/office/powerpoint/2010/main" val="156318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Okey</a:t>
            </a:r>
            <a:r>
              <a:rPr lang="zh-CN" altLang="en-US" dirty="0"/>
              <a:t>， </a:t>
            </a:r>
            <a:r>
              <a:rPr lang="en-US" altLang="zh-CN" dirty="0"/>
              <a:t>let’s begin with the introduction.</a:t>
            </a:r>
          </a:p>
        </p:txBody>
      </p:sp>
      <p:sp>
        <p:nvSpPr>
          <p:cNvPr id="4" name="灯片编号占位符 3"/>
          <p:cNvSpPr>
            <a:spLocks noGrp="1"/>
          </p:cNvSpPr>
          <p:nvPr>
            <p:ph type="sldNum" sz="quarter" idx="5"/>
          </p:nvPr>
        </p:nvSpPr>
        <p:spPr/>
        <p:txBody>
          <a:bodyPr/>
          <a:lstStyle/>
          <a:p>
            <a:fld id="{3826BB51-9B80-4638-BC6E-4F41329EE687}" type="slidenum">
              <a:rPr lang="zh-CN" altLang="en-US" smtClean="0"/>
              <a:t>3</a:t>
            </a:fld>
            <a:endParaRPr lang="zh-CN" altLang="en-US"/>
          </a:p>
        </p:txBody>
      </p:sp>
    </p:spTree>
    <p:extLst>
      <p:ext uri="{BB962C8B-B14F-4D97-AF65-F5344CB8AC3E}">
        <p14:creationId xmlns:p14="http://schemas.microsoft.com/office/powerpoint/2010/main" val="3824132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4</a:t>
            </a:fld>
            <a:endParaRPr lang="zh-CN" altLang="en-US"/>
          </a:p>
        </p:txBody>
      </p:sp>
    </p:spTree>
    <p:extLst>
      <p:ext uri="{BB962C8B-B14F-4D97-AF65-F5344CB8AC3E}">
        <p14:creationId xmlns:p14="http://schemas.microsoft.com/office/powerpoint/2010/main" val="24267747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5</a:t>
            </a:fld>
            <a:endParaRPr lang="zh-CN" altLang="en-US"/>
          </a:p>
        </p:txBody>
      </p:sp>
    </p:spTree>
    <p:extLst>
      <p:ext uri="{BB962C8B-B14F-4D97-AF65-F5344CB8AC3E}">
        <p14:creationId xmlns:p14="http://schemas.microsoft.com/office/powerpoint/2010/main" val="2948009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6</a:t>
            </a:fld>
            <a:endParaRPr lang="zh-CN" altLang="en-US"/>
          </a:p>
        </p:txBody>
      </p:sp>
    </p:spTree>
    <p:extLst>
      <p:ext uri="{BB962C8B-B14F-4D97-AF65-F5344CB8AC3E}">
        <p14:creationId xmlns:p14="http://schemas.microsoft.com/office/powerpoint/2010/main" val="26787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7</a:t>
            </a:fld>
            <a:endParaRPr lang="zh-CN" altLang="en-US"/>
          </a:p>
        </p:txBody>
      </p:sp>
    </p:spTree>
    <p:extLst>
      <p:ext uri="{BB962C8B-B14F-4D97-AF65-F5344CB8AC3E}">
        <p14:creationId xmlns:p14="http://schemas.microsoft.com/office/powerpoint/2010/main" val="2642464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8</a:t>
            </a:fld>
            <a:endParaRPr lang="zh-CN" altLang="en-US"/>
          </a:p>
        </p:txBody>
      </p:sp>
    </p:spTree>
    <p:extLst>
      <p:ext uri="{BB962C8B-B14F-4D97-AF65-F5344CB8AC3E}">
        <p14:creationId xmlns:p14="http://schemas.microsoft.com/office/powerpoint/2010/main" val="433779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Being  an undergraduate and to be an excellent graduate in computer science and technology, I think I have and should have the following qualities. The first one is solid theoretical foundation and good study ability, these can be shown via my transcript. Secondly, I have great scientific spirts. Pragmatic and innovation as the motto of Zhejiang University are deeply engraved in my heart. Done so many Courses’ projects make me work better with other people. Concentration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self-discipline make me go farther on the road of scientific research. Last but not the least, the comprehensive quality of mine will be shown in my  personal statement.</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3826BB51-9B80-4638-BC6E-4F41329EE687}" type="slidenum">
              <a:rPr lang="zh-CN" altLang="en-US" smtClean="0"/>
              <a:t>9</a:t>
            </a:fld>
            <a:endParaRPr lang="zh-CN" altLang="en-US"/>
          </a:p>
        </p:txBody>
      </p:sp>
    </p:spTree>
    <p:extLst>
      <p:ext uri="{BB962C8B-B14F-4D97-AF65-F5344CB8AC3E}">
        <p14:creationId xmlns:p14="http://schemas.microsoft.com/office/powerpoint/2010/main" val="4126601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762952A-8E2D-41E5-AC6C-C38605385691}" type="datetimeFigureOut">
              <a:rPr lang="zh-CN" altLang="en-US" smtClean="0"/>
              <a:t>2021/6/10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D3B866E-E212-49EB-A981-382E23387324}" type="slidenum">
              <a:rPr lang="zh-CN" altLang="en-US" smtClean="0"/>
              <a:t>‹#›</a:t>
            </a:fld>
            <a:endParaRPr lang="zh-CN" altLang="en-US"/>
          </a:p>
        </p:txBody>
      </p:sp>
    </p:spTree>
    <p:extLst>
      <p:ext uri="{BB962C8B-B14F-4D97-AF65-F5344CB8AC3E}">
        <p14:creationId xmlns:p14="http://schemas.microsoft.com/office/powerpoint/2010/main" val="161637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762952A-8E2D-41E5-AC6C-C38605385691}" type="datetimeFigureOut">
              <a:rPr lang="zh-CN" altLang="en-US" smtClean="0"/>
              <a:t>2021/6/10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D3B866E-E212-49EB-A981-382E23387324}" type="slidenum">
              <a:rPr lang="zh-CN" altLang="en-US" smtClean="0"/>
              <a:t>‹#›</a:t>
            </a:fld>
            <a:endParaRPr lang="zh-CN" altLang="en-US"/>
          </a:p>
        </p:txBody>
      </p:sp>
      <p:sp>
        <p:nvSpPr>
          <p:cNvPr id="5" name="矩形 4"/>
          <p:cNvSpPr/>
          <p:nvPr userDrawn="1"/>
        </p:nvSpPr>
        <p:spPr>
          <a:xfrm>
            <a:off x="0" y="0"/>
            <a:ext cx="12192000" cy="609600"/>
          </a:xfrm>
          <a:prstGeom prst="rect">
            <a:avLst/>
          </a:prstGeom>
          <a:solidFill>
            <a:srgbClr val="0026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704626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4E9"/>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2952A-8E2D-41E5-AC6C-C38605385691}" type="datetimeFigureOut">
              <a:rPr lang="zh-CN" altLang="en-US" smtClean="0"/>
              <a:t>2021/6/10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3B866E-E212-49EB-A981-382E23387324}" type="slidenum">
              <a:rPr lang="zh-CN" altLang="en-US" smtClean="0"/>
              <a:t>‹#›</a:t>
            </a:fld>
            <a:endParaRPr lang="zh-CN" altLang="en-US"/>
          </a:p>
        </p:txBody>
      </p:sp>
    </p:spTree>
    <p:extLst>
      <p:ext uri="{BB962C8B-B14F-4D97-AF65-F5344CB8AC3E}">
        <p14:creationId xmlns:p14="http://schemas.microsoft.com/office/powerpoint/2010/main" val="3320805115"/>
      </p:ext>
    </p:extLst>
  </p:cSld>
  <p:clrMap bg1="lt1" tx1="dk1" bg2="lt2" tx2="dk2" accent1="accent1" accent2="accent2" accent3="accent3" accent4="accent4" accent5="accent5" accent6="accent6" hlink="hlink" folHlink="folHlink"/>
  <p:sldLayoutIdLst>
    <p:sldLayoutId id="2147483654" r:id="rId1"/>
    <p:sldLayoutId id="214748365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2.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7"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 name="图片 78"/>
          <p:cNvPicPr>
            <a:picLocks noChangeAspect="1"/>
          </p:cNvPicPr>
          <p:nvPr/>
        </p:nvPicPr>
        <p:blipFill rotWithShape="1">
          <a:blip r:embed="rId3" cstate="print">
            <a:extLst>
              <a:ext uri="{28A0092B-C50C-407E-A947-70E740481C1C}">
                <a14:useLocalDpi xmlns:a14="http://schemas.microsoft.com/office/drawing/2010/main" val="0"/>
              </a:ext>
            </a:extLst>
          </a:blip>
          <a:srcRect r="47170"/>
          <a:stretch/>
        </p:blipFill>
        <p:spPr>
          <a:xfrm>
            <a:off x="8060689" y="81407"/>
            <a:ext cx="4131311" cy="6858000"/>
          </a:xfrm>
          <a:prstGeom prst="rect">
            <a:avLst/>
          </a:prstGeom>
        </p:spPr>
      </p:pic>
      <p:sp>
        <p:nvSpPr>
          <p:cNvPr id="76" name="文本框 75"/>
          <p:cNvSpPr txBox="1"/>
          <p:nvPr/>
        </p:nvSpPr>
        <p:spPr>
          <a:xfrm>
            <a:off x="2386981" y="3341130"/>
            <a:ext cx="6332000" cy="338554"/>
          </a:xfrm>
          <a:prstGeom prst="rect">
            <a:avLst/>
          </a:prstGeom>
          <a:noFill/>
        </p:spPr>
        <p:txBody>
          <a:bodyPr vert="horz" wrap="square" rtlCol="0">
            <a:spAutoFit/>
          </a:bodyPr>
          <a:lstStyle/>
          <a:p>
            <a:pPr algn="ctr"/>
            <a:r>
              <a:rPr lang="zh-CN" altLang="en-US" sz="1600" dirty="0" smtClean="0"/>
              <a:t>浙江大学</a:t>
            </a:r>
            <a:r>
              <a:rPr lang="en-US" altLang="zh-CN" sz="1600" dirty="0" err="1" smtClean="0"/>
              <a:t>Arclab</a:t>
            </a:r>
            <a:r>
              <a:rPr lang="zh-CN" altLang="en-US" sz="1600" dirty="0" smtClean="0"/>
              <a:t>实验室周</a:t>
            </a:r>
            <a:r>
              <a:rPr lang="zh-CN" altLang="en-US" sz="1600" dirty="0" smtClean="0"/>
              <a:t>会 </a:t>
            </a:r>
            <a:r>
              <a:rPr lang="en-US" altLang="zh-CN" sz="1600" dirty="0" smtClean="0"/>
              <a:t>6.10</a:t>
            </a:r>
            <a:endParaRPr lang="zh-CN" altLang="en-US" sz="1600" dirty="0"/>
          </a:p>
        </p:txBody>
      </p:sp>
      <p:cxnSp>
        <p:nvCxnSpPr>
          <p:cNvPr id="77" name="直接连接符 76"/>
          <p:cNvCxnSpPr/>
          <p:nvPr/>
        </p:nvCxnSpPr>
        <p:spPr>
          <a:xfrm flipH="1" flipV="1">
            <a:off x="1408709" y="3195946"/>
            <a:ext cx="8288545" cy="13301"/>
          </a:xfrm>
          <a:prstGeom prst="line">
            <a:avLst/>
          </a:prstGeom>
          <a:ln>
            <a:solidFill>
              <a:srgbClr val="4A1757"/>
            </a:solidFill>
            <a:prstDash val="dash"/>
          </a:ln>
        </p:spPr>
        <p:style>
          <a:lnRef idx="1">
            <a:schemeClr val="accent3"/>
          </a:lnRef>
          <a:fillRef idx="0">
            <a:schemeClr val="accent3"/>
          </a:fillRef>
          <a:effectRef idx="0">
            <a:schemeClr val="accent3"/>
          </a:effectRef>
          <a:fontRef idx="minor">
            <a:schemeClr val="tx1"/>
          </a:fontRef>
        </p:style>
      </p:cxnSp>
      <p:sp>
        <p:nvSpPr>
          <p:cNvPr id="14" name="矩形 13">
            <a:extLst>
              <a:ext uri="{FF2B5EF4-FFF2-40B4-BE49-F238E27FC236}">
                <a16:creationId xmlns:a16="http://schemas.microsoft.com/office/drawing/2014/main" id="{57DF0219-ECCB-4DD8-B54B-DFA1E0F826B6}"/>
              </a:ext>
            </a:extLst>
          </p:cNvPr>
          <p:cNvSpPr/>
          <p:nvPr/>
        </p:nvSpPr>
        <p:spPr>
          <a:xfrm>
            <a:off x="0" y="6411350"/>
            <a:ext cx="12192000" cy="44665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sp>
        <p:nvSpPr>
          <p:cNvPr id="3" name="文本框 2">
            <a:extLst>
              <a:ext uri="{FF2B5EF4-FFF2-40B4-BE49-F238E27FC236}">
                <a16:creationId xmlns:a16="http://schemas.microsoft.com/office/drawing/2014/main" id="{69B78AB0-1956-4237-B81A-8AABFE228DF4}"/>
              </a:ext>
            </a:extLst>
          </p:cNvPr>
          <p:cNvSpPr txBox="1"/>
          <p:nvPr/>
        </p:nvSpPr>
        <p:spPr>
          <a:xfrm>
            <a:off x="1071381" y="2110386"/>
            <a:ext cx="9850101" cy="1077218"/>
          </a:xfrm>
          <a:prstGeom prst="rect">
            <a:avLst/>
          </a:prstGeom>
          <a:noFill/>
        </p:spPr>
        <p:txBody>
          <a:bodyPr wrap="square" rtlCol="0">
            <a:spAutoFit/>
          </a:bodyPr>
          <a:lstStyle/>
          <a:p>
            <a:pPr algn="ctr"/>
            <a:r>
              <a:rPr lang="en-US" altLang="zh-CN" sz="3200" dirty="0" err="1">
                <a:solidFill>
                  <a:schemeClr val="tx2"/>
                </a:solidFill>
                <a:latin typeface="+mj-ea"/>
                <a:ea typeface="+mj-ea"/>
              </a:rPr>
              <a:t>nanoBench</a:t>
            </a:r>
            <a:r>
              <a:rPr lang="en-US" altLang="zh-CN" sz="3200" dirty="0">
                <a:solidFill>
                  <a:schemeClr val="tx2"/>
                </a:solidFill>
                <a:latin typeface="+mj-ea"/>
                <a:ea typeface="+mj-ea"/>
              </a:rPr>
              <a:t>: A Low-Overhead Tool </a:t>
            </a:r>
            <a:r>
              <a:rPr lang="en-US" altLang="zh-CN" sz="3200" dirty="0" smtClean="0">
                <a:solidFill>
                  <a:schemeClr val="tx2"/>
                </a:solidFill>
                <a:latin typeface="+mj-ea"/>
                <a:ea typeface="+mj-ea"/>
              </a:rPr>
              <a:t>for Running</a:t>
            </a:r>
            <a:endParaRPr lang="en-US" altLang="zh-CN" sz="3200" dirty="0">
              <a:solidFill>
                <a:schemeClr val="tx2"/>
              </a:solidFill>
              <a:latin typeface="+mj-ea"/>
              <a:ea typeface="+mj-ea"/>
            </a:endParaRPr>
          </a:p>
          <a:p>
            <a:pPr algn="ctr"/>
            <a:r>
              <a:rPr lang="en-US" altLang="zh-CN" sz="3200" dirty="0" err="1">
                <a:solidFill>
                  <a:schemeClr val="tx2"/>
                </a:solidFill>
                <a:latin typeface="+mj-ea"/>
                <a:ea typeface="+mj-ea"/>
              </a:rPr>
              <a:t>Microbenchmarks</a:t>
            </a:r>
            <a:r>
              <a:rPr lang="en-US" altLang="zh-CN" sz="3200" dirty="0">
                <a:solidFill>
                  <a:schemeClr val="tx2"/>
                </a:solidFill>
                <a:latin typeface="+mj-ea"/>
                <a:ea typeface="+mj-ea"/>
              </a:rPr>
              <a:t> on x86 Systems</a:t>
            </a:r>
            <a:endParaRPr lang="zh-CN" altLang="en-US" sz="3200" dirty="0">
              <a:solidFill>
                <a:schemeClr val="tx2"/>
              </a:solidFill>
              <a:latin typeface="+mj-ea"/>
              <a:ea typeface="+mj-ea"/>
            </a:endParaRPr>
          </a:p>
        </p:txBody>
      </p:sp>
      <p:pic>
        <p:nvPicPr>
          <p:cNvPr id="2" name="图片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870" y="336879"/>
            <a:ext cx="1621677" cy="506012"/>
          </a:xfrm>
          <a:prstGeom prst="rect">
            <a:avLst/>
          </a:prstGeom>
        </p:spPr>
      </p:pic>
    </p:spTree>
    <p:extLst>
      <p:ext uri="{BB962C8B-B14F-4D97-AF65-F5344CB8AC3E}">
        <p14:creationId xmlns:p14="http://schemas.microsoft.com/office/powerpoint/2010/main" val="582003135"/>
      </p:ext>
    </p:extLst>
  </p:cSld>
  <p:clrMapOvr>
    <a:masterClrMapping/>
  </p:clrMapOvr>
  <mc:AlternateContent xmlns:mc="http://schemas.openxmlformats.org/markup-compatibility/2006" xmlns:p14="http://schemas.microsoft.com/office/powerpoint/2010/main">
    <mc:Choice Requires="p14">
      <p:transition spd="slow" advTm="10015">
        <p14:reveal/>
      </p:transition>
    </mc:Choice>
    <mc:Fallback xmlns="">
      <p:transition spd="slow" advTm="10015">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err="1" smtClean="0">
                  <a:latin typeface="+mn-ea"/>
                </a:rPr>
                <a:t>nanoBench</a:t>
              </a:r>
              <a:r>
                <a:rPr lang="en-US" altLang="zh-CN" sz="2000" b="1" dirty="0" smtClean="0">
                  <a:latin typeface="+mn-ea"/>
                </a:rPr>
                <a:t> </a:t>
              </a:r>
              <a:r>
                <a:rPr lang="zh-CN" altLang="en-US" sz="2000" b="1" dirty="0" smtClean="0">
                  <a:latin typeface="+mn-ea"/>
                </a:rPr>
                <a:t>设计</a:t>
              </a:r>
              <a:endParaRPr lang="zh-CN" altLang="en-US" b="1" dirty="0">
                <a:latin typeface="+mn-ea"/>
              </a:endParaRPr>
            </a:p>
          </p:txBody>
        </p:sp>
      </p:grpSp>
      <p:pic>
        <p:nvPicPr>
          <p:cNvPr id="12" name="图片 11"/>
          <p:cNvPicPr/>
          <p:nvPr/>
        </p:nvPicPr>
        <p:blipFill>
          <a:blip r:embed="rId3">
            <a:extLst>
              <a:ext uri="{28A0092B-C50C-407E-A947-70E740481C1C}">
                <a14:useLocalDpi xmlns:a14="http://schemas.microsoft.com/office/drawing/2010/main" val="0"/>
              </a:ext>
            </a:extLst>
          </a:blip>
          <a:stretch>
            <a:fillRect/>
          </a:stretch>
        </p:blipFill>
        <p:spPr>
          <a:xfrm>
            <a:off x="2679912" y="1140082"/>
            <a:ext cx="6308301" cy="3344329"/>
          </a:xfrm>
          <a:prstGeom prst="rect">
            <a:avLst/>
          </a:prstGeom>
        </p:spPr>
      </p:pic>
      <p:sp>
        <p:nvSpPr>
          <p:cNvPr id="2" name="矩形 1"/>
          <p:cNvSpPr/>
          <p:nvPr/>
        </p:nvSpPr>
        <p:spPr>
          <a:xfrm>
            <a:off x="4937428" y="4436226"/>
            <a:ext cx="1928733" cy="414922"/>
          </a:xfrm>
          <a:prstGeom prst="rect">
            <a:avLst/>
          </a:prstGeom>
        </p:spPr>
        <p:txBody>
          <a:bodyPr wrap="none">
            <a:spAutoFit/>
          </a:bodyPr>
          <a:lstStyle/>
          <a:p>
            <a:pPr algn="ctr">
              <a:lnSpc>
                <a:spcPct val="150000"/>
              </a:lnSpc>
              <a:spcAft>
                <a:spcPts val="0"/>
              </a:spcAft>
            </a:pPr>
            <a:r>
              <a:rPr lang="en-US" altLang="zh-CN" sz="1600" kern="100" dirty="0" err="1" smtClean="0">
                <a:latin typeface="+mn-ea"/>
                <a:cs typeface="Times New Roman" panose="02020603050405020304" pitchFamily="18" charset="0"/>
              </a:rPr>
              <a:t>nanoBench</a:t>
            </a:r>
            <a:r>
              <a:rPr lang="zh-CN" altLang="zh-CN" sz="1600" kern="100" dirty="0" smtClean="0">
                <a:latin typeface="+mn-ea"/>
                <a:cs typeface="Times New Roman" panose="02020603050405020304" pitchFamily="18" charset="0"/>
              </a:rPr>
              <a:t>设计框架</a:t>
            </a:r>
            <a:endParaRPr lang="zh-CN" altLang="zh-CN" sz="1600" kern="100" dirty="0">
              <a:latin typeface="+mn-ea"/>
            </a:endParaRPr>
          </a:p>
        </p:txBody>
      </p:sp>
      <p:sp>
        <p:nvSpPr>
          <p:cNvPr id="4" name="文本框 3"/>
          <p:cNvSpPr txBox="1"/>
          <p:nvPr/>
        </p:nvSpPr>
        <p:spPr>
          <a:xfrm>
            <a:off x="480907" y="2024781"/>
            <a:ext cx="2099733" cy="523220"/>
          </a:xfrm>
          <a:prstGeom prst="rect">
            <a:avLst/>
          </a:prstGeom>
          <a:noFill/>
        </p:spPr>
        <p:txBody>
          <a:bodyPr wrap="square" rtlCol="0">
            <a:spAutoFit/>
          </a:bodyPr>
          <a:lstStyle/>
          <a:p>
            <a:r>
              <a:rPr lang="zh-CN" altLang="en-US" sz="1400" dirty="0" smtClean="0"/>
              <a:t>读取命令，解析参数，编码待测试指令</a:t>
            </a:r>
            <a:endParaRPr lang="zh-CN" altLang="en-US" sz="1400" dirty="0"/>
          </a:p>
        </p:txBody>
      </p:sp>
      <p:sp>
        <p:nvSpPr>
          <p:cNvPr id="16" name="文本框 15"/>
          <p:cNvSpPr txBox="1"/>
          <p:nvPr/>
        </p:nvSpPr>
        <p:spPr>
          <a:xfrm>
            <a:off x="394362" y="3590080"/>
            <a:ext cx="2099733" cy="523220"/>
          </a:xfrm>
          <a:prstGeom prst="rect">
            <a:avLst/>
          </a:prstGeom>
          <a:noFill/>
        </p:spPr>
        <p:txBody>
          <a:bodyPr wrap="square" rtlCol="0">
            <a:spAutoFit/>
          </a:bodyPr>
          <a:lstStyle/>
          <a:p>
            <a:r>
              <a:rPr lang="zh-CN" altLang="en-US" sz="1400" dirty="0" smtClean="0"/>
              <a:t>用于配置可编程性能计数器（</a:t>
            </a:r>
            <a:r>
              <a:rPr lang="en-US" altLang="zh-CN" sz="1400" dirty="0" smtClean="0"/>
              <a:t>PPFC</a:t>
            </a:r>
            <a:r>
              <a:rPr lang="zh-CN" altLang="en-US" sz="1400" dirty="0" smtClean="0"/>
              <a:t>）</a:t>
            </a:r>
            <a:endParaRPr lang="zh-CN" altLang="en-US" sz="1400" dirty="0"/>
          </a:p>
        </p:txBody>
      </p:sp>
      <p:cxnSp>
        <p:nvCxnSpPr>
          <p:cNvPr id="6" name="直接箭头连接符 5"/>
          <p:cNvCxnSpPr/>
          <p:nvPr/>
        </p:nvCxnSpPr>
        <p:spPr>
          <a:xfrm flipH="1">
            <a:off x="2275842" y="2275840"/>
            <a:ext cx="778931" cy="105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flipV="1">
            <a:off x="2275842" y="3735897"/>
            <a:ext cx="778931" cy="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9174030" y="2442914"/>
            <a:ext cx="3246755" cy="738664"/>
          </a:xfrm>
          <a:prstGeom prst="rect">
            <a:avLst/>
          </a:prstGeom>
          <a:noFill/>
        </p:spPr>
        <p:txBody>
          <a:bodyPr wrap="square" rtlCol="0">
            <a:spAutoFit/>
          </a:bodyPr>
          <a:lstStyle/>
          <a:p>
            <a:r>
              <a:rPr lang="zh-CN" altLang="zh-CN" sz="1400" dirty="0"/>
              <a:t>解析剩余的参数</a:t>
            </a:r>
            <a:r>
              <a:rPr lang="zh-CN" altLang="zh-CN" sz="1400" dirty="0" smtClean="0"/>
              <a:t>，</a:t>
            </a:r>
            <a:endParaRPr lang="en-US" altLang="zh-CN" sz="1400" dirty="0" smtClean="0"/>
          </a:p>
          <a:p>
            <a:r>
              <a:rPr lang="zh-CN" altLang="zh-CN" sz="1400" dirty="0" smtClean="0"/>
              <a:t>生成</a:t>
            </a:r>
            <a:r>
              <a:rPr lang="en-US" altLang="zh-CN" sz="1400" dirty="0" err="1"/>
              <a:t>microbenchmark</a:t>
            </a:r>
            <a:r>
              <a:rPr lang="zh-CN" altLang="zh-CN" sz="1400" dirty="0"/>
              <a:t>测试汇编指令</a:t>
            </a:r>
            <a:r>
              <a:rPr lang="zh-CN" altLang="zh-CN" sz="1400" dirty="0" smtClean="0"/>
              <a:t>，</a:t>
            </a:r>
            <a:endParaRPr lang="en-US" altLang="zh-CN" sz="1400" dirty="0" smtClean="0"/>
          </a:p>
          <a:p>
            <a:r>
              <a:rPr lang="zh-CN" altLang="zh-CN" sz="1400" dirty="0" smtClean="0"/>
              <a:t>进行</a:t>
            </a:r>
            <a:r>
              <a:rPr lang="zh-CN" altLang="zh-CN" sz="1400" dirty="0"/>
              <a:t>测试并输出结果</a:t>
            </a:r>
            <a:endParaRPr lang="zh-CN" altLang="en-US" sz="1400" dirty="0"/>
          </a:p>
        </p:txBody>
      </p:sp>
      <p:cxnSp>
        <p:nvCxnSpPr>
          <p:cNvPr id="22" name="直接箭头连接符 21"/>
          <p:cNvCxnSpPr>
            <a:endCxn id="21" idx="1"/>
          </p:cNvCxnSpPr>
          <p:nvPr/>
        </p:nvCxnSpPr>
        <p:spPr>
          <a:xfrm flipV="1">
            <a:off x="8663093" y="2812246"/>
            <a:ext cx="510937" cy="12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2646295880"/>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err="1" smtClean="0">
                  <a:latin typeface="+mn-ea"/>
                </a:rPr>
                <a:t>nanoBench</a:t>
              </a:r>
              <a:r>
                <a:rPr lang="en-US" altLang="zh-CN" sz="2000" b="1" dirty="0" smtClean="0">
                  <a:latin typeface="+mn-ea"/>
                </a:rPr>
                <a:t> </a:t>
              </a:r>
              <a:r>
                <a:rPr lang="zh-CN" altLang="en-US" sz="2000" b="1" dirty="0" smtClean="0">
                  <a:latin typeface="+mn-ea"/>
                </a:rPr>
                <a:t>算法</a:t>
              </a:r>
              <a:endParaRPr lang="zh-CN" altLang="en-US" b="1" dirty="0">
                <a:latin typeface="+mn-ea"/>
              </a:endParaRPr>
            </a:p>
          </p:txBody>
        </p:sp>
      </p:grpSp>
      <p:sp>
        <p:nvSpPr>
          <p:cNvPr id="2" name="矩形 1"/>
          <p:cNvSpPr/>
          <p:nvPr/>
        </p:nvSpPr>
        <p:spPr>
          <a:xfrm>
            <a:off x="1422800" y="4366382"/>
            <a:ext cx="2363146" cy="461665"/>
          </a:xfrm>
          <a:prstGeom prst="rect">
            <a:avLst/>
          </a:prstGeom>
        </p:spPr>
        <p:txBody>
          <a:bodyPr wrap="none">
            <a:spAutoFit/>
          </a:bodyPr>
          <a:lstStyle/>
          <a:p>
            <a:pPr algn="ctr">
              <a:lnSpc>
                <a:spcPct val="150000"/>
              </a:lnSpc>
              <a:spcAft>
                <a:spcPts val="0"/>
              </a:spcAft>
            </a:pPr>
            <a:r>
              <a:rPr lang="en-US" altLang="zh-CN" sz="1600" b="1" kern="100" dirty="0" err="1" smtClean="0">
                <a:latin typeface="+mn-ea"/>
                <a:cs typeface="Times New Roman" panose="02020603050405020304" pitchFamily="18" charset="0"/>
              </a:rPr>
              <a:t>nanoBench</a:t>
            </a:r>
            <a:r>
              <a:rPr lang="zh-CN" altLang="en-US" sz="1600" b="1" kern="100" dirty="0" smtClean="0">
                <a:latin typeface="+mn-ea"/>
                <a:cs typeface="Times New Roman" panose="02020603050405020304" pitchFamily="18" charset="0"/>
              </a:rPr>
              <a:t>整体算法流程</a:t>
            </a:r>
            <a:endParaRPr lang="zh-CN" altLang="zh-CN" sz="1600" b="1" kern="100" dirty="0">
              <a:latin typeface="+mn-ea"/>
            </a:endParaRPr>
          </a:p>
        </p:txBody>
      </p:sp>
      <p:sp>
        <p:nvSpPr>
          <p:cNvPr id="21" name="文本框 20"/>
          <p:cNvSpPr txBox="1"/>
          <p:nvPr/>
        </p:nvSpPr>
        <p:spPr>
          <a:xfrm>
            <a:off x="4229945" y="1678066"/>
            <a:ext cx="1076961" cy="276999"/>
          </a:xfrm>
          <a:prstGeom prst="rect">
            <a:avLst/>
          </a:prstGeom>
          <a:noFill/>
        </p:spPr>
        <p:txBody>
          <a:bodyPr wrap="square" rtlCol="0">
            <a:spAutoFit/>
          </a:bodyPr>
          <a:lstStyle/>
          <a:p>
            <a:r>
              <a:rPr lang="zh-CN" altLang="zh-CN" sz="1200" dirty="0" smtClean="0"/>
              <a:t>解析</a:t>
            </a:r>
            <a:r>
              <a:rPr lang="zh-CN" altLang="en-US" sz="1200" dirty="0" smtClean="0"/>
              <a:t>参数</a:t>
            </a:r>
            <a:endParaRPr lang="en-US" altLang="zh-CN" sz="1200" dirty="0" smtClean="0"/>
          </a:p>
        </p:txBody>
      </p:sp>
      <p:cxnSp>
        <p:nvCxnSpPr>
          <p:cNvPr id="22" name="直接箭头连接符 21"/>
          <p:cNvCxnSpPr/>
          <p:nvPr/>
        </p:nvCxnSpPr>
        <p:spPr>
          <a:xfrm>
            <a:off x="3732106" y="1816566"/>
            <a:ext cx="416110"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9" name="图片 18" descr="%FontSize=12&#10;%TeXFontSize=12&#10;&#10;&#10;&#10;\documentclass{article}&#10;&#10;\usepackage{multirow}&#10;\usepackage{algorithm}&#10;\usepackage{algpseudocode}&#10;\usepackage{amsmath}&#10;\usepackage{geometry}&#10;\usepackage{algorithmicx}&#10;\usepackage{algpseudocode}&#10;&#10;\renewcommand{\thealgorithm}{}&#10;\floatname{algorithm}{Algorithm 3}&#10;\renewcommand{\algorithmicrequire}{\textbf{Input:}} % Use Input in the format of Algorithm&#10;\renewcommand{\algorithmicensure}{\textbf{Output:}} &#10;&#10;\pagestyle{empty}&#10;\begin{document}&#10;\begin{algorithm}[h]  &#10;      \floatname{algorithm}{Algorithm 3.1}&#10;        \caption{nanoBench}&#10;        \begin{algorithmic}[1] %每行显示行号&#10;            \Require $config$, $code$&#10;            \Ensure $result$&#10;            \Function {CheckCPUID\_ParseConfig}{$config$}&#10;            \EndFunction&#10;            \State&#10;            \Function {PinThreadtoCPU}{$ $}&#10;            \EndFunction&#10;            \State&#10;            \Function {AllocateMem}{$ $}&#10;            \EndFunction&#10;            \State&#10;            \Function {Benchmark\_FPFC}{$code$}&#10;            \State \Return{$result$}&#10;            \EndFunction&#10;            \State&#10;            \Function {Benchmark\_PPFC}{$code$}&#10;            \State \Return{$result$}&#10;            \EndFunction&#10;            \State&#10;            \Function {ClaeanUp}{$ $}&#10;            \EndFunction&#10;        \end{algorithmic}&#10;    \end{algorithm}&#10;\end{document}"/>
          <p:cNvPicPr/>
          <p:nvPr/>
        </p:nvPicPr>
        <p:blipFill>
          <a:blip r:embed="rId3" cstate="print">
            <a:lum/>
            <a:extLst>
              <a:ext uri="{28A0092B-C50C-407E-A947-70E740481C1C}">
                <a14:useLocalDpi xmlns:a14="http://schemas.microsoft.com/office/drawing/2010/main" val="0"/>
              </a:ext>
            </a:extLst>
          </a:blip>
          <a:stretch>
            <a:fillRect/>
          </a:stretch>
        </p:blipFill>
        <p:spPr>
          <a:xfrm>
            <a:off x="896252" y="1294477"/>
            <a:ext cx="4797222" cy="3022955"/>
          </a:xfrm>
          <a:prstGeom prst="rect">
            <a:avLst/>
          </a:prstGeom>
        </p:spPr>
      </p:pic>
      <p:sp>
        <p:nvSpPr>
          <p:cNvPr id="23" name="文本框 22"/>
          <p:cNvSpPr txBox="1"/>
          <p:nvPr/>
        </p:nvSpPr>
        <p:spPr>
          <a:xfrm>
            <a:off x="4229945" y="2038179"/>
            <a:ext cx="2225042" cy="276999"/>
          </a:xfrm>
          <a:prstGeom prst="rect">
            <a:avLst/>
          </a:prstGeom>
          <a:noFill/>
        </p:spPr>
        <p:txBody>
          <a:bodyPr wrap="square" rtlCol="0">
            <a:spAutoFit/>
          </a:bodyPr>
          <a:lstStyle/>
          <a:p>
            <a:r>
              <a:rPr lang="zh-CN" altLang="en-US" sz="1200" dirty="0" smtClean="0"/>
              <a:t>设置程序线程</a:t>
            </a:r>
            <a:r>
              <a:rPr lang="en-US" altLang="zh-CN" sz="1200" dirty="0" smtClean="0"/>
              <a:t>CPU</a:t>
            </a:r>
            <a:r>
              <a:rPr lang="zh-CN" altLang="en-US" sz="1200" dirty="0" smtClean="0"/>
              <a:t>亲和力</a:t>
            </a:r>
            <a:endParaRPr lang="en-US" altLang="zh-CN" sz="1200" dirty="0" smtClean="0"/>
          </a:p>
        </p:txBody>
      </p:sp>
      <p:cxnSp>
        <p:nvCxnSpPr>
          <p:cNvPr id="24" name="直接箭头连接符 23"/>
          <p:cNvCxnSpPr/>
          <p:nvPr/>
        </p:nvCxnSpPr>
        <p:spPr>
          <a:xfrm flipV="1">
            <a:off x="2885440" y="2190225"/>
            <a:ext cx="1262776" cy="65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4229945" y="2468119"/>
            <a:ext cx="2225042" cy="276999"/>
          </a:xfrm>
          <a:prstGeom prst="rect">
            <a:avLst/>
          </a:prstGeom>
          <a:noFill/>
        </p:spPr>
        <p:txBody>
          <a:bodyPr wrap="square" rtlCol="0">
            <a:spAutoFit/>
          </a:bodyPr>
          <a:lstStyle/>
          <a:p>
            <a:r>
              <a:rPr lang="zh-CN" altLang="en-US" sz="1200" dirty="0" smtClean="0"/>
              <a:t>分配内存空间</a:t>
            </a:r>
            <a:endParaRPr lang="en-US" altLang="zh-CN" sz="1200" dirty="0" smtClean="0"/>
          </a:p>
        </p:txBody>
      </p:sp>
      <p:cxnSp>
        <p:nvCxnSpPr>
          <p:cNvPr id="26" name="直接箭头连接符 25"/>
          <p:cNvCxnSpPr/>
          <p:nvPr/>
        </p:nvCxnSpPr>
        <p:spPr>
          <a:xfrm flipV="1">
            <a:off x="2885440" y="2620165"/>
            <a:ext cx="1262776" cy="65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4229945" y="2863565"/>
            <a:ext cx="2225042" cy="276999"/>
          </a:xfrm>
          <a:prstGeom prst="rect">
            <a:avLst/>
          </a:prstGeom>
          <a:noFill/>
        </p:spPr>
        <p:txBody>
          <a:bodyPr wrap="square" rtlCol="0">
            <a:spAutoFit/>
          </a:bodyPr>
          <a:lstStyle/>
          <a:p>
            <a:r>
              <a:rPr lang="en-US" altLang="zh-CN" sz="1200" dirty="0" smtClean="0"/>
              <a:t>FPFC</a:t>
            </a:r>
            <a:r>
              <a:rPr lang="zh-CN" altLang="en-US" sz="1200" dirty="0" smtClean="0"/>
              <a:t>参数测试</a:t>
            </a:r>
            <a:endParaRPr lang="en-US" altLang="zh-CN" sz="1200" dirty="0" smtClean="0"/>
          </a:p>
        </p:txBody>
      </p:sp>
      <p:cxnSp>
        <p:nvCxnSpPr>
          <p:cNvPr id="28" name="直接箭头连接符 27"/>
          <p:cNvCxnSpPr/>
          <p:nvPr/>
        </p:nvCxnSpPr>
        <p:spPr>
          <a:xfrm flipV="1">
            <a:off x="3095413" y="3015611"/>
            <a:ext cx="1052803" cy="64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229945" y="3415557"/>
            <a:ext cx="2225042" cy="276999"/>
          </a:xfrm>
          <a:prstGeom prst="rect">
            <a:avLst/>
          </a:prstGeom>
          <a:noFill/>
        </p:spPr>
        <p:txBody>
          <a:bodyPr wrap="square" rtlCol="0">
            <a:spAutoFit/>
          </a:bodyPr>
          <a:lstStyle/>
          <a:p>
            <a:r>
              <a:rPr lang="en-US" altLang="zh-CN" sz="1200" dirty="0"/>
              <a:t>P</a:t>
            </a:r>
            <a:r>
              <a:rPr lang="en-US" altLang="zh-CN" sz="1200" dirty="0" smtClean="0"/>
              <a:t>PFC</a:t>
            </a:r>
            <a:r>
              <a:rPr lang="zh-CN" altLang="en-US" sz="1200" dirty="0" smtClean="0"/>
              <a:t>参数测试</a:t>
            </a:r>
            <a:endParaRPr lang="en-US" altLang="zh-CN" sz="1200" dirty="0" smtClean="0"/>
          </a:p>
        </p:txBody>
      </p:sp>
      <p:cxnSp>
        <p:nvCxnSpPr>
          <p:cNvPr id="30" name="直接箭头连接符 29"/>
          <p:cNvCxnSpPr/>
          <p:nvPr/>
        </p:nvCxnSpPr>
        <p:spPr>
          <a:xfrm flipV="1">
            <a:off x="3095413" y="3567603"/>
            <a:ext cx="1052803" cy="64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4229945" y="3925747"/>
            <a:ext cx="2225042" cy="276999"/>
          </a:xfrm>
          <a:prstGeom prst="rect">
            <a:avLst/>
          </a:prstGeom>
          <a:noFill/>
        </p:spPr>
        <p:txBody>
          <a:bodyPr wrap="square" rtlCol="0">
            <a:spAutoFit/>
          </a:bodyPr>
          <a:lstStyle/>
          <a:p>
            <a:r>
              <a:rPr lang="zh-CN" altLang="en-US" sz="1200" dirty="0"/>
              <a:t>清除</a:t>
            </a:r>
            <a:endParaRPr lang="en-US" altLang="zh-CN" sz="1200" dirty="0" smtClean="0"/>
          </a:p>
        </p:txBody>
      </p:sp>
      <p:cxnSp>
        <p:nvCxnSpPr>
          <p:cNvPr id="32" name="直接箭头连接符 31"/>
          <p:cNvCxnSpPr/>
          <p:nvPr/>
        </p:nvCxnSpPr>
        <p:spPr>
          <a:xfrm flipV="1">
            <a:off x="3095413" y="4077793"/>
            <a:ext cx="1052803" cy="64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3" name="图片 32" descr="%FontSize=12&#10;%TeXFontSize=12&#10;&#10;&#10;&#10;\documentclass{article}&#10;&#10;\usepackage{multirow}&#10;\usepackage{algorithm}&#10;\usepackage{algpseudocode}&#10;\usepackage{amsmath}&#10;\usepackage{geometry}&#10;\usepackage{algorithmicx}&#10;\usepackage{algpseudocode}&#10;&#10;\renewcommand{\thealgorithm}{}&#10;\floatname{algorithm}{Algorithm 3}&#10;\renewcommand{\algorithmicrequire}{\textbf{Input:}} % Use Input in the format of Algorithm&#10;\renewcommand{\algorithmicensure}{\textbf{Output:}} &#10;&#10;\pagestyle{empty}&#10;\begin{document}&#10;\begin{algorithm}[h]  &#10;      \floatname{algorithm}{Algorithm 3.2}&#10;        \caption{Benchmark\_FPFC}&#10;        \begin{algorithmic}[1] %每行显示行号&#10;            \Require $code$&#10;            \Ensure $result$&#10;            \Function {Benchmark\_FPFC}{$code$}&#10;                \If {$is\_AMD\_CPU$}&#10;                    \State $ConfigPFC()$&#10;                    \State $Template \gets AMD\_Test\_Template$&#10;                \Else&#10;                    \State $ConfigPFC()$&#10;                    \State $Template \gets Intel\_Test\_Template$&#10;                \EndIf&#10;                \State RunWarmupRound$(Template)$&#10;                \State $RawResult \gets RunExperiment(Template)$&#10;                \State $result \gets ComputeResult(RawResult)$&#10;            \State \Return{$result$}&#10;            \EndFunction&#10;        \end{algorithmic}&#10;    \end{algorithm}&#10;\end{document}"/>
          <p:cNvPicPr/>
          <p:nvPr/>
        </p:nvPicPr>
        <p:blipFill>
          <a:blip r:embed="rId4" cstate="print">
            <a:lum/>
            <a:extLst>
              <a:ext uri="{28A0092B-C50C-407E-A947-70E740481C1C}">
                <a14:useLocalDpi xmlns:a14="http://schemas.microsoft.com/office/drawing/2010/main" val="0"/>
              </a:ext>
            </a:extLst>
          </a:blip>
          <a:stretch>
            <a:fillRect/>
          </a:stretch>
        </p:blipFill>
        <p:spPr>
          <a:xfrm>
            <a:off x="6757614" y="198802"/>
            <a:ext cx="5274310" cy="2439670"/>
          </a:xfrm>
          <a:prstGeom prst="rect">
            <a:avLst/>
          </a:prstGeom>
        </p:spPr>
      </p:pic>
      <p:sp>
        <p:nvSpPr>
          <p:cNvPr id="34" name="矩形 33"/>
          <p:cNvSpPr/>
          <p:nvPr/>
        </p:nvSpPr>
        <p:spPr>
          <a:xfrm>
            <a:off x="9883377" y="1157786"/>
            <a:ext cx="2056973" cy="403957"/>
          </a:xfrm>
          <a:prstGeom prst="rect">
            <a:avLst/>
          </a:prstGeom>
        </p:spPr>
        <p:txBody>
          <a:bodyPr wrap="none">
            <a:spAutoFit/>
          </a:bodyPr>
          <a:lstStyle/>
          <a:p>
            <a:pPr algn="ctr">
              <a:lnSpc>
                <a:spcPct val="150000"/>
              </a:lnSpc>
              <a:spcAft>
                <a:spcPts val="0"/>
              </a:spcAft>
            </a:pPr>
            <a:r>
              <a:rPr lang="en-US" altLang="zh-CN" sz="1600" b="1" kern="100" dirty="0" err="1" smtClean="0">
                <a:latin typeface="+mn-ea"/>
                <a:cs typeface="Times New Roman" panose="02020603050405020304" pitchFamily="18" charset="0"/>
              </a:rPr>
              <a:t>Benchmark_FPFC</a:t>
            </a:r>
            <a:r>
              <a:rPr lang="zh-CN" altLang="en-US" sz="1600" b="1" kern="100" dirty="0" smtClean="0">
                <a:latin typeface="+mn-ea"/>
                <a:cs typeface="Times New Roman" panose="02020603050405020304" pitchFamily="18" charset="0"/>
              </a:rPr>
              <a:t>算法</a:t>
            </a:r>
            <a:endParaRPr lang="zh-CN" altLang="zh-CN" sz="1600" b="1" kern="100" dirty="0">
              <a:latin typeface="+mn-ea"/>
            </a:endParaRPr>
          </a:p>
        </p:txBody>
      </p:sp>
      <p:cxnSp>
        <p:nvCxnSpPr>
          <p:cNvPr id="35" name="直接箭头连接符 34"/>
          <p:cNvCxnSpPr/>
          <p:nvPr/>
        </p:nvCxnSpPr>
        <p:spPr>
          <a:xfrm flipV="1">
            <a:off x="5342466" y="1851646"/>
            <a:ext cx="1363134" cy="11671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6" name="图片 35" descr="%FontSize=12&#10;%TeXFontSize=12&#10;&#10;&#10;&#10;\documentclass{article}&#10;&#10;\usepackage{multirow}&#10;\usepackage{algorithm}&#10;\usepackage{algpseudocode}&#10;\usepackage{amsmath}&#10;\usepackage{geometry}&#10;\usepackage{algorithmicx}&#10;\usepackage{algpseudocode}&#10;&#10;\renewcommand{\thealgorithm}{}&#10;\floatname{algorithm}{Algorithm 3}&#10;\renewcommand{\algorithmicrequire}{\textbf{Input:}} % Use Input in the format of Algorithm&#10;\renewcommand{\algorithmicensure}{\textbf{Output:}} &#10;&#10;\pagestyle{empty}&#10;\begin{document}&#10;\begin{algorithm}[h]  &#10;      \floatname{algorithm}{Algorithm 3.3}&#10;        \caption{Measurement\_Template\_Intel\_4}&#10;        \begin{algorithmic}[1] %每行显示行号&#10;            \State $Save\_Regs\_Flags()$&#10;            \State $Code\_Init()$&#10;            \State $Pfc\_Read()$&#10;            \State $Code\_Last\_Init()$&#10;            \State $Code()$&#10;            \State $Pfc\_Read()$&#10;            \State $Restore\_Regs\_Flags()$&#10;        \end{algorithmic}&#10;    \end{algorithm}&#10;\end{document}"/>
          <p:cNvPicPr/>
          <p:nvPr/>
        </p:nvPicPr>
        <p:blipFill>
          <a:blip r:embed="rId5" cstate="print">
            <a:lum/>
            <a:extLst>
              <a:ext uri="{28A0092B-C50C-407E-A947-70E740481C1C}">
                <a14:useLocalDpi xmlns:a14="http://schemas.microsoft.com/office/drawing/2010/main" val="0"/>
              </a:ext>
            </a:extLst>
          </a:blip>
          <a:stretch>
            <a:fillRect/>
          </a:stretch>
        </p:blipFill>
        <p:spPr>
          <a:xfrm>
            <a:off x="6772862" y="3535822"/>
            <a:ext cx="5274310" cy="1292225"/>
          </a:xfrm>
          <a:prstGeom prst="rect">
            <a:avLst/>
          </a:prstGeom>
        </p:spPr>
      </p:pic>
      <p:cxnSp>
        <p:nvCxnSpPr>
          <p:cNvPr id="12" name="肘形连接符 11"/>
          <p:cNvCxnSpPr/>
          <p:nvPr/>
        </p:nvCxnSpPr>
        <p:spPr>
          <a:xfrm rot="5400000">
            <a:off x="8259375" y="2372880"/>
            <a:ext cx="1823747" cy="447040"/>
          </a:xfrm>
          <a:prstGeom prst="bentConnector3">
            <a:avLst>
              <a:gd name="adj1" fmla="val 6597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43"/>
          <p:cNvSpPr/>
          <p:nvPr/>
        </p:nvSpPr>
        <p:spPr>
          <a:xfrm>
            <a:off x="7555709" y="4974628"/>
            <a:ext cx="3102131" cy="403957"/>
          </a:xfrm>
          <a:prstGeom prst="rect">
            <a:avLst/>
          </a:prstGeom>
        </p:spPr>
        <p:txBody>
          <a:bodyPr wrap="none">
            <a:spAutoFit/>
          </a:bodyPr>
          <a:lstStyle/>
          <a:p>
            <a:pPr algn="ctr">
              <a:lnSpc>
                <a:spcPct val="150000"/>
              </a:lnSpc>
              <a:spcAft>
                <a:spcPts val="0"/>
              </a:spcAft>
            </a:pPr>
            <a:r>
              <a:rPr lang="en-US" altLang="zh-CN" sz="1600" b="1" kern="100" dirty="0" smtClean="0">
                <a:latin typeface="+mn-ea"/>
                <a:cs typeface="Times New Roman" panose="02020603050405020304" pitchFamily="18" charset="0"/>
              </a:rPr>
              <a:t>Measurement_Template_Intel_4</a:t>
            </a:r>
            <a:endParaRPr lang="zh-CN" altLang="zh-CN" sz="1600" b="1" kern="100" dirty="0">
              <a:latin typeface="+mn-ea"/>
            </a:endParaRPr>
          </a:p>
        </p:txBody>
      </p:sp>
      <p:pic>
        <p:nvPicPr>
          <p:cNvPr id="37" name="图片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043471841"/>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err="1" smtClean="0">
                  <a:latin typeface="+mn-ea"/>
                </a:rPr>
                <a:t>nanoBench</a:t>
              </a:r>
              <a:r>
                <a:rPr lang="en-US" altLang="zh-CN" sz="2000" b="1" dirty="0" smtClean="0">
                  <a:latin typeface="+mn-ea"/>
                </a:rPr>
                <a:t> </a:t>
              </a:r>
              <a:r>
                <a:rPr lang="zh-CN" altLang="en-US" sz="2000" b="1" dirty="0" smtClean="0">
                  <a:latin typeface="+mn-ea"/>
                </a:rPr>
                <a:t>算法</a:t>
              </a:r>
              <a:endParaRPr lang="zh-CN" altLang="en-US" b="1" dirty="0">
                <a:latin typeface="+mn-ea"/>
              </a:endParaRPr>
            </a:p>
          </p:txBody>
        </p:sp>
      </p:grpSp>
      <p:sp>
        <p:nvSpPr>
          <p:cNvPr id="52" name="文本框 51"/>
          <p:cNvSpPr txBox="1"/>
          <p:nvPr/>
        </p:nvSpPr>
        <p:spPr>
          <a:xfrm>
            <a:off x="1596866" y="1410041"/>
            <a:ext cx="8439575" cy="369332"/>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smtClean="0"/>
              <a:t>误差消除</a:t>
            </a:r>
            <a:endParaRPr lang="en-US" altLang="zh-CN" b="1" dirty="0" smtClean="0"/>
          </a:p>
        </p:txBody>
      </p:sp>
      <p:sp>
        <p:nvSpPr>
          <p:cNvPr id="14" name="文本框 13"/>
          <p:cNvSpPr txBox="1"/>
          <p:nvPr/>
        </p:nvSpPr>
        <p:spPr>
          <a:xfrm>
            <a:off x="1589487" y="2085369"/>
            <a:ext cx="8556966" cy="216982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t>消除统计误差：提供取最大、最小、算术平均、</a:t>
            </a:r>
            <a:r>
              <a:rPr lang="en-US" altLang="zh-CN" dirty="0" smtClean="0"/>
              <a:t>2-8</a:t>
            </a:r>
            <a:r>
              <a:rPr lang="zh-CN" altLang="en-US" dirty="0" smtClean="0"/>
              <a:t>平均等多种方案；</a:t>
            </a:r>
            <a:r>
              <a:rPr lang="zh-CN" altLang="zh-CN" dirty="0"/>
              <a:t>一次测试运行多次待测试指令（组</a:t>
            </a:r>
            <a:r>
              <a:rPr lang="zh-CN" altLang="zh-CN" dirty="0" smtClean="0"/>
              <a:t>）</a:t>
            </a:r>
            <a:r>
              <a:rPr lang="en-US" altLang="zh-CN" dirty="0" smtClean="0"/>
              <a:t>unroll</a:t>
            </a:r>
            <a:r>
              <a:rPr lang="zh-CN" altLang="en-US" dirty="0" smtClean="0"/>
              <a:t>循环等。</a:t>
            </a:r>
            <a:endParaRPr lang="en-US" altLang="zh-CN" dirty="0" smtClean="0"/>
          </a:p>
          <a:p>
            <a:pPr marL="285750" indent="-285750">
              <a:lnSpc>
                <a:spcPct val="150000"/>
              </a:lnSpc>
              <a:buFont typeface="Wingdings" panose="05000000000000000000" pitchFamily="2" charset="2"/>
              <a:buChar char="l"/>
            </a:pPr>
            <a:r>
              <a:rPr lang="zh-CN" altLang="en-US" dirty="0" smtClean="0"/>
              <a:t>消除</a:t>
            </a:r>
            <a:r>
              <a:rPr lang="zh-CN" altLang="en-US" dirty="0"/>
              <a:t>系统误差：运行两次测试，分别为主循环和基础循环</a:t>
            </a:r>
            <a:r>
              <a:rPr lang="zh-CN" altLang="en-US" dirty="0" smtClean="0"/>
              <a:t>，利用两者</a:t>
            </a:r>
            <a:r>
              <a:rPr lang="zh-CN" altLang="en-US" dirty="0"/>
              <a:t>有待测试指令（组）循环次数</a:t>
            </a:r>
            <a:r>
              <a:rPr lang="zh-CN" altLang="en-US" dirty="0" smtClean="0"/>
              <a:t>差异，相减</a:t>
            </a:r>
            <a:r>
              <a:rPr lang="zh-CN" altLang="en-US" dirty="0"/>
              <a:t>去除测试指令的</a:t>
            </a:r>
            <a:r>
              <a:rPr lang="zh-CN" altLang="en-US" dirty="0" smtClean="0"/>
              <a:t>开销；</a:t>
            </a:r>
            <a:r>
              <a:rPr lang="zh-CN" altLang="zh-CN" dirty="0"/>
              <a:t>直接将测试结果以汇编码形式写入结果变量所在</a:t>
            </a:r>
            <a:r>
              <a:rPr lang="zh-CN" altLang="zh-CN" dirty="0" smtClean="0"/>
              <a:t>内存</a:t>
            </a:r>
            <a:r>
              <a:rPr lang="zh-CN" altLang="en-US" dirty="0" smtClean="0"/>
              <a:t>；</a:t>
            </a:r>
            <a:r>
              <a:rPr lang="zh-CN" altLang="zh-CN" dirty="0"/>
              <a:t>序列化</a:t>
            </a:r>
            <a:r>
              <a:rPr lang="zh-CN" altLang="zh-CN" dirty="0" smtClean="0"/>
              <a:t>指令</a:t>
            </a:r>
            <a:r>
              <a:rPr lang="zh-CN" altLang="en-US" dirty="0" smtClean="0"/>
              <a:t>读写</a:t>
            </a:r>
            <a:r>
              <a:rPr lang="zh-CN" altLang="zh-CN" dirty="0" smtClean="0"/>
              <a:t>防止</a:t>
            </a:r>
            <a:r>
              <a:rPr lang="zh-CN" altLang="zh-CN" dirty="0"/>
              <a:t>乱序执行带来的不</a:t>
            </a:r>
            <a:r>
              <a:rPr lang="zh-CN" altLang="zh-CN" dirty="0" smtClean="0"/>
              <a:t>精确</a:t>
            </a:r>
            <a:r>
              <a:rPr lang="zh-CN" altLang="en-US" dirty="0" smtClean="0"/>
              <a:t>等。</a:t>
            </a:r>
            <a:endParaRPr lang="en-US" altLang="zh-CN" dirty="0" smtClean="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2486515203"/>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CF0225-1FA9-4EF0-B1D2-9C777FD1B34A}"/>
              </a:ext>
            </a:extLst>
          </p:cNvPr>
          <p:cNvSpPr/>
          <p:nvPr/>
        </p:nvSpPr>
        <p:spPr>
          <a:xfrm>
            <a:off x="364054" y="278712"/>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682AD53-593A-4EA9-A62C-17205C9A333B}"/>
              </a:ext>
            </a:extLst>
          </p:cNvPr>
          <p:cNvSpPr/>
          <p:nvPr/>
        </p:nvSpPr>
        <p:spPr>
          <a:xfrm>
            <a:off x="209334" y="105152"/>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A99AEB-6477-477A-8308-71CB4D601D8E}"/>
              </a:ext>
            </a:extLst>
          </p:cNvPr>
          <p:cNvSpPr/>
          <p:nvPr/>
        </p:nvSpPr>
        <p:spPr>
          <a:xfrm>
            <a:off x="11647560" y="6252470"/>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49ECCBC4-6B75-4FA6-9177-25B4315D9273}"/>
              </a:ext>
            </a:extLst>
          </p:cNvPr>
          <p:cNvGrpSpPr/>
          <p:nvPr/>
        </p:nvGrpSpPr>
        <p:grpSpPr>
          <a:xfrm>
            <a:off x="3227912" y="2370987"/>
            <a:ext cx="5793485" cy="2116022"/>
            <a:chOff x="1769918" y="2385536"/>
            <a:chExt cx="8652164" cy="2086928"/>
          </a:xfrm>
        </p:grpSpPr>
        <p:sp>
          <p:nvSpPr>
            <p:cNvPr id="20" name="矩形 19">
              <a:extLst>
                <a:ext uri="{FF2B5EF4-FFF2-40B4-BE49-F238E27FC236}">
                  <a16:creationId xmlns:a16="http://schemas.microsoft.com/office/drawing/2014/main" id="{D691D199-743F-4FB0-9551-A560660AA4B4}"/>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EEEA2F31-FA37-4E2E-868F-4AA47B01A4A9}"/>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547E5DA-CD5F-4676-9119-01F25B8D5ECC}"/>
              </a:ext>
            </a:extLst>
          </p:cNvPr>
          <p:cNvGrpSpPr/>
          <p:nvPr/>
        </p:nvGrpSpPr>
        <p:grpSpPr>
          <a:xfrm>
            <a:off x="3311137" y="3188663"/>
            <a:ext cx="5569726" cy="480671"/>
            <a:chOff x="3261223" y="1131982"/>
            <a:chExt cx="5569726" cy="480671"/>
          </a:xfrm>
        </p:grpSpPr>
        <p:sp>
          <p:nvSpPr>
            <p:cNvPr id="23" name="Freeform 513">
              <a:extLst>
                <a:ext uri="{FF2B5EF4-FFF2-40B4-BE49-F238E27FC236}">
                  <a16:creationId xmlns:a16="http://schemas.microsoft.com/office/drawing/2014/main" id="{026E01F8-9156-45B8-8EFE-CE03021083EC}"/>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24" name="Freeform 513">
              <a:extLst>
                <a:ext uri="{FF2B5EF4-FFF2-40B4-BE49-F238E27FC236}">
                  <a16:creationId xmlns:a16="http://schemas.microsoft.com/office/drawing/2014/main" id="{70A48042-C536-4E69-9126-AE2E7E507B6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p:nvSpPr>
          <p:cNvPr id="25" name="文本框 24">
            <a:extLst>
              <a:ext uri="{FF2B5EF4-FFF2-40B4-BE49-F238E27FC236}">
                <a16:creationId xmlns:a16="http://schemas.microsoft.com/office/drawing/2014/main" id="{41248D10-9888-4427-A51B-2B4895F07420}"/>
              </a:ext>
            </a:extLst>
          </p:cNvPr>
          <p:cNvSpPr txBox="1"/>
          <p:nvPr/>
        </p:nvSpPr>
        <p:spPr>
          <a:xfrm>
            <a:off x="2537098" y="2730681"/>
            <a:ext cx="7098754" cy="1200329"/>
          </a:xfrm>
          <a:prstGeom prst="rect">
            <a:avLst/>
          </a:prstGeom>
          <a:noFill/>
        </p:spPr>
        <p:txBody>
          <a:bodyPr wrap="square" rtlCol="0">
            <a:spAutoFit/>
          </a:bodyPr>
          <a:lstStyle/>
          <a:p>
            <a:pPr algn="ctr"/>
            <a:r>
              <a:rPr lang="en-US" altLang="zh-CN" sz="4000" b="1" dirty="0">
                <a:ea typeface="黑体" panose="02010609060101010101" pitchFamily="49" charset="-122"/>
              </a:rPr>
              <a:t>PART </a:t>
            </a:r>
            <a:r>
              <a:rPr lang="en-US" altLang="zh-CN" sz="4000" b="1" dirty="0" smtClean="0">
                <a:ea typeface="黑体" panose="02010609060101010101" pitchFamily="49" charset="-122"/>
              </a:rPr>
              <a:t>02</a:t>
            </a:r>
            <a:endParaRPr lang="en-US" altLang="zh-CN" sz="4000" b="1" dirty="0">
              <a:ea typeface="黑体" panose="02010609060101010101" pitchFamily="49" charset="-122"/>
            </a:endParaRPr>
          </a:p>
          <a:p>
            <a:pPr algn="ctr"/>
            <a:r>
              <a:rPr lang="zh-CN" altLang="en-US" sz="3200" b="1" dirty="0">
                <a:latin typeface="+mn-ea"/>
              </a:rPr>
              <a:t>缓存替换策略</a:t>
            </a: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0106" y="386478"/>
            <a:ext cx="1621677" cy="506012"/>
          </a:xfrm>
          <a:prstGeom prst="rect">
            <a:avLst/>
          </a:prstGeom>
        </p:spPr>
      </p:pic>
    </p:spTree>
    <p:extLst>
      <p:ext uri="{BB962C8B-B14F-4D97-AF65-F5344CB8AC3E}">
        <p14:creationId xmlns:p14="http://schemas.microsoft.com/office/powerpoint/2010/main" val="811803347"/>
      </p:ext>
    </p:extLst>
  </p:cSld>
  <p:clrMapOvr>
    <a:masterClrMapping/>
  </p:clrMapOvr>
  <mc:AlternateContent xmlns:mc="http://schemas.openxmlformats.org/markup-compatibility/2006" xmlns:p14="http://schemas.microsoft.com/office/powerpoint/2010/main">
    <mc:Choice Requires="p14">
      <p:transition p14:dur="10" advTm="4856"/>
    </mc:Choice>
    <mc:Fallback xmlns="">
      <p:transition advTm="4856"/>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4" name="文本框 13"/>
          <p:cNvSpPr txBox="1"/>
          <p:nvPr/>
        </p:nvSpPr>
        <p:spPr>
          <a:xfrm>
            <a:off x="637554" y="1321008"/>
            <a:ext cx="1882126" cy="646331"/>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直接映射</a:t>
            </a:r>
            <a:endParaRPr lang="en-US" altLang="zh-CN" dirty="0" smtClean="0"/>
          </a:p>
          <a:p>
            <a:pPr marL="285750" indent="-285750">
              <a:buFont typeface="Wingdings" panose="05000000000000000000" pitchFamily="2" charset="2"/>
              <a:buChar char="l"/>
            </a:pPr>
            <a:endParaRPr lang="en-US" altLang="zh-CN" dirty="0" smtClean="0"/>
          </a:p>
        </p:txBody>
      </p:sp>
      <p:pic>
        <p:nvPicPr>
          <p:cNvPr id="2" name="图片 1"/>
          <p:cNvPicPr>
            <a:picLocks noChangeAspect="1"/>
          </p:cNvPicPr>
          <p:nvPr/>
        </p:nvPicPr>
        <p:blipFill>
          <a:blip r:embed="rId3"/>
          <a:stretch>
            <a:fillRect/>
          </a:stretch>
        </p:blipFill>
        <p:spPr>
          <a:xfrm>
            <a:off x="756258" y="1792954"/>
            <a:ext cx="2971429" cy="3895238"/>
          </a:xfrm>
          <a:prstGeom prst="rect">
            <a:avLst/>
          </a:prstGeom>
        </p:spPr>
      </p:pic>
      <p:sp>
        <p:nvSpPr>
          <p:cNvPr id="12" name="文本框 11"/>
          <p:cNvSpPr txBox="1"/>
          <p:nvPr/>
        </p:nvSpPr>
        <p:spPr>
          <a:xfrm>
            <a:off x="756258" y="5758188"/>
            <a:ext cx="2971429" cy="646331"/>
          </a:xfrm>
          <a:prstGeom prst="rect">
            <a:avLst/>
          </a:prstGeom>
          <a:noFill/>
        </p:spPr>
        <p:txBody>
          <a:bodyPr wrap="square" rtlCol="0">
            <a:spAutoFit/>
          </a:bodyPr>
          <a:lstStyle/>
          <a:p>
            <a:r>
              <a:rPr lang="zh-CN" altLang="en-US" dirty="0"/>
              <a:t>主存中的一个块只能映射</a:t>
            </a:r>
            <a:r>
              <a:rPr lang="zh-CN" altLang="en-US" dirty="0" smtClean="0"/>
              <a:t>到</a:t>
            </a:r>
            <a:endParaRPr lang="en-US" altLang="zh-CN" dirty="0" smtClean="0"/>
          </a:p>
          <a:p>
            <a:r>
              <a:rPr lang="en-US" altLang="zh-CN" dirty="0" smtClean="0"/>
              <a:t>Cache</a:t>
            </a:r>
            <a:r>
              <a:rPr lang="zh-CN" altLang="en-US" dirty="0"/>
              <a:t>的某一特定块中去</a:t>
            </a:r>
            <a:endParaRPr lang="en-US" altLang="zh-CN" dirty="0"/>
          </a:p>
        </p:txBody>
      </p:sp>
      <p:pic>
        <p:nvPicPr>
          <p:cNvPr id="3" name="图片 2"/>
          <p:cNvPicPr>
            <a:picLocks noChangeAspect="1"/>
          </p:cNvPicPr>
          <p:nvPr/>
        </p:nvPicPr>
        <p:blipFill>
          <a:blip r:embed="rId4"/>
          <a:stretch>
            <a:fillRect/>
          </a:stretch>
        </p:blipFill>
        <p:spPr>
          <a:xfrm>
            <a:off x="4322605" y="1801420"/>
            <a:ext cx="2571429" cy="2580952"/>
          </a:xfrm>
          <a:prstGeom prst="rect">
            <a:avLst/>
          </a:prstGeom>
        </p:spPr>
      </p:pic>
      <p:sp>
        <p:nvSpPr>
          <p:cNvPr id="13" name="文本框 12"/>
          <p:cNvSpPr txBox="1"/>
          <p:nvPr/>
        </p:nvSpPr>
        <p:spPr>
          <a:xfrm>
            <a:off x="4322605" y="1254501"/>
            <a:ext cx="188212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smtClean="0"/>
              <a:t>全相连映射</a:t>
            </a:r>
            <a:endParaRPr lang="en-US" altLang="zh-CN" dirty="0" smtClean="0"/>
          </a:p>
        </p:txBody>
      </p:sp>
      <p:sp>
        <p:nvSpPr>
          <p:cNvPr id="16" name="文本框 15"/>
          <p:cNvSpPr txBox="1"/>
          <p:nvPr/>
        </p:nvSpPr>
        <p:spPr>
          <a:xfrm>
            <a:off x="4322605" y="4590770"/>
            <a:ext cx="3114515" cy="646331"/>
          </a:xfrm>
          <a:prstGeom prst="rect">
            <a:avLst/>
          </a:prstGeom>
          <a:noFill/>
        </p:spPr>
        <p:txBody>
          <a:bodyPr wrap="square" rtlCol="0">
            <a:spAutoFit/>
          </a:bodyPr>
          <a:lstStyle/>
          <a:p>
            <a:r>
              <a:rPr lang="zh-CN" altLang="en-US" dirty="0" smtClean="0"/>
              <a:t>主存</a:t>
            </a:r>
            <a:r>
              <a:rPr lang="zh-CN" altLang="en-US" dirty="0"/>
              <a:t>中任何一块都可以映射到</a:t>
            </a:r>
            <a:r>
              <a:rPr lang="en-US" altLang="zh-CN" dirty="0"/>
              <a:t>Cache</a:t>
            </a:r>
            <a:r>
              <a:rPr lang="zh-CN" altLang="en-US" dirty="0"/>
              <a:t>中的任何一块位置上</a:t>
            </a:r>
            <a:endParaRPr lang="en-US" altLang="zh-CN" dirty="0"/>
          </a:p>
        </p:txBody>
      </p:sp>
      <p:pic>
        <p:nvPicPr>
          <p:cNvPr id="4" name="图片 3"/>
          <p:cNvPicPr>
            <a:picLocks noChangeAspect="1"/>
          </p:cNvPicPr>
          <p:nvPr/>
        </p:nvPicPr>
        <p:blipFill>
          <a:blip r:embed="rId5"/>
          <a:stretch>
            <a:fillRect/>
          </a:stretch>
        </p:blipFill>
        <p:spPr>
          <a:xfrm>
            <a:off x="8221539" y="1623833"/>
            <a:ext cx="3104762" cy="3780952"/>
          </a:xfrm>
          <a:prstGeom prst="rect">
            <a:avLst/>
          </a:prstGeom>
        </p:spPr>
      </p:pic>
      <p:sp>
        <p:nvSpPr>
          <p:cNvPr id="17" name="文本框 16"/>
          <p:cNvSpPr txBox="1"/>
          <p:nvPr/>
        </p:nvSpPr>
        <p:spPr>
          <a:xfrm>
            <a:off x="8221539" y="1136342"/>
            <a:ext cx="1882126" cy="369332"/>
          </a:xfrm>
          <a:prstGeom prst="rect">
            <a:avLst/>
          </a:prstGeom>
          <a:noFill/>
        </p:spPr>
        <p:txBody>
          <a:bodyPr wrap="square" rtlCol="0">
            <a:spAutoFit/>
          </a:bodyPr>
          <a:lstStyle/>
          <a:p>
            <a:pPr marL="285750" indent="-285750">
              <a:buFont typeface="Wingdings" panose="05000000000000000000" pitchFamily="2" charset="2"/>
              <a:buChar char="l"/>
            </a:pPr>
            <a:r>
              <a:rPr lang="zh-CN" altLang="en-US" dirty="0"/>
              <a:t>组</a:t>
            </a:r>
            <a:r>
              <a:rPr lang="zh-CN" altLang="en-US" dirty="0" smtClean="0"/>
              <a:t>相连映射</a:t>
            </a:r>
            <a:endParaRPr lang="en-US" altLang="zh-CN" dirty="0" smtClean="0"/>
          </a:p>
        </p:txBody>
      </p:sp>
      <p:sp>
        <p:nvSpPr>
          <p:cNvPr id="18" name="文本框 17"/>
          <p:cNvSpPr txBox="1"/>
          <p:nvPr/>
        </p:nvSpPr>
        <p:spPr>
          <a:xfrm>
            <a:off x="7405945" y="5414128"/>
            <a:ext cx="4790914" cy="923330"/>
          </a:xfrm>
          <a:prstGeom prst="rect">
            <a:avLst/>
          </a:prstGeom>
          <a:noFill/>
        </p:spPr>
        <p:txBody>
          <a:bodyPr wrap="square" rtlCol="0">
            <a:spAutoFit/>
          </a:bodyPr>
          <a:lstStyle/>
          <a:p>
            <a:r>
              <a:rPr lang="zh-CN" altLang="en-US" dirty="0"/>
              <a:t>主存和</a:t>
            </a:r>
            <a:r>
              <a:rPr lang="en-US" altLang="zh-CN" dirty="0"/>
              <a:t>Cache</a:t>
            </a:r>
            <a:r>
              <a:rPr lang="zh-CN" altLang="en-US" dirty="0"/>
              <a:t>都分组，主存中一个组内的块数与</a:t>
            </a:r>
            <a:r>
              <a:rPr lang="en-US" altLang="zh-CN" dirty="0"/>
              <a:t>Cache</a:t>
            </a:r>
            <a:r>
              <a:rPr lang="zh-CN" altLang="en-US" dirty="0"/>
              <a:t>中的分组数相同，组间采用直接映射，组内采用全相联映射</a:t>
            </a:r>
            <a:endParaRPr lang="en-US" altLang="zh-CN" dirty="0"/>
          </a:p>
        </p:txBody>
      </p:sp>
      <p:pic>
        <p:nvPicPr>
          <p:cNvPr id="19" name="图片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1303070272"/>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383DDD5E-D426-4095-A116-CD8ECD0F20FC}"/>
              </a:ext>
            </a:extLst>
          </p:cNvPr>
          <p:cNvPicPr>
            <a:picLocks noChangeAspect="1"/>
          </p:cNvPicPr>
          <p:nvPr/>
        </p:nvPicPr>
        <p:blipFill>
          <a:blip r:embed="rId3" cstate="print">
            <a:extLst>
              <a:ext uri="{BEBA8EAE-BF5A-486C-A8C5-ECC9F3942E4B}">
                <a14:imgProps xmlns:a14="http://schemas.microsoft.com/office/drawing/2010/main">
                  <a14:imgLayer r:embed="rId4">
                    <a14:imgEffect>
                      <a14:saturation sat="33000"/>
                    </a14:imgEffect>
                  </a14:imgLayer>
                </a14:imgProps>
              </a:ext>
              <a:ext uri="{28A0092B-C50C-407E-A947-70E740481C1C}">
                <a14:useLocalDpi xmlns:a14="http://schemas.microsoft.com/office/drawing/2010/main" val="0"/>
              </a:ext>
            </a:extLst>
          </a:blip>
          <a:stretch>
            <a:fillRect/>
          </a:stretch>
        </p:blipFill>
        <p:spPr>
          <a:xfrm>
            <a:off x="152497" y="191015"/>
            <a:ext cx="1487510" cy="1051082"/>
          </a:xfrm>
          <a:prstGeom prst="rect">
            <a:avLst/>
          </a:prstGeom>
        </p:spPr>
      </p:pic>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314" y="108374"/>
            <a:ext cx="5935851" cy="8742104"/>
          </a:xfrm>
          <a:prstGeom prst="rect">
            <a:avLst/>
          </a:prstGeom>
        </p:spPr>
      </p:pic>
      <p:pic>
        <p:nvPicPr>
          <p:cNvPr id="19" name="图片 1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177423" y="-4636905"/>
            <a:ext cx="6379660" cy="9395730"/>
          </a:xfrm>
          <a:prstGeom prst="rect">
            <a:avLst/>
          </a:prstGeom>
        </p:spPr>
      </p:pic>
    </p:spTree>
    <p:extLst>
      <p:ext uri="{BB962C8B-B14F-4D97-AF65-F5344CB8AC3E}">
        <p14:creationId xmlns:p14="http://schemas.microsoft.com/office/powerpoint/2010/main" val="2472778316"/>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4229" y="1242097"/>
            <a:ext cx="2983163" cy="369332"/>
          </a:xfrm>
          <a:prstGeom prst="rect">
            <a:avLst/>
          </a:prstGeom>
          <a:noFill/>
        </p:spPr>
        <p:txBody>
          <a:bodyPr wrap="square" rtlCol="0">
            <a:spAutoFit/>
          </a:bodyPr>
          <a:lstStyle/>
          <a:p>
            <a:r>
              <a:rPr lang="en-US" altLang="zh-CN" b="1" dirty="0"/>
              <a:t>FIFO: First in First </a:t>
            </a:r>
            <a:r>
              <a:rPr lang="en-US" altLang="zh-CN" b="1" dirty="0" smtClean="0"/>
              <a:t>out</a:t>
            </a:r>
            <a:endParaRPr lang="zh-CN" altLang="zh-CN" dirty="0"/>
          </a:p>
        </p:txBody>
      </p:sp>
      <p:pic>
        <p:nvPicPr>
          <p:cNvPr id="2" name="图片 1"/>
          <p:cNvPicPr>
            <a:picLocks noChangeAspect="1"/>
          </p:cNvPicPr>
          <p:nvPr/>
        </p:nvPicPr>
        <p:blipFill>
          <a:blip r:embed="rId3"/>
          <a:stretch>
            <a:fillRect/>
          </a:stretch>
        </p:blipFill>
        <p:spPr>
          <a:xfrm>
            <a:off x="1444229" y="2073880"/>
            <a:ext cx="3790476" cy="828571"/>
          </a:xfrm>
          <a:prstGeom prst="rect">
            <a:avLst/>
          </a:prstGeom>
        </p:spPr>
      </p:pic>
      <p:sp>
        <p:nvSpPr>
          <p:cNvPr id="13" name="文本框 12"/>
          <p:cNvSpPr txBox="1"/>
          <p:nvPr/>
        </p:nvSpPr>
        <p:spPr>
          <a:xfrm>
            <a:off x="1444229" y="3364902"/>
            <a:ext cx="2983163" cy="369332"/>
          </a:xfrm>
          <a:prstGeom prst="rect">
            <a:avLst/>
          </a:prstGeom>
          <a:noFill/>
        </p:spPr>
        <p:txBody>
          <a:bodyPr wrap="square" rtlCol="0">
            <a:spAutoFit/>
          </a:bodyPr>
          <a:lstStyle/>
          <a:p>
            <a:r>
              <a:rPr lang="en-US" altLang="zh-CN" b="1" dirty="0"/>
              <a:t>Round Robin</a:t>
            </a:r>
          </a:p>
        </p:txBody>
      </p:sp>
      <p:pic>
        <p:nvPicPr>
          <p:cNvPr id="3" name="图片 2"/>
          <p:cNvPicPr>
            <a:picLocks noChangeAspect="1"/>
          </p:cNvPicPr>
          <p:nvPr/>
        </p:nvPicPr>
        <p:blipFill>
          <a:blip r:embed="rId4"/>
          <a:stretch>
            <a:fillRect/>
          </a:stretch>
        </p:blipFill>
        <p:spPr>
          <a:xfrm>
            <a:off x="1444229" y="4145280"/>
            <a:ext cx="3779195" cy="1016783"/>
          </a:xfrm>
          <a:prstGeom prst="rect">
            <a:avLst/>
          </a:prstGeom>
        </p:spPr>
      </p:pic>
      <p:pic>
        <p:nvPicPr>
          <p:cNvPr id="4" name="图片 3"/>
          <p:cNvPicPr>
            <a:picLocks noChangeAspect="1"/>
          </p:cNvPicPr>
          <p:nvPr/>
        </p:nvPicPr>
        <p:blipFill>
          <a:blip r:embed="rId5"/>
          <a:stretch>
            <a:fillRect/>
          </a:stretch>
        </p:blipFill>
        <p:spPr>
          <a:xfrm>
            <a:off x="7033615" y="1988215"/>
            <a:ext cx="3837585" cy="970845"/>
          </a:xfrm>
          <a:prstGeom prst="rect">
            <a:avLst/>
          </a:prstGeom>
        </p:spPr>
      </p:pic>
      <p:sp>
        <p:nvSpPr>
          <p:cNvPr id="16" name="文本框 15"/>
          <p:cNvSpPr txBox="1"/>
          <p:nvPr/>
        </p:nvSpPr>
        <p:spPr>
          <a:xfrm>
            <a:off x="7033615" y="1242097"/>
            <a:ext cx="2983163" cy="369332"/>
          </a:xfrm>
          <a:prstGeom prst="rect">
            <a:avLst/>
          </a:prstGeom>
          <a:noFill/>
        </p:spPr>
        <p:txBody>
          <a:bodyPr wrap="square" rtlCol="0">
            <a:spAutoFit/>
          </a:bodyPr>
          <a:lstStyle/>
          <a:p>
            <a:r>
              <a:rPr lang="en-US" altLang="zh-CN" b="1" dirty="0" smtClean="0"/>
              <a:t>Random</a:t>
            </a:r>
            <a:endParaRPr lang="zh-CN" altLang="zh-CN" dirty="0"/>
          </a:p>
        </p:txBody>
      </p:sp>
      <p:pic>
        <p:nvPicPr>
          <p:cNvPr id="7" name="图片 6"/>
          <p:cNvPicPr>
            <a:picLocks noChangeAspect="1"/>
          </p:cNvPicPr>
          <p:nvPr/>
        </p:nvPicPr>
        <p:blipFill rotWithShape="1">
          <a:blip r:embed="rId6"/>
          <a:srcRect t="1940" r="776" b="40985"/>
          <a:stretch/>
        </p:blipFill>
        <p:spPr>
          <a:xfrm>
            <a:off x="6972654" y="4354708"/>
            <a:ext cx="3959505" cy="597926"/>
          </a:xfrm>
          <a:prstGeom prst="rect">
            <a:avLst/>
          </a:prstGeom>
        </p:spPr>
      </p:pic>
      <p:sp>
        <p:nvSpPr>
          <p:cNvPr id="20" name="文本框 19"/>
          <p:cNvSpPr txBox="1"/>
          <p:nvPr/>
        </p:nvSpPr>
        <p:spPr>
          <a:xfrm>
            <a:off x="7033614" y="3488975"/>
            <a:ext cx="3634386" cy="369332"/>
          </a:xfrm>
          <a:prstGeom prst="rect">
            <a:avLst/>
          </a:prstGeom>
          <a:noFill/>
        </p:spPr>
        <p:txBody>
          <a:bodyPr wrap="square" rtlCol="0">
            <a:spAutoFit/>
          </a:bodyPr>
          <a:lstStyle/>
          <a:p>
            <a:r>
              <a:rPr lang="en-US" altLang="zh-CN" b="1" dirty="0"/>
              <a:t>LRU</a:t>
            </a:r>
            <a:r>
              <a:rPr lang="zh-CN" altLang="en-US" b="1" dirty="0"/>
              <a:t>（</a:t>
            </a:r>
            <a:r>
              <a:rPr lang="en-US" altLang="zh-CN" b="1" dirty="0"/>
              <a:t>Least Recently Used</a:t>
            </a:r>
            <a:r>
              <a:rPr lang="zh-CN" altLang="en-US" b="1" dirty="0"/>
              <a:t>）</a:t>
            </a:r>
          </a:p>
        </p:txBody>
      </p:sp>
      <p:pic>
        <p:nvPicPr>
          <p:cNvPr id="17" name="图片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1647920956"/>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3444" y="1233600"/>
            <a:ext cx="7388198" cy="175432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a:t>MRU</a:t>
            </a:r>
            <a:r>
              <a:rPr lang="zh-CN" altLang="en-US" dirty="0"/>
              <a:t>（</a:t>
            </a:r>
            <a:r>
              <a:rPr lang="en-US" altLang="zh-CN" dirty="0"/>
              <a:t>Most Recently Used</a:t>
            </a:r>
            <a:r>
              <a:rPr lang="zh-CN" altLang="en-US" dirty="0" smtClean="0"/>
              <a:t>）</a:t>
            </a:r>
            <a:r>
              <a:rPr lang="zh-CN" altLang="en-US" dirty="0"/>
              <a:t>按使用</a:t>
            </a:r>
            <a:r>
              <a:rPr lang="zh-CN" altLang="en-US" dirty="0" smtClean="0"/>
              <a:t>频率排序</a:t>
            </a:r>
            <a:endParaRPr lang="en-US" altLang="zh-CN" dirty="0" smtClean="0"/>
          </a:p>
          <a:p>
            <a:pPr marL="285750" indent="-285750">
              <a:lnSpc>
                <a:spcPct val="150000"/>
              </a:lnSpc>
              <a:buFont typeface="Wingdings" panose="05000000000000000000" pitchFamily="2" charset="2"/>
              <a:buChar char="l"/>
            </a:pPr>
            <a:r>
              <a:rPr lang="zh-CN" altLang="en-US" dirty="0" smtClean="0"/>
              <a:t>考虑最近的使用频率和最后被访问的时间</a:t>
            </a:r>
            <a:r>
              <a:rPr lang="en-US" altLang="zh-CN" dirty="0" smtClean="0">
                <a:sym typeface="Wingdings" panose="05000000000000000000" pitchFamily="2" charset="2"/>
              </a:rPr>
              <a:t>LRFU</a:t>
            </a:r>
          </a:p>
          <a:p>
            <a:pPr marL="285750" indent="-285750">
              <a:lnSpc>
                <a:spcPct val="150000"/>
              </a:lnSpc>
              <a:buFont typeface="Wingdings" panose="05000000000000000000" pitchFamily="2" charset="2"/>
              <a:buChar char="l"/>
            </a:pPr>
            <a:r>
              <a:rPr lang="en-US" altLang="zh-CN" dirty="0" smtClean="0">
                <a:sym typeface="Wingdings" panose="05000000000000000000" pitchFamily="2" charset="2"/>
              </a:rPr>
              <a:t>LRFU</a:t>
            </a:r>
            <a:r>
              <a:rPr lang="zh-CN" altLang="en-US" dirty="0" smtClean="0">
                <a:sym typeface="Wingdings" panose="05000000000000000000" pitchFamily="2" charset="2"/>
              </a:rPr>
              <a:t>采用队列分级思想</a:t>
            </a:r>
            <a:endParaRPr lang="en-US" altLang="zh-CN" dirty="0" smtClean="0">
              <a:sym typeface="Wingdings" panose="05000000000000000000" pitchFamily="2" charset="2"/>
            </a:endParaRPr>
          </a:p>
          <a:p>
            <a:pPr>
              <a:lnSpc>
                <a:spcPct val="150000"/>
              </a:lnSpc>
            </a:pPr>
            <a:r>
              <a:rPr lang="en-US" altLang="zh-CN" dirty="0" smtClean="0">
                <a:sym typeface="Wingdings" panose="05000000000000000000" pitchFamily="2" charset="2"/>
              </a:rPr>
              <a:t>     </a:t>
            </a:r>
            <a:endParaRPr lang="zh-CN" altLang="zh-CN" dirty="0"/>
          </a:p>
        </p:txBody>
      </p:sp>
      <p:sp>
        <p:nvSpPr>
          <p:cNvPr id="5" name="矩形 4"/>
          <p:cNvSpPr/>
          <p:nvPr/>
        </p:nvSpPr>
        <p:spPr>
          <a:xfrm>
            <a:off x="2519680" y="2702560"/>
            <a:ext cx="243840" cy="237066"/>
          </a:xfrm>
          <a:prstGeom prst="rect">
            <a:avLst/>
          </a:prstGeom>
          <a:solidFill>
            <a:schemeClr val="tx1">
              <a:lumMod val="65000"/>
              <a:lumOff val="3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矩形 17"/>
          <p:cNvSpPr/>
          <p:nvPr/>
        </p:nvSpPr>
        <p:spPr>
          <a:xfrm>
            <a:off x="2984407" y="2702560"/>
            <a:ext cx="243840" cy="237066"/>
          </a:xfrm>
          <a:prstGeom prst="rect">
            <a:avLst/>
          </a:prstGeom>
          <a:solidFill>
            <a:schemeClr val="bg2">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矩形 18"/>
          <p:cNvSpPr/>
          <p:nvPr/>
        </p:nvSpPr>
        <p:spPr>
          <a:xfrm>
            <a:off x="3449134" y="2702560"/>
            <a:ext cx="243840" cy="237066"/>
          </a:xfrm>
          <a:prstGeom prst="rect">
            <a:avLst/>
          </a:prstGeom>
          <a:solidFill>
            <a:srgbClr val="7030A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3933332" y="2702560"/>
            <a:ext cx="243840" cy="237066"/>
          </a:xfrm>
          <a:prstGeom prst="rect">
            <a:avLst/>
          </a:prstGeom>
          <a:solidFill>
            <a:schemeClr val="accent6">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矩形 21"/>
          <p:cNvSpPr/>
          <p:nvPr/>
        </p:nvSpPr>
        <p:spPr>
          <a:xfrm>
            <a:off x="2519680" y="3328440"/>
            <a:ext cx="243840" cy="237066"/>
          </a:xfrm>
          <a:prstGeom prst="rect">
            <a:avLst/>
          </a:prstGeom>
          <a:solidFill>
            <a:srgbClr val="FFFF0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p:cNvSpPr/>
          <p:nvPr/>
        </p:nvSpPr>
        <p:spPr>
          <a:xfrm>
            <a:off x="2984407" y="3328440"/>
            <a:ext cx="243840" cy="237066"/>
          </a:xfrm>
          <a:prstGeom prst="rect">
            <a:avLst/>
          </a:prstGeom>
          <a:solidFill>
            <a:srgbClr val="F6696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矩形 23"/>
          <p:cNvSpPr/>
          <p:nvPr/>
        </p:nvSpPr>
        <p:spPr>
          <a:xfrm>
            <a:off x="3449134" y="3328440"/>
            <a:ext cx="243840" cy="237066"/>
          </a:xfrm>
          <a:prstGeom prst="rect">
            <a:avLst/>
          </a:prstGeom>
          <a:solidFill>
            <a:schemeClr val="tx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5" name="矩形 24"/>
          <p:cNvSpPr/>
          <p:nvPr/>
        </p:nvSpPr>
        <p:spPr>
          <a:xfrm>
            <a:off x="3933332" y="3328440"/>
            <a:ext cx="243840" cy="237066"/>
          </a:xfrm>
          <a:prstGeom prst="rect">
            <a:avLst/>
          </a:prstGeom>
          <a:solidFill>
            <a:srgbClr val="0A00C8"/>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p:cNvSpPr txBox="1"/>
          <p:nvPr/>
        </p:nvSpPr>
        <p:spPr>
          <a:xfrm>
            <a:off x="2430408" y="2959108"/>
            <a:ext cx="1857111" cy="369332"/>
          </a:xfrm>
          <a:prstGeom prst="rect">
            <a:avLst/>
          </a:prstGeom>
          <a:noFill/>
        </p:spPr>
        <p:txBody>
          <a:bodyPr wrap="square" rtlCol="0">
            <a:spAutoFit/>
          </a:bodyPr>
          <a:lstStyle/>
          <a:p>
            <a:r>
              <a:rPr lang="en-US" altLang="zh-CN" dirty="0" smtClean="0"/>
              <a:t>1       2       3      4</a:t>
            </a:r>
            <a:endParaRPr lang="zh-CN" altLang="en-US" dirty="0"/>
          </a:p>
        </p:txBody>
      </p:sp>
      <p:sp>
        <p:nvSpPr>
          <p:cNvPr id="26" name="文本框 25"/>
          <p:cNvSpPr txBox="1"/>
          <p:nvPr/>
        </p:nvSpPr>
        <p:spPr>
          <a:xfrm>
            <a:off x="4434414" y="2627091"/>
            <a:ext cx="1857111" cy="369332"/>
          </a:xfrm>
          <a:prstGeom prst="rect">
            <a:avLst/>
          </a:prstGeom>
          <a:noFill/>
        </p:spPr>
        <p:txBody>
          <a:bodyPr wrap="square" rtlCol="0">
            <a:spAutoFit/>
          </a:bodyPr>
          <a:lstStyle/>
          <a:p>
            <a:r>
              <a:rPr lang="zh-CN" altLang="en-US" dirty="0" smtClean="0"/>
              <a:t>热链</a:t>
            </a:r>
            <a:endParaRPr lang="zh-CN" altLang="en-US" dirty="0"/>
          </a:p>
        </p:txBody>
      </p:sp>
      <p:sp>
        <p:nvSpPr>
          <p:cNvPr id="27" name="文本框 26"/>
          <p:cNvSpPr txBox="1"/>
          <p:nvPr/>
        </p:nvSpPr>
        <p:spPr>
          <a:xfrm>
            <a:off x="4434414" y="3196174"/>
            <a:ext cx="1857111" cy="369332"/>
          </a:xfrm>
          <a:prstGeom prst="rect">
            <a:avLst/>
          </a:prstGeom>
          <a:noFill/>
        </p:spPr>
        <p:txBody>
          <a:bodyPr wrap="square" rtlCol="0">
            <a:spAutoFit/>
          </a:bodyPr>
          <a:lstStyle/>
          <a:p>
            <a:r>
              <a:rPr lang="zh-CN" altLang="en-US" dirty="0"/>
              <a:t>冷</a:t>
            </a:r>
            <a:r>
              <a:rPr lang="zh-CN" altLang="en-US" dirty="0" smtClean="0"/>
              <a:t>链</a:t>
            </a:r>
            <a:endParaRPr lang="zh-CN" altLang="en-US" dirty="0"/>
          </a:p>
        </p:txBody>
      </p:sp>
      <p:sp>
        <p:nvSpPr>
          <p:cNvPr id="28" name="文本框 27"/>
          <p:cNvSpPr txBox="1"/>
          <p:nvPr/>
        </p:nvSpPr>
        <p:spPr>
          <a:xfrm>
            <a:off x="1698743" y="3596163"/>
            <a:ext cx="2527817" cy="276999"/>
          </a:xfrm>
          <a:prstGeom prst="rect">
            <a:avLst/>
          </a:prstGeom>
          <a:noFill/>
        </p:spPr>
        <p:txBody>
          <a:bodyPr wrap="square" rtlCol="0">
            <a:spAutoFit/>
          </a:bodyPr>
          <a:lstStyle/>
          <a:p>
            <a:r>
              <a:rPr lang="zh-CN" altLang="en-US" sz="1200" dirty="0" smtClean="0"/>
              <a:t>使用次数：低 </a:t>
            </a:r>
            <a:r>
              <a:rPr lang="en-US" altLang="zh-CN" sz="1200" dirty="0" smtClean="0"/>
              <a:t>------------------------</a:t>
            </a:r>
            <a:r>
              <a:rPr lang="zh-CN" altLang="en-US" sz="1200" dirty="0" smtClean="0"/>
              <a:t>高</a:t>
            </a:r>
            <a:endParaRPr lang="zh-CN" altLang="en-US" sz="1200" dirty="0"/>
          </a:p>
        </p:txBody>
      </p:sp>
      <p:sp>
        <p:nvSpPr>
          <p:cNvPr id="29" name="矩形 28"/>
          <p:cNvSpPr/>
          <p:nvPr/>
        </p:nvSpPr>
        <p:spPr>
          <a:xfrm>
            <a:off x="3933332" y="4955926"/>
            <a:ext cx="243840" cy="237066"/>
          </a:xfrm>
          <a:prstGeom prst="rect">
            <a:avLst/>
          </a:prstGeom>
          <a:solidFill>
            <a:schemeClr val="tx1">
              <a:lumMod val="65000"/>
              <a:lumOff val="3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矩形 29"/>
          <p:cNvSpPr/>
          <p:nvPr/>
        </p:nvSpPr>
        <p:spPr>
          <a:xfrm>
            <a:off x="2957081" y="4374956"/>
            <a:ext cx="243840" cy="237066"/>
          </a:xfrm>
          <a:prstGeom prst="rect">
            <a:avLst/>
          </a:prstGeom>
          <a:solidFill>
            <a:schemeClr val="bg2">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1" name="矩形 30"/>
          <p:cNvSpPr/>
          <p:nvPr/>
        </p:nvSpPr>
        <p:spPr>
          <a:xfrm>
            <a:off x="3451462" y="4381930"/>
            <a:ext cx="243840" cy="237066"/>
          </a:xfrm>
          <a:prstGeom prst="rect">
            <a:avLst/>
          </a:prstGeom>
          <a:solidFill>
            <a:srgbClr val="7030A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p:cNvSpPr/>
          <p:nvPr/>
        </p:nvSpPr>
        <p:spPr>
          <a:xfrm>
            <a:off x="3933332" y="4383919"/>
            <a:ext cx="243840" cy="237066"/>
          </a:xfrm>
          <a:prstGeom prst="rect">
            <a:avLst/>
          </a:prstGeom>
          <a:solidFill>
            <a:schemeClr val="accent6">
              <a:lumMod val="75000"/>
            </a:schemeClr>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32"/>
          <p:cNvSpPr/>
          <p:nvPr/>
        </p:nvSpPr>
        <p:spPr>
          <a:xfrm>
            <a:off x="2513032" y="4383766"/>
            <a:ext cx="243840" cy="237066"/>
          </a:xfrm>
          <a:prstGeom prst="rect">
            <a:avLst/>
          </a:prstGeom>
          <a:solidFill>
            <a:srgbClr val="FFFF0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矩形 33"/>
          <p:cNvSpPr/>
          <p:nvPr/>
        </p:nvSpPr>
        <p:spPr>
          <a:xfrm>
            <a:off x="2519680" y="4974639"/>
            <a:ext cx="243840" cy="237066"/>
          </a:xfrm>
          <a:prstGeom prst="rect">
            <a:avLst/>
          </a:prstGeom>
          <a:solidFill>
            <a:srgbClr val="F6696F"/>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5" name="矩形 34"/>
          <p:cNvSpPr/>
          <p:nvPr/>
        </p:nvSpPr>
        <p:spPr>
          <a:xfrm>
            <a:off x="2982666" y="4969466"/>
            <a:ext cx="243840" cy="237066"/>
          </a:xfrm>
          <a:prstGeom prst="rect">
            <a:avLst/>
          </a:prstGeom>
          <a:solidFill>
            <a:schemeClr val="tx1"/>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6" name="矩形 35"/>
          <p:cNvSpPr/>
          <p:nvPr/>
        </p:nvSpPr>
        <p:spPr>
          <a:xfrm>
            <a:off x="3470419" y="4969466"/>
            <a:ext cx="243840" cy="237066"/>
          </a:xfrm>
          <a:prstGeom prst="rect">
            <a:avLst/>
          </a:prstGeom>
          <a:solidFill>
            <a:srgbClr val="0A00C8"/>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p:cNvSpPr txBox="1"/>
          <p:nvPr/>
        </p:nvSpPr>
        <p:spPr>
          <a:xfrm>
            <a:off x="2430408" y="4612734"/>
            <a:ext cx="1857111" cy="369332"/>
          </a:xfrm>
          <a:prstGeom prst="rect">
            <a:avLst/>
          </a:prstGeom>
          <a:noFill/>
        </p:spPr>
        <p:txBody>
          <a:bodyPr wrap="square" rtlCol="0">
            <a:spAutoFit/>
          </a:bodyPr>
          <a:lstStyle/>
          <a:p>
            <a:r>
              <a:rPr lang="en-US" altLang="zh-CN" dirty="0" smtClean="0"/>
              <a:t>1       2       3      4</a:t>
            </a:r>
            <a:endParaRPr lang="zh-CN" altLang="en-US" dirty="0"/>
          </a:p>
        </p:txBody>
      </p:sp>
      <p:sp>
        <p:nvSpPr>
          <p:cNvPr id="38" name="文本框 37"/>
          <p:cNvSpPr txBox="1"/>
          <p:nvPr/>
        </p:nvSpPr>
        <p:spPr>
          <a:xfrm>
            <a:off x="4434414" y="4280717"/>
            <a:ext cx="1857111" cy="369332"/>
          </a:xfrm>
          <a:prstGeom prst="rect">
            <a:avLst/>
          </a:prstGeom>
          <a:noFill/>
        </p:spPr>
        <p:txBody>
          <a:bodyPr wrap="square" rtlCol="0">
            <a:spAutoFit/>
          </a:bodyPr>
          <a:lstStyle/>
          <a:p>
            <a:r>
              <a:rPr lang="zh-CN" altLang="en-US" dirty="0" smtClean="0"/>
              <a:t>热链</a:t>
            </a:r>
            <a:endParaRPr lang="zh-CN" altLang="en-US" dirty="0"/>
          </a:p>
        </p:txBody>
      </p:sp>
      <p:sp>
        <p:nvSpPr>
          <p:cNvPr id="44" name="文本框 43"/>
          <p:cNvSpPr txBox="1"/>
          <p:nvPr/>
        </p:nvSpPr>
        <p:spPr>
          <a:xfrm>
            <a:off x="4434414" y="4849800"/>
            <a:ext cx="1857111" cy="369332"/>
          </a:xfrm>
          <a:prstGeom prst="rect">
            <a:avLst/>
          </a:prstGeom>
          <a:noFill/>
        </p:spPr>
        <p:txBody>
          <a:bodyPr wrap="square" rtlCol="0">
            <a:spAutoFit/>
          </a:bodyPr>
          <a:lstStyle/>
          <a:p>
            <a:r>
              <a:rPr lang="zh-CN" altLang="en-US" dirty="0"/>
              <a:t>冷</a:t>
            </a:r>
            <a:r>
              <a:rPr lang="zh-CN" altLang="en-US" dirty="0" smtClean="0"/>
              <a:t>链</a:t>
            </a:r>
            <a:endParaRPr lang="zh-CN" altLang="en-US" dirty="0"/>
          </a:p>
        </p:txBody>
      </p:sp>
      <p:sp>
        <p:nvSpPr>
          <p:cNvPr id="45" name="文本框 44"/>
          <p:cNvSpPr txBox="1"/>
          <p:nvPr/>
        </p:nvSpPr>
        <p:spPr>
          <a:xfrm>
            <a:off x="1698743" y="5249789"/>
            <a:ext cx="2527817" cy="276999"/>
          </a:xfrm>
          <a:prstGeom prst="rect">
            <a:avLst/>
          </a:prstGeom>
          <a:noFill/>
        </p:spPr>
        <p:txBody>
          <a:bodyPr wrap="square" rtlCol="0">
            <a:spAutoFit/>
          </a:bodyPr>
          <a:lstStyle/>
          <a:p>
            <a:r>
              <a:rPr lang="zh-CN" altLang="en-US" sz="1200" dirty="0" smtClean="0"/>
              <a:t>使用次数：低 </a:t>
            </a:r>
            <a:r>
              <a:rPr lang="en-US" altLang="zh-CN" sz="1200" dirty="0" smtClean="0"/>
              <a:t>------------------------</a:t>
            </a:r>
            <a:r>
              <a:rPr lang="zh-CN" altLang="en-US" sz="1200" dirty="0" smtClean="0"/>
              <a:t>高</a:t>
            </a:r>
            <a:endParaRPr lang="zh-CN" altLang="en-US" sz="1200" dirty="0"/>
          </a:p>
        </p:txBody>
      </p:sp>
      <p:sp>
        <p:nvSpPr>
          <p:cNvPr id="46" name="文本框 45"/>
          <p:cNvSpPr txBox="1"/>
          <p:nvPr/>
        </p:nvSpPr>
        <p:spPr>
          <a:xfrm>
            <a:off x="5982614" y="2035199"/>
            <a:ext cx="2429866" cy="212365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t>LRU-K</a:t>
            </a:r>
          </a:p>
          <a:p>
            <a:pPr>
              <a:lnSpc>
                <a:spcPct val="150000"/>
              </a:lnSpc>
            </a:pPr>
            <a:r>
              <a:rPr lang="en-US" altLang="zh-CN" sz="1400" dirty="0">
                <a:sym typeface="Wingdings" panose="05000000000000000000" pitchFamily="2" charset="2"/>
              </a:rPr>
              <a:t>LRU-K</a:t>
            </a:r>
            <a:r>
              <a:rPr lang="zh-CN" altLang="en-US" sz="1400" dirty="0">
                <a:sym typeface="Wingdings" panose="05000000000000000000" pitchFamily="2" charset="2"/>
              </a:rPr>
              <a:t>需要多维护一个队列，用于记录所有缓存数据被访问的历史。只有当数据的访问次数达到</a:t>
            </a:r>
            <a:r>
              <a:rPr lang="en-US" altLang="zh-CN" sz="1400" dirty="0">
                <a:sym typeface="Wingdings" panose="05000000000000000000" pitchFamily="2" charset="2"/>
              </a:rPr>
              <a:t>K</a:t>
            </a:r>
            <a:r>
              <a:rPr lang="zh-CN" altLang="en-US" sz="1400" dirty="0">
                <a:sym typeface="Wingdings" panose="05000000000000000000" pitchFamily="2" charset="2"/>
              </a:rPr>
              <a:t>次的时候，才将数据放入缓存</a:t>
            </a:r>
            <a:endParaRPr lang="zh-CN" altLang="zh-CN" sz="1400" dirty="0"/>
          </a:p>
        </p:txBody>
      </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64597" y="2110763"/>
            <a:ext cx="3539208" cy="4132566"/>
          </a:xfrm>
          <a:prstGeom prst="rect">
            <a:avLst/>
          </a:prstGeom>
        </p:spPr>
      </p:pic>
      <p:pic>
        <p:nvPicPr>
          <p:cNvPr id="47" name="图片 4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1190256418"/>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3444" y="1233600"/>
            <a:ext cx="2927677"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t>Pseudo LRU</a:t>
            </a:r>
            <a:endParaRPr lang="en-US" altLang="zh-CN" dirty="0" smtClean="0">
              <a:sym typeface="Wingdings" panose="05000000000000000000" pitchFamily="2" charset="2"/>
            </a:endParaRPr>
          </a:p>
          <a:p>
            <a:pPr>
              <a:lnSpc>
                <a:spcPct val="150000"/>
              </a:lnSpc>
            </a:pPr>
            <a:r>
              <a:rPr lang="en-US" altLang="zh-CN" dirty="0" smtClean="0">
                <a:sym typeface="Wingdings" panose="05000000000000000000" pitchFamily="2" charset="2"/>
              </a:rPr>
              <a:t>     </a:t>
            </a:r>
            <a:endParaRPr lang="zh-CN" altLang="zh-CN" dirty="0"/>
          </a:p>
        </p:txBody>
      </p:sp>
      <p:pic>
        <p:nvPicPr>
          <p:cNvPr id="2" name="图片 1"/>
          <p:cNvPicPr>
            <a:picLocks noChangeAspect="1"/>
          </p:cNvPicPr>
          <p:nvPr/>
        </p:nvPicPr>
        <p:blipFill>
          <a:blip r:embed="rId3"/>
          <a:stretch>
            <a:fillRect/>
          </a:stretch>
        </p:blipFill>
        <p:spPr>
          <a:xfrm>
            <a:off x="992235" y="1884033"/>
            <a:ext cx="4670271" cy="2073059"/>
          </a:xfrm>
          <a:prstGeom prst="rect">
            <a:avLst/>
          </a:prstGeom>
        </p:spPr>
      </p:pic>
      <p:sp>
        <p:nvSpPr>
          <p:cNvPr id="47" name="文本框 46"/>
          <p:cNvSpPr txBox="1"/>
          <p:nvPr/>
        </p:nvSpPr>
        <p:spPr>
          <a:xfrm>
            <a:off x="6391364" y="1523540"/>
            <a:ext cx="5482289" cy="2677656"/>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smtClean="0">
                <a:sym typeface="Wingdings" panose="05000000000000000000" pitchFamily="2" charset="2"/>
              </a:rPr>
              <a:t>一</a:t>
            </a:r>
            <a:r>
              <a:rPr lang="zh-CN" altLang="en-US" sz="1400" dirty="0">
                <a:sym typeface="Wingdings" panose="05000000000000000000" pitchFamily="2" charset="2"/>
              </a:rPr>
              <a:t>个</a:t>
            </a:r>
            <a:r>
              <a:rPr lang="en-US" altLang="zh-CN" sz="1400" dirty="0">
                <a:sym typeface="Wingdings" panose="05000000000000000000" pitchFamily="2" charset="2"/>
              </a:rPr>
              <a:t>set</a:t>
            </a:r>
            <a:r>
              <a:rPr lang="zh-CN" altLang="en-US" sz="1400" dirty="0">
                <a:sym typeface="Wingdings" panose="05000000000000000000" pitchFamily="2" charset="2"/>
              </a:rPr>
              <a:t>中有</a:t>
            </a:r>
            <a:r>
              <a:rPr lang="en-US" altLang="zh-CN" sz="1400" dirty="0">
                <a:sym typeface="Wingdings" panose="05000000000000000000" pitchFamily="2" charset="2"/>
              </a:rPr>
              <a:t>n</a:t>
            </a:r>
            <a:r>
              <a:rPr lang="zh-CN" altLang="en-US" sz="1400" dirty="0">
                <a:sym typeface="Wingdings" panose="05000000000000000000" pitchFamily="2" charset="2"/>
              </a:rPr>
              <a:t>行的缓存（</a:t>
            </a:r>
            <a:r>
              <a:rPr lang="en-US" altLang="zh-CN" sz="1400" dirty="0">
                <a:sym typeface="Wingdings" panose="05000000000000000000" pitchFamily="2" charset="2"/>
              </a:rPr>
              <a:t>n-ways</a:t>
            </a:r>
            <a:r>
              <a:rPr lang="zh-CN" altLang="en-US" sz="1400" dirty="0" smtClean="0">
                <a:sym typeface="Wingdings" panose="05000000000000000000" pitchFamily="2" charset="2"/>
              </a:rPr>
              <a:t>）它们</a:t>
            </a:r>
            <a:r>
              <a:rPr lang="zh-CN" altLang="en-US" sz="1400" dirty="0">
                <a:sym typeface="Wingdings" panose="05000000000000000000" pitchFamily="2" charset="2"/>
              </a:rPr>
              <a:t>最近访问的时间有</a:t>
            </a:r>
            <a:r>
              <a:rPr lang="en-US" altLang="zh-CN" sz="1400" dirty="0">
                <a:sym typeface="Wingdings" panose="05000000000000000000" pitchFamily="2" charset="2"/>
              </a:rPr>
              <a:t>n!</a:t>
            </a:r>
            <a:r>
              <a:rPr lang="zh-CN" altLang="en-US" sz="1400" dirty="0">
                <a:sym typeface="Wingdings" panose="05000000000000000000" pitchFamily="2" charset="2"/>
              </a:rPr>
              <a:t>种</a:t>
            </a:r>
            <a:r>
              <a:rPr lang="zh-CN" altLang="en-US" sz="1400" dirty="0" smtClean="0">
                <a:sym typeface="Wingdings" panose="05000000000000000000" pitchFamily="2" charset="2"/>
              </a:rPr>
              <a:t>组合。对</a:t>
            </a:r>
            <a:r>
              <a:rPr lang="zh-CN" altLang="en-US" sz="1400" dirty="0">
                <a:sym typeface="Wingdings" panose="05000000000000000000" pitchFamily="2" charset="2"/>
              </a:rPr>
              <a:t>每一个</a:t>
            </a:r>
            <a:r>
              <a:rPr lang="en-US" altLang="zh-CN" sz="1400" dirty="0">
                <a:sym typeface="Wingdings" panose="05000000000000000000" pitchFamily="2" charset="2"/>
              </a:rPr>
              <a:t>set</a:t>
            </a:r>
            <a:r>
              <a:rPr lang="zh-CN" altLang="en-US" sz="1400" dirty="0">
                <a:sym typeface="Wingdings" panose="05000000000000000000" pitchFamily="2" charset="2"/>
              </a:rPr>
              <a:t>我们需要</a:t>
            </a:r>
            <a:r>
              <a:rPr lang="en-US" altLang="zh-CN" sz="1400" dirty="0">
                <a:sym typeface="Wingdings" panose="05000000000000000000" pitchFamily="2" charset="2"/>
              </a:rPr>
              <a:t>O(log n!)=O(</a:t>
            </a:r>
            <a:r>
              <a:rPr lang="en-US" altLang="zh-CN" sz="1400" dirty="0" err="1">
                <a:sym typeface="Wingdings" panose="05000000000000000000" pitchFamily="2" charset="2"/>
              </a:rPr>
              <a:t>nlogn</a:t>
            </a:r>
            <a:r>
              <a:rPr lang="en-US" altLang="zh-CN" sz="1400" dirty="0">
                <a:sym typeface="Wingdings" panose="05000000000000000000" pitchFamily="2" charset="2"/>
              </a:rPr>
              <a:t>)</a:t>
            </a:r>
            <a:r>
              <a:rPr lang="zh-CN" altLang="en-US" sz="1400" dirty="0">
                <a:sym typeface="Wingdings" panose="05000000000000000000" pitchFamily="2" charset="2"/>
              </a:rPr>
              <a:t>位</a:t>
            </a:r>
            <a:r>
              <a:rPr lang="zh-CN" altLang="en-US" sz="1400" dirty="0" smtClean="0">
                <a:sym typeface="Wingdings" panose="05000000000000000000" pitchFamily="2" charset="2"/>
              </a:rPr>
              <a:t>记录。</a:t>
            </a:r>
            <a:endParaRPr lang="en-US" altLang="zh-CN" sz="1400" dirty="0">
              <a:sym typeface="Wingdings" panose="05000000000000000000" pitchFamily="2" charset="2"/>
            </a:endParaRPr>
          </a:p>
          <a:p>
            <a:pPr marL="285750" indent="-285750">
              <a:lnSpc>
                <a:spcPct val="150000"/>
              </a:lnSpc>
              <a:buFont typeface="Wingdings" panose="05000000000000000000" pitchFamily="2" charset="2"/>
              <a:buChar char="l"/>
            </a:pPr>
            <a:r>
              <a:rPr lang="zh-CN" altLang="en-US" sz="1400" dirty="0" smtClean="0">
                <a:sym typeface="Wingdings" panose="05000000000000000000" pitchFamily="2" charset="2"/>
              </a:rPr>
              <a:t>只需要</a:t>
            </a:r>
            <a:r>
              <a:rPr lang="en-US" altLang="zh-CN" sz="1400" dirty="0" err="1" smtClean="0">
                <a:sym typeface="Wingdings" panose="05000000000000000000" pitchFamily="2" charset="2"/>
              </a:rPr>
              <a:t>logn</a:t>
            </a:r>
            <a:r>
              <a:rPr lang="en-US" altLang="zh-CN" sz="1400" dirty="0" smtClean="0">
                <a:sym typeface="Wingdings" panose="05000000000000000000" pitchFamily="2" charset="2"/>
              </a:rPr>
              <a:t> – 1</a:t>
            </a:r>
            <a:r>
              <a:rPr lang="zh-CN" altLang="en-US" sz="1400" dirty="0" smtClean="0">
                <a:sym typeface="Wingdings" panose="05000000000000000000" pitchFamily="2" charset="2"/>
              </a:rPr>
              <a:t>位来记录</a:t>
            </a:r>
            <a:endParaRPr lang="en-US" altLang="zh-CN" sz="1400" dirty="0" smtClean="0">
              <a:sym typeface="Wingdings" panose="05000000000000000000" pitchFamily="2" charset="2"/>
            </a:endParaRPr>
          </a:p>
          <a:p>
            <a:pPr marL="285750" indent="-285750">
              <a:lnSpc>
                <a:spcPct val="150000"/>
              </a:lnSpc>
              <a:buFont typeface="Wingdings" panose="05000000000000000000" pitchFamily="2" charset="2"/>
              <a:buChar char="l"/>
            </a:pPr>
            <a:r>
              <a:rPr lang="zh-CN" altLang="en-US" sz="1400" dirty="0"/>
              <a:t>如果最近访问的</a:t>
            </a:r>
            <a:r>
              <a:rPr lang="zh-CN" altLang="en-US" sz="1400" dirty="0" smtClean="0"/>
              <a:t>是</a:t>
            </a:r>
            <a:r>
              <a:rPr lang="en-US" altLang="zh-CN" sz="1400" dirty="0"/>
              <a:t>R</a:t>
            </a:r>
            <a:r>
              <a:rPr lang="en-US" altLang="zh-CN" sz="1400" dirty="0" smtClean="0"/>
              <a:t>0</a:t>
            </a:r>
            <a:r>
              <a:rPr lang="zh-CN" altLang="en-US" sz="1400" dirty="0" smtClean="0"/>
              <a:t>或</a:t>
            </a:r>
            <a:r>
              <a:rPr lang="en-US" altLang="zh-CN" sz="1400" dirty="0"/>
              <a:t>R</a:t>
            </a:r>
            <a:r>
              <a:rPr lang="en-US" altLang="zh-CN" sz="1400" dirty="0" smtClean="0"/>
              <a:t>1</a:t>
            </a:r>
            <a:r>
              <a:rPr lang="zh-CN" altLang="en-US" sz="1400" dirty="0"/>
              <a:t>，</a:t>
            </a:r>
            <a:r>
              <a:rPr lang="zh-CN" altLang="en-US" sz="1400" dirty="0" smtClean="0"/>
              <a:t>则</a:t>
            </a:r>
            <a:r>
              <a:rPr lang="en-US" altLang="zh-CN" sz="1400" dirty="0"/>
              <a:t>L</a:t>
            </a:r>
            <a:r>
              <a:rPr lang="en-US" altLang="zh-CN" sz="1400" dirty="0" smtClean="0"/>
              <a:t>0</a:t>
            </a:r>
            <a:r>
              <a:rPr lang="zh-CN" altLang="en-US" sz="1400" dirty="0"/>
              <a:t>位置</a:t>
            </a:r>
            <a:r>
              <a:rPr lang="en-US" altLang="zh-CN" sz="1400" dirty="0"/>
              <a:t>1</a:t>
            </a:r>
            <a:r>
              <a:rPr lang="zh-CN" altLang="en-US" sz="1400" dirty="0"/>
              <a:t>；否则（最近访问的</a:t>
            </a:r>
            <a:r>
              <a:rPr lang="zh-CN" altLang="en-US" sz="1400" dirty="0" smtClean="0"/>
              <a:t>是</a:t>
            </a:r>
            <a:r>
              <a:rPr lang="en-US" altLang="zh-CN" sz="1400" dirty="0" smtClean="0"/>
              <a:t>R2</a:t>
            </a:r>
            <a:r>
              <a:rPr lang="zh-CN" altLang="en-US" sz="1400" dirty="0" smtClean="0"/>
              <a:t>或者</a:t>
            </a:r>
            <a:r>
              <a:rPr lang="en-US" altLang="zh-CN" sz="1400" dirty="0"/>
              <a:t>R</a:t>
            </a:r>
            <a:r>
              <a:rPr lang="en-US" altLang="zh-CN" sz="1400" dirty="0" smtClean="0"/>
              <a:t>3</a:t>
            </a:r>
            <a:r>
              <a:rPr lang="zh-CN" altLang="en-US" sz="1400" dirty="0"/>
              <a:t>）， </a:t>
            </a:r>
            <a:r>
              <a:rPr lang="zh-CN" altLang="en-US" sz="1400" dirty="0" smtClean="0"/>
              <a:t>则</a:t>
            </a:r>
            <a:r>
              <a:rPr lang="en-US" altLang="zh-CN" sz="1400" dirty="0"/>
              <a:t>L</a:t>
            </a:r>
            <a:r>
              <a:rPr lang="en-US" altLang="zh-CN" sz="1400" dirty="0" smtClean="0"/>
              <a:t>0</a:t>
            </a:r>
            <a:r>
              <a:rPr lang="zh-CN" altLang="en-US" sz="1400" dirty="0"/>
              <a:t>位置</a:t>
            </a:r>
            <a:r>
              <a:rPr lang="en-US" altLang="zh-CN" sz="1400" dirty="0"/>
              <a:t>0.</a:t>
            </a:r>
          </a:p>
          <a:p>
            <a:pPr marL="285750" indent="-285750">
              <a:lnSpc>
                <a:spcPct val="150000"/>
              </a:lnSpc>
              <a:buFont typeface="Wingdings" panose="05000000000000000000" pitchFamily="2" charset="2"/>
              <a:buChar char="l"/>
            </a:pPr>
            <a:r>
              <a:rPr lang="zh-CN" altLang="en-US" sz="1400" dirty="0" smtClean="0"/>
              <a:t>在</a:t>
            </a:r>
            <a:r>
              <a:rPr lang="en-US" altLang="zh-CN" sz="1400" dirty="0"/>
              <a:t>R</a:t>
            </a:r>
            <a:r>
              <a:rPr lang="en-US" altLang="zh-CN" sz="1400" dirty="0" smtClean="0"/>
              <a:t>0</a:t>
            </a:r>
            <a:r>
              <a:rPr lang="zh-CN" altLang="en-US" sz="1400" dirty="0" smtClean="0"/>
              <a:t>，</a:t>
            </a:r>
            <a:r>
              <a:rPr lang="en-US" altLang="zh-CN" sz="1400" dirty="0"/>
              <a:t>R</a:t>
            </a:r>
            <a:r>
              <a:rPr lang="en-US" altLang="zh-CN" sz="1400" dirty="0" smtClean="0"/>
              <a:t>1</a:t>
            </a:r>
            <a:r>
              <a:rPr lang="zh-CN" altLang="en-US" sz="1400" dirty="0"/>
              <a:t>之间，若最近访问的</a:t>
            </a:r>
            <a:r>
              <a:rPr lang="zh-CN" altLang="en-US" sz="1400" dirty="0" smtClean="0"/>
              <a:t>是</a:t>
            </a:r>
            <a:r>
              <a:rPr lang="en-US" altLang="zh-CN" sz="1400" dirty="0"/>
              <a:t>R</a:t>
            </a:r>
            <a:r>
              <a:rPr lang="en-US" altLang="zh-CN" sz="1400" dirty="0" smtClean="0"/>
              <a:t>0</a:t>
            </a:r>
            <a:r>
              <a:rPr lang="zh-CN" altLang="en-US" sz="1400" dirty="0"/>
              <a:t>，</a:t>
            </a:r>
            <a:r>
              <a:rPr lang="zh-CN" altLang="en-US" sz="1400" dirty="0" smtClean="0"/>
              <a:t>则</a:t>
            </a:r>
            <a:r>
              <a:rPr lang="en-US" altLang="zh-CN" sz="1400" dirty="0"/>
              <a:t>L</a:t>
            </a:r>
            <a:r>
              <a:rPr lang="en-US" altLang="zh-CN" sz="1400" dirty="0" smtClean="0"/>
              <a:t>1</a:t>
            </a:r>
            <a:r>
              <a:rPr lang="zh-CN" altLang="en-US" sz="1400" dirty="0"/>
              <a:t>置</a:t>
            </a:r>
            <a:r>
              <a:rPr lang="en-US" altLang="zh-CN" sz="1400" dirty="0"/>
              <a:t>1</a:t>
            </a:r>
            <a:r>
              <a:rPr lang="zh-CN" altLang="en-US" sz="1400" dirty="0"/>
              <a:t>； 否则</a:t>
            </a:r>
            <a:r>
              <a:rPr lang="zh-CN" altLang="en-US" sz="1400" dirty="0" smtClean="0"/>
              <a:t>，</a:t>
            </a:r>
            <a:r>
              <a:rPr lang="en-US" altLang="zh-CN" sz="1400" dirty="0"/>
              <a:t>L</a:t>
            </a:r>
            <a:r>
              <a:rPr lang="en-US" altLang="zh-CN" sz="1400" dirty="0" smtClean="0"/>
              <a:t>1</a:t>
            </a:r>
            <a:r>
              <a:rPr lang="zh-CN" altLang="en-US" sz="1400" dirty="0"/>
              <a:t>置</a:t>
            </a:r>
            <a:r>
              <a:rPr lang="en-US" altLang="zh-CN" sz="1400" dirty="0"/>
              <a:t>0.  </a:t>
            </a:r>
          </a:p>
          <a:p>
            <a:pPr marL="285750" indent="-285750">
              <a:lnSpc>
                <a:spcPct val="150000"/>
              </a:lnSpc>
              <a:buFont typeface="Wingdings" panose="05000000000000000000" pitchFamily="2" charset="2"/>
              <a:buChar char="l"/>
            </a:pPr>
            <a:r>
              <a:rPr lang="zh-CN" altLang="en-US" sz="1400" dirty="0" smtClean="0"/>
              <a:t>在</a:t>
            </a:r>
            <a:r>
              <a:rPr lang="en-US" altLang="zh-CN" sz="1400" dirty="0"/>
              <a:t>R</a:t>
            </a:r>
            <a:r>
              <a:rPr lang="en-US" altLang="zh-CN" sz="1400" dirty="0" smtClean="0"/>
              <a:t>2</a:t>
            </a:r>
            <a:r>
              <a:rPr lang="zh-CN" altLang="en-US" sz="1400" dirty="0" smtClean="0"/>
              <a:t>和</a:t>
            </a:r>
            <a:r>
              <a:rPr lang="en-US" altLang="zh-CN" sz="1400" dirty="0"/>
              <a:t>R</a:t>
            </a:r>
            <a:r>
              <a:rPr lang="en-US" altLang="zh-CN" sz="1400" dirty="0" smtClean="0"/>
              <a:t>3</a:t>
            </a:r>
            <a:r>
              <a:rPr lang="zh-CN" altLang="en-US" sz="1400" dirty="0"/>
              <a:t>之间，若最近访问的</a:t>
            </a:r>
            <a:r>
              <a:rPr lang="zh-CN" altLang="en-US" sz="1400" dirty="0" smtClean="0"/>
              <a:t>是</a:t>
            </a:r>
            <a:r>
              <a:rPr lang="en-US" altLang="zh-CN" sz="1400" dirty="0"/>
              <a:t>R</a:t>
            </a:r>
            <a:r>
              <a:rPr lang="en-US" altLang="zh-CN" sz="1400" dirty="0" smtClean="0"/>
              <a:t>2</a:t>
            </a:r>
            <a:r>
              <a:rPr lang="zh-CN" altLang="en-US" sz="1400" dirty="0"/>
              <a:t>，</a:t>
            </a:r>
            <a:r>
              <a:rPr lang="zh-CN" altLang="en-US" sz="1400" dirty="0" smtClean="0"/>
              <a:t>则</a:t>
            </a:r>
            <a:r>
              <a:rPr lang="en-US" altLang="zh-CN" sz="1400" dirty="0"/>
              <a:t>L</a:t>
            </a:r>
            <a:r>
              <a:rPr lang="en-US" altLang="zh-CN" sz="1400" dirty="0" smtClean="0"/>
              <a:t>2</a:t>
            </a:r>
            <a:r>
              <a:rPr lang="zh-CN" altLang="en-US" sz="1400" dirty="0"/>
              <a:t>置</a:t>
            </a:r>
            <a:r>
              <a:rPr lang="en-US" altLang="zh-CN" sz="1400" dirty="0"/>
              <a:t>1</a:t>
            </a:r>
            <a:r>
              <a:rPr lang="zh-CN" altLang="en-US" sz="1400" dirty="0"/>
              <a:t>；否则</a:t>
            </a:r>
            <a:r>
              <a:rPr lang="zh-CN" altLang="en-US" sz="1400" dirty="0" smtClean="0"/>
              <a:t>，</a:t>
            </a:r>
            <a:r>
              <a:rPr lang="en-US" altLang="zh-CN" sz="1400" dirty="0"/>
              <a:t>L</a:t>
            </a:r>
            <a:r>
              <a:rPr lang="en-US" altLang="zh-CN" sz="1400" dirty="0" smtClean="0"/>
              <a:t>2</a:t>
            </a:r>
            <a:r>
              <a:rPr lang="zh-CN" altLang="en-US" sz="1400" dirty="0"/>
              <a:t>置</a:t>
            </a:r>
            <a:r>
              <a:rPr lang="en-US" altLang="zh-CN" sz="1400" dirty="0"/>
              <a:t>0</a:t>
            </a:r>
            <a:r>
              <a:rPr lang="zh-CN" altLang="en-US" sz="1400" dirty="0"/>
              <a:t>。</a:t>
            </a:r>
          </a:p>
          <a:p>
            <a:pPr marL="285750" indent="-285750">
              <a:lnSpc>
                <a:spcPct val="150000"/>
              </a:lnSpc>
              <a:buFont typeface="Wingdings" panose="05000000000000000000" pitchFamily="2" charset="2"/>
              <a:buChar char="l"/>
            </a:pPr>
            <a:endParaRPr lang="en-US" altLang="zh-CN" sz="1400" dirty="0">
              <a:sym typeface="Wingdings" panose="05000000000000000000" pitchFamily="2" charset="2"/>
            </a:endParaRPr>
          </a:p>
        </p:txBody>
      </p:sp>
      <p:sp>
        <p:nvSpPr>
          <p:cNvPr id="48" name="文本框 47"/>
          <p:cNvSpPr txBox="1"/>
          <p:nvPr/>
        </p:nvSpPr>
        <p:spPr>
          <a:xfrm>
            <a:off x="6391363" y="3951784"/>
            <a:ext cx="5482289" cy="170816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sz="1400" dirty="0">
                <a:sym typeface="Wingdings" panose="05000000000000000000" pitchFamily="2" charset="2"/>
              </a:rPr>
              <a:t> 以上建立</a:t>
            </a:r>
            <a:r>
              <a:rPr lang="zh-CN" altLang="en-US" sz="1400" dirty="0" smtClean="0">
                <a:sym typeface="Wingdings" panose="05000000000000000000" pitchFamily="2" charset="2"/>
              </a:rPr>
              <a:t>的</a:t>
            </a:r>
            <a:r>
              <a:rPr lang="en-US" altLang="zh-CN" sz="1400" dirty="0" smtClean="0">
                <a:sym typeface="Wingdings" panose="05000000000000000000" pitchFamily="2" charset="2"/>
              </a:rPr>
              <a:t>L0,L1,L2</a:t>
            </a:r>
            <a:r>
              <a:rPr lang="zh-CN" altLang="en-US" sz="1400" dirty="0">
                <a:sym typeface="Wingdings" panose="05000000000000000000" pitchFamily="2" charset="2"/>
              </a:rPr>
              <a:t>三位标记，可使我们按如下规则替换</a:t>
            </a:r>
            <a:r>
              <a:rPr lang="zh-CN" altLang="en-US" sz="1400" dirty="0" smtClean="0">
                <a:sym typeface="Wingdings" panose="05000000000000000000" pitchFamily="2" charset="2"/>
              </a:rPr>
              <a:t>有效</a:t>
            </a:r>
            <a:r>
              <a:rPr lang="en-US" altLang="zh-CN" sz="1400" dirty="0" smtClean="0">
                <a:sym typeface="Wingdings" panose="05000000000000000000" pitchFamily="2" charset="2"/>
              </a:rPr>
              <a:t>:</a:t>
            </a:r>
            <a:endParaRPr lang="en-US" altLang="zh-CN" sz="1400" dirty="0">
              <a:sym typeface="Wingdings" panose="05000000000000000000" pitchFamily="2" charset="2"/>
            </a:endParaRPr>
          </a:p>
          <a:p>
            <a:pPr>
              <a:lnSpc>
                <a:spcPct val="150000"/>
              </a:lnSpc>
            </a:pPr>
            <a:r>
              <a:rPr lang="en-US" altLang="zh-CN" sz="1400" dirty="0" smtClean="0">
                <a:sym typeface="Wingdings" panose="05000000000000000000" pitchFamily="2" charset="2"/>
              </a:rPr>
              <a:t>	</a:t>
            </a:r>
            <a:r>
              <a:rPr lang="zh-CN" altLang="en-US" sz="1400" dirty="0" smtClean="0">
                <a:sym typeface="Wingdings" panose="05000000000000000000" pitchFamily="2" charset="2"/>
              </a:rPr>
              <a:t>若 </a:t>
            </a:r>
            <a:r>
              <a:rPr lang="en-US" altLang="zh-CN" sz="1400" dirty="0" smtClean="0">
                <a:sym typeface="Wingdings" panose="05000000000000000000" pitchFamily="2" charset="2"/>
              </a:rPr>
              <a:t>L0=0 </a:t>
            </a:r>
            <a:r>
              <a:rPr lang="zh-CN" altLang="en-US" sz="1400" dirty="0">
                <a:sym typeface="Wingdings" panose="05000000000000000000" pitchFamily="2" charset="2"/>
              </a:rPr>
              <a:t>且 </a:t>
            </a:r>
            <a:r>
              <a:rPr lang="en-US" altLang="zh-CN" sz="1400" dirty="0" smtClean="0">
                <a:sym typeface="Wingdings" panose="05000000000000000000" pitchFamily="2" charset="2"/>
              </a:rPr>
              <a:t>L1=0</a:t>
            </a:r>
            <a:r>
              <a:rPr lang="en-US" altLang="zh-CN" sz="1400" dirty="0">
                <a:sym typeface="Wingdings" panose="05000000000000000000" pitchFamily="2" charset="2"/>
              </a:rPr>
              <a:t>,  r</a:t>
            </a:r>
            <a:r>
              <a:rPr lang="en-US" altLang="zh-CN" sz="1400" dirty="0" smtClean="0">
                <a:sym typeface="Wingdings" panose="05000000000000000000" pitchFamily="2" charset="2"/>
              </a:rPr>
              <a:t>eplace R0</a:t>
            </a:r>
            <a:r>
              <a:rPr lang="zh-CN" altLang="en-US" sz="1400" dirty="0" smtClean="0">
                <a:sym typeface="Wingdings" panose="05000000000000000000" pitchFamily="2" charset="2"/>
              </a:rPr>
              <a:t>；</a:t>
            </a:r>
            <a:endParaRPr lang="en-US" altLang="zh-CN" sz="1400" dirty="0" smtClean="0">
              <a:sym typeface="Wingdings" panose="05000000000000000000" pitchFamily="2" charset="2"/>
            </a:endParaRPr>
          </a:p>
          <a:p>
            <a:pPr>
              <a:lnSpc>
                <a:spcPct val="150000"/>
              </a:lnSpc>
            </a:pPr>
            <a:r>
              <a:rPr lang="en-US" altLang="zh-CN" sz="1400" dirty="0" smtClean="0">
                <a:sym typeface="Wingdings" panose="05000000000000000000" pitchFamily="2" charset="2"/>
              </a:rPr>
              <a:t>	</a:t>
            </a:r>
            <a:r>
              <a:rPr lang="zh-CN" altLang="en-US" sz="1400" dirty="0" smtClean="0">
                <a:sym typeface="Wingdings" panose="05000000000000000000" pitchFamily="2" charset="2"/>
              </a:rPr>
              <a:t>若 </a:t>
            </a:r>
            <a:r>
              <a:rPr lang="en-US" altLang="zh-CN" sz="1400" dirty="0" smtClean="0">
                <a:sym typeface="Wingdings" panose="05000000000000000000" pitchFamily="2" charset="2"/>
              </a:rPr>
              <a:t>L0=0 </a:t>
            </a:r>
            <a:r>
              <a:rPr lang="zh-CN" altLang="en-US" sz="1400" dirty="0">
                <a:sym typeface="Wingdings" panose="05000000000000000000" pitchFamily="2" charset="2"/>
              </a:rPr>
              <a:t>且 </a:t>
            </a:r>
            <a:r>
              <a:rPr lang="en-US" altLang="zh-CN" sz="1400" dirty="0" smtClean="0">
                <a:sym typeface="Wingdings" panose="05000000000000000000" pitchFamily="2" charset="2"/>
              </a:rPr>
              <a:t>L1=1</a:t>
            </a:r>
            <a:r>
              <a:rPr lang="en-US" altLang="zh-CN" sz="1400" dirty="0">
                <a:sym typeface="Wingdings" panose="05000000000000000000" pitchFamily="2" charset="2"/>
              </a:rPr>
              <a:t>,  replace </a:t>
            </a:r>
            <a:r>
              <a:rPr lang="en-US" altLang="zh-CN" sz="1400" dirty="0" smtClean="0">
                <a:sym typeface="Wingdings" panose="05000000000000000000" pitchFamily="2" charset="2"/>
              </a:rPr>
              <a:t>R1</a:t>
            </a:r>
            <a:r>
              <a:rPr lang="zh-CN" altLang="en-US" sz="1400" dirty="0" smtClean="0">
                <a:sym typeface="Wingdings" panose="05000000000000000000" pitchFamily="2" charset="2"/>
              </a:rPr>
              <a:t>；</a:t>
            </a:r>
            <a:endParaRPr lang="en-US" altLang="zh-CN" sz="1400" dirty="0" smtClean="0">
              <a:sym typeface="Wingdings" panose="05000000000000000000" pitchFamily="2" charset="2"/>
            </a:endParaRPr>
          </a:p>
          <a:p>
            <a:pPr>
              <a:lnSpc>
                <a:spcPct val="150000"/>
              </a:lnSpc>
            </a:pPr>
            <a:r>
              <a:rPr lang="en-US" altLang="zh-CN" sz="1400" dirty="0" smtClean="0">
                <a:sym typeface="Wingdings" panose="05000000000000000000" pitchFamily="2" charset="2"/>
              </a:rPr>
              <a:t>	</a:t>
            </a:r>
            <a:r>
              <a:rPr lang="zh-CN" altLang="en-US" sz="1400" dirty="0" smtClean="0">
                <a:sym typeface="Wingdings" panose="05000000000000000000" pitchFamily="2" charset="2"/>
              </a:rPr>
              <a:t>若 </a:t>
            </a:r>
            <a:r>
              <a:rPr lang="en-US" altLang="zh-CN" sz="1400" dirty="0" smtClean="0">
                <a:sym typeface="Wingdings" panose="05000000000000000000" pitchFamily="2" charset="2"/>
              </a:rPr>
              <a:t>L0=1 </a:t>
            </a:r>
            <a:r>
              <a:rPr lang="zh-CN" altLang="en-US" sz="1400" dirty="0">
                <a:sym typeface="Wingdings" panose="05000000000000000000" pitchFamily="2" charset="2"/>
              </a:rPr>
              <a:t>且 </a:t>
            </a:r>
            <a:r>
              <a:rPr lang="en-US" altLang="zh-CN" sz="1400" dirty="0" smtClean="0">
                <a:sym typeface="Wingdings" panose="05000000000000000000" pitchFamily="2" charset="2"/>
              </a:rPr>
              <a:t>L2=0</a:t>
            </a:r>
            <a:r>
              <a:rPr lang="en-US" altLang="zh-CN" sz="1400" dirty="0">
                <a:sym typeface="Wingdings" panose="05000000000000000000" pitchFamily="2" charset="2"/>
              </a:rPr>
              <a:t>,  replace </a:t>
            </a:r>
            <a:r>
              <a:rPr lang="en-US" altLang="zh-CN" sz="1400" dirty="0" smtClean="0">
                <a:sym typeface="Wingdings" panose="05000000000000000000" pitchFamily="2" charset="2"/>
              </a:rPr>
              <a:t>R2</a:t>
            </a:r>
            <a:r>
              <a:rPr lang="zh-CN" altLang="en-US" sz="1400" dirty="0">
                <a:sym typeface="Wingdings" panose="05000000000000000000" pitchFamily="2" charset="2"/>
              </a:rPr>
              <a:t>； </a:t>
            </a:r>
            <a:endParaRPr lang="en-US" altLang="zh-CN" sz="1400" dirty="0" smtClean="0">
              <a:sym typeface="Wingdings" panose="05000000000000000000" pitchFamily="2" charset="2"/>
            </a:endParaRPr>
          </a:p>
          <a:p>
            <a:pPr>
              <a:lnSpc>
                <a:spcPct val="150000"/>
              </a:lnSpc>
            </a:pPr>
            <a:r>
              <a:rPr lang="en-US" altLang="zh-CN" sz="1400" dirty="0" smtClean="0">
                <a:sym typeface="Wingdings" panose="05000000000000000000" pitchFamily="2" charset="2"/>
              </a:rPr>
              <a:t>	</a:t>
            </a:r>
            <a:r>
              <a:rPr lang="zh-CN" altLang="en-US" sz="1400" dirty="0" smtClean="0">
                <a:sym typeface="Wingdings" panose="05000000000000000000" pitchFamily="2" charset="2"/>
              </a:rPr>
              <a:t>若 </a:t>
            </a:r>
            <a:r>
              <a:rPr lang="en-US" altLang="zh-CN" sz="1400" dirty="0" smtClean="0">
                <a:sym typeface="Wingdings" panose="05000000000000000000" pitchFamily="2" charset="2"/>
              </a:rPr>
              <a:t>L0=1 </a:t>
            </a:r>
            <a:r>
              <a:rPr lang="zh-CN" altLang="en-US" sz="1400" dirty="0">
                <a:sym typeface="Wingdings" panose="05000000000000000000" pitchFamily="2" charset="2"/>
              </a:rPr>
              <a:t>且 </a:t>
            </a:r>
            <a:r>
              <a:rPr lang="en-US" altLang="zh-CN" sz="1400" dirty="0" smtClean="0">
                <a:sym typeface="Wingdings" panose="05000000000000000000" pitchFamily="2" charset="2"/>
              </a:rPr>
              <a:t>L2=0</a:t>
            </a:r>
            <a:r>
              <a:rPr lang="en-US" altLang="zh-CN" sz="1400" dirty="0">
                <a:sym typeface="Wingdings" panose="05000000000000000000" pitchFamily="2" charset="2"/>
              </a:rPr>
              <a:t>,  replace </a:t>
            </a:r>
            <a:r>
              <a:rPr lang="en-US" altLang="zh-CN" sz="1400" dirty="0" smtClean="0">
                <a:sym typeface="Wingdings" panose="05000000000000000000" pitchFamily="2" charset="2"/>
              </a:rPr>
              <a:t>R3</a:t>
            </a:r>
            <a:r>
              <a:rPr lang="zh-CN" altLang="en-US" sz="1400" dirty="0" smtClean="0">
                <a:sym typeface="Wingdings" panose="05000000000000000000" pitchFamily="2" charset="2"/>
              </a:rPr>
              <a:t>；</a:t>
            </a:r>
            <a:endParaRPr lang="zh-CN" altLang="en-US" sz="1400" dirty="0">
              <a:sym typeface="Wingdings" panose="05000000000000000000" pitchFamily="2" charset="2"/>
            </a:endParaRP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2285919002"/>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3444" y="1233600"/>
            <a:ext cx="2927677" cy="923330"/>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t>Pseudo LRU</a:t>
            </a:r>
            <a:endParaRPr lang="en-US" altLang="zh-CN" dirty="0" smtClean="0">
              <a:sym typeface="Wingdings" panose="05000000000000000000" pitchFamily="2" charset="2"/>
            </a:endParaRPr>
          </a:p>
          <a:p>
            <a:pPr>
              <a:lnSpc>
                <a:spcPct val="150000"/>
              </a:lnSpc>
            </a:pPr>
            <a:r>
              <a:rPr lang="en-US" altLang="zh-CN" dirty="0" smtClean="0">
                <a:sym typeface="Wingdings" panose="05000000000000000000" pitchFamily="2" charset="2"/>
              </a:rPr>
              <a:t>     </a:t>
            </a:r>
            <a:endParaRPr lang="zh-CN" altLang="zh-CN" dirty="0"/>
          </a:p>
        </p:txBody>
      </p:sp>
      <p:pic>
        <p:nvPicPr>
          <p:cNvPr id="3" name="图片 2"/>
          <p:cNvPicPr>
            <a:picLocks noChangeAspect="1"/>
          </p:cNvPicPr>
          <p:nvPr/>
        </p:nvPicPr>
        <p:blipFill>
          <a:blip r:embed="rId3"/>
          <a:stretch>
            <a:fillRect/>
          </a:stretch>
        </p:blipFill>
        <p:spPr>
          <a:xfrm>
            <a:off x="6587427" y="1797339"/>
            <a:ext cx="4584823" cy="3921957"/>
          </a:xfrm>
          <a:prstGeom prst="rect">
            <a:avLst/>
          </a:prstGeom>
        </p:spPr>
      </p:pic>
      <p:sp>
        <p:nvSpPr>
          <p:cNvPr id="4" name="矩形 3"/>
          <p:cNvSpPr/>
          <p:nvPr/>
        </p:nvSpPr>
        <p:spPr>
          <a:xfrm>
            <a:off x="7578808" y="1242097"/>
            <a:ext cx="2602059" cy="455253"/>
          </a:xfrm>
          <a:prstGeom prst="rect">
            <a:avLst/>
          </a:prstGeom>
        </p:spPr>
        <p:txBody>
          <a:bodyPr wrap="none">
            <a:spAutoFit/>
          </a:bodyPr>
          <a:lstStyle/>
          <a:p>
            <a:pPr>
              <a:lnSpc>
                <a:spcPct val="150000"/>
              </a:lnSpc>
            </a:pPr>
            <a:r>
              <a:rPr lang="zh-CN" altLang="en-US" dirty="0"/>
              <a:t>访问</a:t>
            </a:r>
            <a:r>
              <a:rPr lang="zh-CN" altLang="en-US" dirty="0" smtClean="0"/>
              <a:t>序列 </a:t>
            </a:r>
            <a:r>
              <a:rPr lang="en-US" altLang="zh-CN" dirty="0" smtClean="0"/>
              <a:t>ABCDACDAB</a:t>
            </a:r>
            <a:endParaRPr lang="zh-CN" altLang="en-US" dirty="0"/>
          </a:p>
        </p:txBody>
      </p:sp>
      <p:pic>
        <p:nvPicPr>
          <p:cNvPr id="16" name="图片 15"/>
          <p:cNvPicPr>
            <a:picLocks noChangeAspect="1"/>
          </p:cNvPicPr>
          <p:nvPr/>
        </p:nvPicPr>
        <p:blipFill>
          <a:blip r:embed="rId4"/>
          <a:stretch>
            <a:fillRect/>
          </a:stretch>
        </p:blipFill>
        <p:spPr>
          <a:xfrm>
            <a:off x="992235" y="1884033"/>
            <a:ext cx="4670271" cy="2073059"/>
          </a:xfrm>
          <a:prstGeom prst="rect">
            <a:avLst/>
          </a:prstGeom>
        </p:spPr>
      </p:pic>
      <p:pic>
        <p:nvPicPr>
          <p:cNvPr id="13" name="图片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897712576"/>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CF0225-1FA9-4EF0-B1D2-9C777FD1B34A}"/>
              </a:ext>
            </a:extLst>
          </p:cNvPr>
          <p:cNvSpPr/>
          <p:nvPr/>
        </p:nvSpPr>
        <p:spPr>
          <a:xfrm>
            <a:off x="364054" y="278712"/>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682AD53-593A-4EA9-A62C-17205C9A333B}"/>
              </a:ext>
            </a:extLst>
          </p:cNvPr>
          <p:cNvSpPr/>
          <p:nvPr/>
        </p:nvSpPr>
        <p:spPr>
          <a:xfrm>
            <a:off x="209334" y="105152"/>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A99AEB-6477-477A-8308-71CB4D601D8E}"/>
              </a:ext>
            </a:extLst>
          </p:cNvPr>
          <p:cNvSpPr/>
          <p:nvPr/>
        </p:nvSpPr>
        <p:spPr>
          <a:xfrm>
            <a:off x="11647560" y="6252470"/>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49ECCBC4-6B75-4FA6-9177-25B4315D9273}"/>
              </a:ext>
            </a:extLst>
          </p:cNvPr>
          <p:cNvGrpSpPr/>
          <p:nvPr/>
        </p:nvGrpSpPr>
        <p:grpSpPr>
          <a:xfrm>
            <a:off x="3695857" y="1219185"/>
            <a:ext cx="4520583" cy="817594"/>
            <a:chOff x="1547096" y="2385536"/>
            <a:chExt cx="8652164" cy="2086928"/>
          </a:xfrm>
        </p:grpSpPr>
        <p:sp>
          <p:nvSpPr>
            <p:cNvPr id="20" name="矩形 19">
              <a:extLst>
                <a:ext uri="{FF2B5EF4-FFF2-40B4-BE49-F238E27FC236}">
                  <a16:creationId xmlns:a16="http://schemas.microsoft.com/office/drawing/2014/main" id="{D691D199-743F-4FB0-9551-A560660AA4B4}"/>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EEEA2F31-FA37-4E2E-868F-4AA47B01A4A9}"/>
                </a:ext>
              </a:extLst>
            </p:cNvPr>
            <p:cNvSpPr/>
            <p:nvPr/>
          </p:nvSpPr>
          <p:spPr>
            <a:xfrm>
              <a:off x="1547096" y="2780330"/>
              <a:ext cx="8652164" cy="12330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000" b="1" dirty="0">
                  <a:solidFill>
                    <a:schemeClr val="tx1"/>
                  </a:solidFill>
                  <a:latin typeface="+mn-ea"/>
                </a:rPr>
                <a:t>目录</a:t>
              </a:r>
            </a:p>
          </p:txBody>
        </p:sp>
      </p:grpSp>
      <p:grpSp>
        <p:nvGrpSpPr>
          <p:cNvPr id="22" name="组合 21">
            <a:extLst>
              <a:ext uri="{FF2B5EF4-FFF2-40B4-BE49-F238E27FC236}">
                <a16:creationId xmlns:a16="http://schemas.microsoft.com/office/drawing/2014/main" id="{8547E5DA-CD5F-4676-9119-01F25B8D5ECC}"/>
              </a:ext>
            </a:extLst>
          </p:cNvPr>
          <p:cNvGrpSpPr/>
          <p:nvPr/>
        </p:nvGrpSpPr>
        <p:grpSpPr>
          <a:xfrm>
            <a:off x="3970948" y="1540878"/>
            <a:ext cx="4345987" cy="185723"/>
            <a:chOff x="3261223" y="1131982"/>
            <a:chExt cx="5569726" cy="480671"/>
          </a:xfrm>
        </p:grpSpPr>
        <p:sp>
          <p:nvSpPr>
            <p:cNvPr id="23" name="Freeform 513">
              <a:extLst>
                <a:ext uri="{FF2B5EF4-FFF2-40B4-BE49-F238E27FC236}">
                  <a16:creationId xmlns:a16="http://schemas.microsoft.com/office/drawing/2014/main" id="{026E01F8-9156-45B8-8EFE-CE03021083EC}"/>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24" name="Freeform 513">
              <a:extLst>
                <a:ext uri="{FF2B5EF4-FFF2-40B4-BE49-F238E27FC236}">
                  <a16:creationId xmlns:a16="http://schemas.microsoft.com/office/drawing/2014/main" id="{70A48042-C536-4E69-9126-AE2E7E507B6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useBgFill="1">
        <p:nvSpPr>
          <p:cNvPr id="17" name="矩形 16">
            <a:extLst>
              <a:ext uri="{FF2B5EF4-FFF2-40B4-BE49-F238E27FC236}">
                <a16:creationId xmlns:a16="http://schemas.microsoft.com/office/drawing/2014/main" id="{F4971D7B-0F5F-4086-8D54-1BBA7376C210}"/>
              </a:ext>
            </a:extLst>
          </p:cNvPr>
          <p:cNvSpPr/>
          <p:nvPr/>
        </p:nvSpPr>
        <p:spPr>
          <a:xfrm>
            <a:off x="4103671" y="2790451"/>
            <a:ext cx="3169787" cy="3468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nvGrpSpPr>
          <p:cNvPr id="35" name="组合 34">
            <a:extLst>
              <a:ext uri="{FF2B5EF4-FFF2-40B4-BE49-F238E27FC236}">
                <a16:creationId xmlns:a16="http://schemas.microsoft.com/office/drawing/2014/main" id="{B19A4663-7F47-462F-BE57-D4582159C600}"/>
              </a:ext>
            </a:extLst>
          </p:cNvPr>
          <p:cNvGrpSpPr/>
          <p:nvPr/>
        </p:nvGrpSpPr>
        <p:grpSpPr>
          <a:xfrm>
            <a:off x="2932853" y="2635464"/>
            <a:ext cx="5832718" cy="615219"/>
            <a:chOff x="2474203" y="1654592"/>
            <a:chExt cx="3030311" cy="422389"/>
          </a:xfrm>
        </p:grpSpPr>
        <p:grpSp>
          <p:nvGrpSpPr>
            <p:cNvPr id="36" name="组合 35">
              <a:extLst>
                <a:ext uri="{FF2B5EF4-FFF2-40B4-BE49-F238E27FC236}">
                  <a16:creationId xmlns:a16="http://schemas.microsoft.com/office/drawing/2014/main" id="{EE9E92FA-030A-4D9F-A5F0-B41FF366445B}"/>
                </a:ext>
              </a:extLst>
            </p:cNvPr>
            <p:cNvGrpSpPr/>
            <p:nvPr/>
          </p:nvGrpSpPr>
          <p:grpSpPr>
            <a:xfrm>
              <a:off x="2739033" y="1654592"/>
              <a:ext cx="2765481" cy="422389"/>
              <a:chOff x="1769918" y="2385536"/>
              <a:chExt cx="8652164" cy="2086928"/>
            </a:xfrm>
          </p:grpSpPr>
          <p:sp>
            <p:nvSpPr>
              <p:cNvPr id="38" name="矩形 37">
                <a:extLst>
                  <a:ext uri="{FF2B5EF4-FFF2-40B4-BE49-F238E27FC236}">
                    <a16:creationId xmlns:a16="http://schemas.microsoft.com/office/drawing/2014/main" id="{143B3C52-FB32-4A38-89B4-71F957022C1C}"/>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39" name="矩形 38">
                <a:extLst>
                  <a:ext uri="{FF2B5EF4-FFF2-40B4-BE49-F238E27FC236}">
                    <a16:creationId xmlns:a16="http://schemas.microsoft.com/office/drawing/2014/main" id="{99572FAB-385C-4750-932B-53FDBB322B16}"/>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37" name="文本框 36">
              <a:extLst>
                <a:ext uri="{FF2B5EF4-FFF2-40B4-BE49-F238E27FC236}">
                  <a16:creationId xmlns:a16="http://schemas.microsoft.com/office/drawing/2014/main" id="{B7AB532F-7D68-4E6D-9B64-4FDC36C6A090}"/>
                </a:ext>
              </a:extLst>
            </p:cNvPr>
            <p:cNvSpPr txBox="1"/>
            <p:nvPr/>
          </p:nvSpPr>
          <p:spPr>
            <a:xfrm>
              <a:off x="2474203" y="1700561"/>
              <a:ext cx="3030311" cy="274702"/>
            </a:xfrm>
            <a:prstGeom prst="rect">
              <a:avLst/>
            </a:prstGeom>
            <a:noFill/>
          </p:spPr>
          <p:txBody>
            <a:bodyPr wrap="square" rtlCol="0">
              <a:spAutoFit/>
            </a:bodyPr>
            <a:lstStyle/>
            <a:p>
              <a:r>
                <a:rPr lang="en-US" altLang="zh-CN" sz="2000" b="1" dirty="0">
                  <a:latin typeface="+mn-ea"/>
                </a:rPr>
                <a:t>	</a:t>
              </a:r>
              <a:r>
                <a:rPr lang="en-US" altLang="zh-CN" sz="2000" b="1" dirty="0" smtClean="0">
                  <a:latin typeface="+mn-ea"/>
                </a:rPr>
                <a:t> Part 01   </a:t>
              </a:r>
              <a:r>
                <a:rPr lang="en-US" altLang="zh-CN" sz="2000" b="1" dirty="0" err="1" smtClean="0">
                  <a:latin typeface="+mn-ea"/>
                </a:rPr>
                <a:t>Microbenchmark</a:t>
              </a:r>
              <a:endParaRPr lang="zh-CN" altLang="en-US" sz="2000" b="1" dirty="0">
                <a:latin typeface="+mn-ea"/>
              </a:endParaRPr>
            </a:p>
          </p:txBody>
        </p:sp>
      </p:grpSp>
      <p:grpSp>
        <p:nvGrpSpPr>
          <p:cNvPr id="50" name="组合 49">
            <a:extLst>
              <a:ext uri="{FF2B5EF4-FFF2-40B4-BE49-F238E27FC236}">
                <a16:creationId xmlns:a16="http://schemas.microsoft.com/office/drawing/2014/main" id="{93356D54-4330-4350-8CC6-02C4F36E7686}"/>
              </a:ext>
            </a:extLst>
          </p:cNvPr>
          <p:cNvGrpSpPr/>
          <p:nvPr/>
        </p:nvGrpSpPr>
        <p:grpSpPr>
          <a:xfrm>
            <a:off x="3112912" y="3810073"/>
            <a:ext cx="5824483" cy="615219"/>
            <a:chOff x="2563598" y="1654592"/>
            <a:chExt cx="3030311" cy="422389"/>
          </a:xfrm>
        </p:grpSpPr>
        <p:grpSp>
          <p:nvGrpSpPr>
            <p:cNvPr id="51" name="组合 50">
              <a:extLst>
                <a:ext uri="{FF2B5EF4-FFF2-40B4-BE49-F238E27FC236}">
                  <a16:creationId xmlns:a16="http://schemas.microsoft.com/office/drawing/2014/main" id="{568B7EFC-36BB-4687-9CA5-352F30FFF072}"/>
                </a:ext>
              </a:extLst>
            </p:cNvPr>
            <p:cNvGrpSpPr/>
            <p:nvPr/>
          </p:nvGrpSpPr>
          <p:grpSpPr>
            <a:xfrm>
              <a:off x="2739033" y="1654592"/>
              <a:ext cx="2765481" cy="422389"/>
              <a:chOff x="1769918" y="2385536"/>
              <a:chExt cx="8652164" cy="2086928"/>
            </a:xfrm>
          </p:grpSpPr>
          <p:sp>
            <p:nvSpPr>
              <p:cNvPr id="53" name="矩形 52">
                <a:extLst>
                  <a:ext uri="{FF2B5EF4-FFF2-40B4-BE49-F238E27FC236}">
                    <a16:creationId xmlns:a16="http://schemas.microsoft.com/office/drawing/2014/main" id="{AF6EE16B-E354-4767-A161-85B37713BBBA}"/>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54" name="矩形 53">
                <a:extLst>
                  <a:ext uri="{FF2B5EF4-FFF2-40B4-BE49-F238E27FC236}">
                    <a16:creationId xmlns:a16="http://schemas.microsoft.com/office/drawing/2014/main" id="{371A33C1-D394-4C86-A41A-AA88E96BD21C}"/>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52" name="文本框 51">
              <a:extLst>
                <a:ext uri="{FF2B5EF4-FFF2-40B4-BE49-F238E27FC236}">
                  <a16:creationId xmlns:a16="http://schemas.microsoft.com/office/drawing/2014/main" id="{FDE21F1B-3F94-4CA9-A7FC-BA22CC3A23FB}"/>
                </a:ext>
              </a:extLst>
            </p:cNvPr>
            <p:cNvSpPr txBox="1"/>
            <p:nvPr/>
          </p:nvSpPr>
          <p:spPr>
            <a:xfrm>
              <a:off x="2563598" y="1708406"/>
              <a:ext cx="3030311" cy="274702"/>
            </a:xfrm>
            <a:prstGeom prst="rect">
              <a:avLst/>
            </a:prstGeom>
            <a:noFill/>
          </p:spPr>
          <p:txBody>
            <a:bodyPr wrap="square" rtlCol="0">
              <a:spAutoFit/>
            </a:bodyPr>
            <a:lstStyle/>
            <a:p>
              <a:r>
                <a:rPr lang="en-US" altLang="zh-CN" sz="2000" b="1" dirty="0">
                  <a:latin typeface="+mn-ea"/>
                </a:rPr>
                <a:t>	</a:t>
              </a:r>
              <a:r>
                <a:rPr lang="en-US" altLang="zh-CN" sz="2000" b="1" dirty="0" smtClean="0">
                  <a:latin typeface="+mn-ea"/>
                </a:rPr>
                <a:t>Part 02  </a:t>
              </a:r>
              <a:r>
                <a:rPr lang="zh-CN" altLang="en-US" sz="2000" b="1" dirty="0" smtClean="0">
                  <a:latin typeface="+mn-ea"/>
                </a:rPr>
                <a:t>缓存替换策略</a:t>
              </a:r>
              <a:endParaRPr lang="zh-CN" altLang="en-US" b="1" dirty="0">
                <a:latin typeface="+mn-ea"/>
              </a:endParaRPr>
            </a:p>
          </p:txBody>
        </p:sp>
      </p:grpSp>
      <p:pic>
        <p:nvPicPr>
          <p:cNvPr id="25" name="图片 2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26" y="465924"/>
            <a:ext cx="1621677" cy="506012"/>
          </a:xfrm>
          <a:prstGeom prst="rect">
            <a:avLst/>
          </a:prstGeom>
        </p:spPr>
      </p:pic>
    </p:spTree>
    <p:extLst>
      <p:ext uri="{BB962C8B-B14F-4D97-AF65-F5344CB8AC3E}">
        <p14:creationId xmlns:p14="http://schemas.microsoft.com/office/powerpoint/2010/main" val="3505722253"/>
      </p:ext>
    </p:extLst>
  </p:cSld>
  <p:clrMapOvr>
    <a:masterClrMapping/>
  </p:clrMapOvr>
  <mc:AlternateContent xmlns:mc="http://schemas.openxmlformats.org/markup-compatibility/2006" xmlns:p14="http://schemas.microsoft.com/office/powerpoint/2010/main">
    <mc:Choice Requires="p14">
      <p:transition p14:dur="10" advTm="8251"/>
    </mc:Choice>
    <mc:Fallback xmlns="">
      <p:transition advTm="825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3444" y="1233600"/>
            <a:ext cx="10057676" cy="2123658"/>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dirty="0" smtClean="0"/>
              <a:t>QLRU</a:t>
            </a:r>
          </a:p>
          <a:p>
            <a:pPr>
              <a:lnSpc>
                <a:spcPct val="150000"/>
              </a:lnSpc>
            </a:pPr>
            <a:r>
              <a:rPr lang="zh-CN" altLang="en-US" sz="1400" dirty="0" smtClean="0"/>
              <a:t>在</a:t>
            </a:r>
            <a:r>
              <a:rPr lang="en-US" altLang="zh-CN" sz="1400" dirty="0" smtClean="0"/>
              <a:t>MRU</a:t>
            </a:r>
            <a:r>
              <a:rPr lang="zh-CN" altLang="zh-CN" sz="1400" dirty="0" smtClean="0"/>
              <a:t>策略</a:t>
            </a:r>
            <a:r>
              <a:rPr lang="zh-CN" altLang="zh-CN" sz="1400" dirty="0"/>
              <a:t>中，每一个缓存行都有一个相应的状态位。每当访问一个缓存行时，它相应的状态位就会被置为</a:t>
            </a:r>
            <a:r>
              <a:rPr lang="en-US" altLang="zh-CN" sz="1400" dirty="0"/>
              <a:t>0</a:t>
            </a:r>
            <a:r>
              <a:rPr lang="zh-CN" altLang="zh-CN" sz="1400" dirty="0"/>
              <a:t>，如果某一次设置为</a:t>
            </a:r>
            <a:r>
              <a:rPr lang="en-US" altLang="zh-CN" sz="1400" dirty="0"/>
              <a:t>0</a:t>
            </a:r>
            <a:r>
              <a:rPr lang="zh-CN" altLang="zh-CN" sz="1400" dirty="0"/>
              <a:t>之后所有的缓存行状态位都是</a:t>
            </a:r>
            <a:r>
              <a:rPr lang="en-US" altLang="zh-CN" sz="1400" dirty="0"/>
              <a:t>0</a:t>
            </a:r>
            <a:r>
              <a:rPr lang="zh-CN" altLang="zh-CN" sz="1400" dirty="0"/>
              <a:t>，那么其他所有缓存行的状态位会被重新置为</a:t>
            </a:r>
            <a:r>
              <a:rPr lang="en-US" altLang="zh-CN" sz="1400" dirty="0" smtClean="0"/>
              <a:t>1</a:t>
            </a:r>
            <a:r>
              <a:rPr lang="zh-CN" altLang="en-US" sz="1400" dirty="0" smtClean="0"/>
              <a:t>。</a:t>
            </a:r>
            <a:r>
              <a:rPr lang="zh-CN" altLang="zh-CN" sz="1400" dirty="0" smtClean="0"/>
              <a:t>每当</a:t>
            </a:r>
            <a:r>
              <a:rPr lang="zh-CN" altLang="zh-CN" sz="1400" dirty="0"/>
              <a:t>缓存未命中发生时，最左边一个状态位为</a:t>
            </a:r>
            <a:r>
              <a:rPr lang="en-US" altLang="zh-CN" sz="1400" dirty="0"/>
              <a:t>1</a:t>
            </a:r>
            <a:r>
              <a:rPr lang="zh-CN" altLang="zh-CN" sz="1400" dirty="0"/>
              <a:t>的缓存行将被替换</a:t>
            </a:r>
            <a:r>
              <a:rPr lang="zh-CN" altLang="zh-CN" sz="1400" dirty="0" smtClean="0"/>
              <a:t>。</a:t>
            </a:r>
            <a:endParaRPr lang="en-US" altLang="zh-CN" sz="1400" dirty="0" smtClean="0"/>
          </a:p>
          <a:p>
            <a:pPr>
              <a:lnSpc>
                <a:spcPct val="150000"/>
              </a:lnSpc>
            </a:pPr>
            <a:r>
              <a:rPr lang="zh-CN" altLang="zh-CN" sz="1400" dirty="0"/>
              <a:t>一个使用了两个状态位的该策略的改进版则叫做</a:t>
            </a:r>
            <a:r>
              <a:rPr lang="en-US" altLang="zh-CN" sz="1400" dirty="0"/>
              <a:t>QLRU</a:t>
            </a:r>
            <a:r>
              <a:rPr lang="zh-CN" altLang="zh-CN" sz="1400" dirty="0"/>
              <a:t>（</a:t>
            </a:r>
            <a:r>
              <a:rPr lang="en-US" altLang="zh-CN" sz="1400" dirty="0"/>
              <a:t>Quad-Age LRU</a:t>
            </a:r>
            <a:r>
              <a:rPr lang="zh-CN" altLang="zh-CN" sz="1400" dirty="0" smtClean="0"/>
              <a:t>），</a:t>
            </a:r>
            <a:r>
              <a:rPr lang="zh-CN" altLang="zh-CN" sz="1400" dirty="0"/>
              <a:t>或者“</a:t>
            </a:r>
            <a:r>
              <a:rPr lang="en-US" altLang="zh-CN" sz="1400" dirty="0"/>
              <a:t>2</a:t>
            </a:r>
            <a:r>
              <a:rPr lang="zh-CN" altLang="zh-CN" sz="1400" dirty="0"/>
              <a:t>位重引用区间预测”（</a:t>
            </a:r>
            <a:r>
              <a:rPr lang="en-US" altLang="zh-CN" sz="1400" dirty="0"/>
              <a:t>2-bit Re-reference Interval Prediction</a:t>
            </a:r>
            <a:r>
              <a:rPr lang="zh-CN" altLang="zh-CN" sz="1400" dirty="0"/>
              <a:t>，</a:t>
            </a:r>
            <a:r>
              <a:rPr lang="en-US" altLang="zh-CN" sz="1400" dirty="0"/>
              <a:t>RRIP</a:t>
            </a:r>
            <a:r>
              <a:rPr lang="zh-CN" altLang="zh-CN" sz="1400" dirty="0" smtClean="0"/>
              <a:t>）。</a:t>
            </a:r>
            <a:r>
              <a:rPr lang="zh-CN" altLang="zh-CN" sz="1400" dirty="0"/>
              <a:t>两个状态位被设计来表示每一个块的年龄。</a:t>
            </a:r>
            <a:r>
              <a:rPr lang="en-US" altLang="zh-CN" sz="1400" dirty="0">
                <a:sym typeface="Wingdings" panose="05000000000000000000" pitchFamily="2" charset="2"/>
              </a:rPr>
              <a:t>     </a:t>
            </a:r>
            <a:endParaRPr lang="zh-CN" altLang="zh-CN" sz="1400" dirty="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224898381"/>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mc:AlternateContent xmlns:mc="http://schemas.openxmlformats.org/markup-compatibility/2006" xmlns:a14="http://schemas.microsoft.com/office/drawing/2010/main">
        <mc:Choice Requires="a14">
          <p:sp>
            <p:nvSpPr>
              <p:cNvPr id="12" name="文本框 11"/>
              <p:cNvSpPr txBox="1"/>
              <p:nvPr/>
            </p:nvSpPr>
            <p:spPr>
              <a:xfrm>
                <a:off x="1443444" y="1233600"/>
                <a:ext cx="10057676" cy="392415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t>命名策略</a:t>
                </a:r>
                <a:endParaRPr lang="en-US" altLang="zh-CN" dirty="0" smtClean="0"/>
              </a:p>
              <a:p>
                <a:pPr marL="285750" indent="-285750">
                  <a:lnSpc>
                    <a:spcPct val="150000"/>
                  </a:lnSpc>
                  <a:buFont typeface="Wingdings" panose="05000000000000000000" pitchFamily="2" charset="2"/>
                  <a:buChar char="l"/>
                </a:pPr>
                <a:r>
                  <a:rPr lang="zh-CN" altLang="zh-CN" sz="1400" dirty="0"/>
                  <a:t>假设除非年龄已经为</a:t>
                </a:r>
                <a:r>
                  <a:rPr lang="en-US" altLang="zh-CN" sz="1400" dirty="0"/>
                  <a:t>0</a:t>
                </a:r>
                <a:r>
                  <a:rPr lang="zh-CN" altLang="zh-CN" sz="1400" dirty="0"/>
                  <a:t>，否则每次命中他都会减小。所以缓存命中变化策略可以用如下的函数来描述</a:t>
                </a:r>
                <a:r>
                  <a:rPr lang="zh-CN" altLang="zh-CN" sz="1400" dirty="0" smtClean="0"/>
                  <a:t>，</a:t>
                </a:r>
                <a:endParaRPr lang="en-US" altLang="zh-CN" sz="1400" dirty="0" smtClean="0"/>
              </a:p>
              <a:p>
                <a:pPr>
                  <a:lnSpc>
                    <a:spcPct val="150000"/>
                  </a:lnSpc>
                </a:pPr>
                <a:r>
                  <a:rPr lang="zh-CN" altLang="zh-CN" sz="1400" dirty="0" smtClean="0"/>
                  <a:t>其中</a:t>
                </a:r>
                <a14:m>
                  <m:oMath xmlns:m="http://schemas.openxmlformats.org/officeDocument/2006/math">
                    <m:r>
                      <m:rPr>
                        <m:sty m:val="p"/>
                      </m:rPr>
                      <a:rPr lang="en-US" altLang="zh-CN" sz="1400">
                        <a:latin typeface="Cambria Math" panose="02040503050406030204" pitchFamily="18" charset="0"/>
                      </a:rPr>
                      <m:t>x</m:t>
                    </m:r>
                    <m:r>
                      <a:rPr lang="en-US" altLang="zh-CN" sz="1400">
                        <a:latin typeface="Cambria Math" panose="02040503050406030204" pitchFamily="18" charset="0"/>
                      </a:rPr>
                      <m:t>∈</m:t>
                    </m:r>
                    <m:d>
                      <m:dPr>
                        <m:begChr m:val="{"/>
                        <m:endChr m:val="}"/>
                        <m:ctrlPr>
                          <a:rPr lang="zh-CN" altLang="zh-CN" sz="1400" i="1">
                            <a:latin typeface="Cambria Math" panose="02040503050406030204" pitchFamily="18" charset="0"/>
                          </a:rPr>
                        </m:ctrlPr>
                      </m:dPr>
                      <m:e>
                        <m:r>
                          <a:rPr lang="en-US" altLang="zh-CN" sz="1400">
                            <a:latin typeface="Cambria Math" panose="02040503050406030204" pitchFamily="18" charset="0"/>
                          </a:rPr>
                          <m:t>0,1,2</m:t>
                        </m:r>
                      </m:e>
                    </m:d>
                    <m:r>
                      <a:rPr lang="en-US" altLang="zh-CN" sz="1400">
                        <a:latin typeface="Cambria Math" panose="02040503050406030204" pitchFamily="18" charset="0"/>
                      </a:rPr>
                      <m:t>, </m:t>
                    </m:r>
                    <m:r>
                      <m:rPr>
                        <m:sty m:val="p"/>
                      </m:rPr>
                      <a:rPr lang="en-US" altLang="zh-CN" sz="1400">
                        <a:latin typeface="Cambria Math" panose="02040503050406030204" pitchFamily="18" charset="0"/>
                      </a:rPr>
                      <m:t>y</m:t>
                    </m:r>
                    <m:r>
                      <a:rPr lang="en-US" altLang="zh-CN" sz="1400">
                        <a:latin typeface="Cambria Math" panose="02040503050406030204" pitchFamily="18" charset="0"/>
                      </a:rPr>
                      <m:t>∈{0,1}</m:t>
                    </m:r>
                  </m:oMath>
                </a14:m>
                <a:r>
                  <a:rPr lang="zh-CN" altLang="zh-CN" sz="1400" dirty="0"/>
                  <a:t>。</a:t>
                </a:r>
              </a:p>
              <a:p>
                <a:pPr marL="285750" indent="-285750">
                  <a:lnSpc>
                    <a:spcPct val="150000"/>
                  </a:lnSpc>
                  <a:buFont typeface="Wingdings" panose="05000000000000000000" pitchFamily="2" charset="2"/>
                  <a:buChar char="l"/>
                </a:pPr>
                <a:endParaRPr lang="en-US" altLang="zh-CN" dirty="0" smtClean="0"/>
              </a:p>
              <a:p>
                <a:pPr marL="285750" indent="-285750">
                  <a:lnSpc>
                    <a:spcPct val="150000"/>
                  </a:lnSpc>
                  <a:buFont typeface="Wingdings" panose="05000000000000000000" pitchFamily="2" charset="2"/>
                  <a:buChar char="l"/>
                </a:pPr>
                <a:r>
                  <a:rPr lang="zh-CN" altLang="zh-CN" sz="1400" dirty="0"/>
                  <a:t>当</a:t>
                </a:r>
                <a14:m>
                  <m:oMath xmlns:m="http://schemas.openxmlformats.org/officeDocument/2006/math">
                    <m:r>
                      <m:rPr>
                        <m:sty m:val="p"/>
                      </m:rPr>
                      <a:rPr lang="en-US" altLang="zh-CN" sz="1400">
                        <a:latin typeface="Cambria Math" panose="02040503050406030204" pitchFamily="18" charset="0"/>
                      </a:rPr>
                      <m:t>x</m:t>
                    </m:r>
                    <m:r>
                      <a:rPr lang="en-US" altLang="zh-CN" sz="1400">
                        <a:latin typeface="Cambria Math" panose="02040503050406030204" pitchFamily="18" charset="0"/>
                      </a:rPr>
                      <m:t>∈</m:t>
                    </m:r>
                    <m:d>
                      <m:dPr>
                        <m:begChr m:val="{"/>
                        <m:endChr m:val="}"/>
                        <m:ctrlPr>
                          <a:rPr lang="zh-CN" altLang="zh-CN" sz="1400" i="1">
                            <a:latin typeface="Cambria Math" panose="02040503050406030204" pitchFamily="18" charset="0"/>
                          </a:rPr>
                        </m:ctrlPr>
                      </m:dPr>
                      <m:e>
                        <m:r>
                          <a:rPr lang="en-US" altLang="zh-CN" sz="1400">
                            <a:latin typeface="Cambria Math" panose="02040503050406030204" pitchFamily="18" charset="0"/>
                          </a:rPr>
                          <m:t>0,1,2,3</m:t>
                        </m:r>
                      </m:e>
                    </m:d>
                  </m:oMath>
                </a14:m>
                <a:r>
                  <a:rPr lang="zh-CN" altLang="zh-CN" sz="1400" dirty="0"/>
                  <a:t>时</a:t>
                </a:r>
                <a:r>
                  <a:rPr lang="en-US" altLang="zh-CN" sz="1400" dirty="0" smtClean="0"/>
                  <a:t>,</a:t>
                </a:r>
                <a:r>
                  <a:rPr lang="zh-CN" altLang="zh-CN" sz="1400" dirty="0" smtClean="0"/>
                  <a:t>使用</a:t>
                </a:r>
                <a:r>
                  <a:rPr lang="en-US" altLang="zh-CN" sz="1400" dirty="0" err="1"/>
                  <a:t>Mx</a:t>
                </a:r>
                <a:r>
                  <a:rPr lang="zh-CN" altLang="zh-CN" sz="1400" dirty="0"/>
                  <a:t>来代表插入年龄是</a:t>
                </a:r>
                <a:r>
                  <a:rPr lang="en-US" altLang="zh-CN" sz="1400" dirty="0"/>
                  <a:t>x</a:t>
                </a:r>
                <a:r>
                  <a:rPr lang="zh-CN" altLang="zh-CN" sz="1400" dirty="0"/>
                  <a:t>。</a:t>
                </a:r>
                <a:endParaRPr lang="en-US" altLang="zh-CN" sz="1400" dirty="0"/>
              </a:p>
              <a:p>
                <a:pPr marL="285750" indent="-285750">
                  <a:lnSpc>
                    <a:spcPct val="150000"/>
                  </a:lnSpc>
                  <a:buFont typeface="Wingdings" panose="05000000000000000000" pitchFamily="2" charset="2"/>
                  <a:buChar char="l"/>
                </a:pPr>
                <a:r>
                  <a:rPr lang="zh-CN" altLang="en-US" sz="1400" dirty="0"/>
                  <a:t>当发生缓存未命中时</a:t>
                </a:r>
                <a:r>
                  <a:rPr lang="zh-CN" altLang="en-US" sz="1400" dirty="0" smtClean="0"/>
                  <a:t>，考虑</a:t>
                </a:r>
                <a:r>
                  <a:rPr lang="zh-CN" altLang="en-US" sz="1400" dirty="0"/>
                  <a:t>如下三种不同的块插入情况：</a:t>
                </a:r>
              </a:p>
              <a:p>
                <a:pPr>
                  <a:lnSpc>
                    <a:spcPct val="150000"/>
                  </a:lnSpc>
                </a:pPr>
                <a:r>
                  <a:rPr lang="en-US" altLang="zh-CN" sz="1400" dirty="0"/>
                  <a:t> </a:t>
                </a:r>
                <a:r>
                  <a:rPr lang="en-US" altLang="zh-CN" sz="1400" dirty="0" smtClean="0"/>
                  <a:t>      R0</a:t>
                </a:r>
                <a:r>
                  <a:rPr lang="zh-CN" altLang="en-US" sz="1400" dirty="0"/>
                  <a:t>：如果缓存还有</a:t>
                </a:r>
                <a:r>
                  <a:rPr lang="zh-CN" altLang="en-US" sz="1400" dirty="0" smtClean="0"/>
                  <a:t>空位，在</a:t>
                </a:r>
                <a:r>
                  <a:rPr lang="zh-CN" altLang="en-US" sz="1400" dirty="0"/>
                  <a:t>最左边的空位中插入一个新块。否则，将最左侧一个状态位为</a:t>
                </a:r>
                <a:r>
                  <a:rPr lang="en-US" altLang="zh-CN" sz="1400" dirty="0"/>
                  <a:t>3</a:t>
                </a:r>
                <a:r>
                  <a:rPr lang="zh-CN" altLang="en-US" sz="1400" dirty="0"/>
                  <a:t>的块替换掉。如果这两种情况都不满足，我们将该行为称作未定义行为。</a:t>
                </a:r>
              </a:p>
              <a:p>
                <a:pPr>
                  <a:lnSpc>
                    <a:spcPct val="150000"/>
                  </a:lnSpc>
                </a:pPr>
                <a:r>
                  <a:rPr lang="en-US" altLang="zh-CN" sz="1400" dirty="0" smtClean="0"/>
                  <a:t>       R1</a:t>
                </a:r>
                <a:r>
                  <a:rPr lang="zh-CN" altLang="en-US" sz="1400" dirty="0"/>
                  <a:t>：与</a:t>
                </a:r>
                <a:r>
                  <a:rPr lang="en-US" altLang="zh-CN" sz="1400" dirty="0"/>
                  <a:t>R0</a:t>
                </a:r>
                <a:r>
                  <a:rPr lang="zh-CN" altLang="en-US" sz="1400" dirty="0"/>
                  <a:t>相似，但是如果没有状态位为</a:t>
                </a:r>
                <a:r>
                  <a:rPr lang="en-US" altLang="zh-CN" sz="1400" dirty="0"/>
                  <a:t>3</a:t>
                </a:r>
                <a:r>
                  <a:rPr lang="zh-CN" altLang="en-US" sz="1400" dirty="0"/>
                  <a:t>的块，则无论最左侧的块状态位是几，都会替换它。</a:t>
                </a:r>
              </a:p>
              <a:p>
                <a:pPr>
                  <a:lnSpc>
                    <a:spcPct val="150000"/>
                  </a:lnSpc>
                </a:pPr>
                <a:r>
                  <a:rPr lang="en-US" altLang="zh-CN" sz="1400" dirty="0" smtClean="0"/>
                  <a:t>       R2</a:t>
                </a:r>
                <a:r>
                  <a:rPr lang="zh-CN" altLang="en-US" sz="1400" dirty="0"/>
                  <a:t>：与</a:t>
                </a:r>
                <a:r>
                  <a:rPr lang="en-US" altLang="zh-CN" sz="1400" dirty="0"/>
                  <a:t>R0</a:t>
                </a:r>
                <a:r>
                  <a:rPr lang="zh-CN" altLang="en-US" sz="1400" dirty="0"/>
                  <a:t>相似，但是当缓存没满时从右侧开始插入</a:t>
                </a:r>
                <a:r>
                  <a:rPr lang="zh-CN" altLang="en-US" sz="1400" dirty="0" smtClean="0"/>
                  <a:t>。</a:t>
                </a:r>
                <a:endParaRPr lang="zh-CN" altLang="zh-CN" dirty="0"/>
              </a:p>
              <a:p>
                <a:pPr marL="285750" indent="-285750">
                  <a:lnSpc>
                    <a:spcPct val="150000"/>
                  </a:lnSpc>
                  <a:buFont typeface="Wingdings" panose="05000000000000000000" pitchFamily="2" charset="2"/>
                  <a:buChar char="l"/>
                </a:pPr>
                <a:endParaRPr lang="en-US" altLang="zh-CN" dirty="0" smtClean="0"/>
              </a:p>
            </p:txBody>
          </p:sp>
        </mc:Choice>
        <mc:Fallback xmlns="">
          <p:sp>
            <p:nvSpPr>
              <p:cNvPr id="12" name="文本框 11"/>
              <p:cNvSpPr txBox="1">
                <a:spLocks noRot="1" noChangeAspect="1" noMove="1" noResize="1" noEditPoints="1" noAdjustHandles="1" noChangeArrowheads="1" noChangeShapeType="1" noTextEdit="1"/>
              </p:cNvSpPr>
              <p:nvPr/>
            </p:nvSpPr>
            <p:spPr>
              <a:xfrm>
                <a:off x="1443444" y="1233600"/>
                <a:ext cx="10057676" cy="3924151"/>
              </a:xfrm>
              <a:prstGeom prst="rect">
                <a:avLst/>
              </a:prstGeom>
              <a:blipFill>
                <a:blip r:embed="rId5"/>
                <a:stretch>
                  <a:fillRect l="-424" r="-121"/>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4680443" y="2030734"/>
            <a:ext cx="2057753" cy="637418"/>
          </a:xfrm>
          <a:prstGeom prst="rect">
            <a:avLst/>
          </a:prstGeom>
        </p:spPr>
      </p:pic>
      <p:pic>
        <p:nvPicPr>
          <p:cNvPr id="13" name="图片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2435942343"/>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3444" y="1233600"/>
            <a:ext cx="10057676" cy="2308324"/>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smtClean="0"/>
              <a:t>命名策略</a:t>
            </a:r>
            <a:endParaRPr lang="en-US" altLang="zh-CN" dirty="0" smtClean="0"/>
          </a:p>
          <a:p>
            <a:pPr marL="285750" indent="-285750">
              <a:lnSpc>
                <a:spcPct val="150000"/>
              </a:lnSpc>
              <a:buFont typeface="Wingdings" panose="05000000000000000000" pitchFamily="2" charset="2"/>
              <a:buChar char="l"/>
            </a:pPr>
            <a:r>
              <a:rPr lang="zh-CN" altLang="en-US" sz="1400" dirty="0" smtClean="0"/>
              <a:t>如果</a:t>
            </a:r>
            <a:r>
              <a:rPr lang="zh-CN" altLang="en-US" sz="1400" dirty="0"/>
              <a:t>在一次访问之后，没有任何一个块的年龄是</a:t>
            </a:r>
            <a:r>
              <a:rPr lang="en-US" altLang="zh-CN" sz="1400" dirty="0"/>
              <a:t>3</a:t>
            </a:r>
            <a:r>
              <a:rPr lang="zh-CN" altLang="en-US" sz="1400" dirty="0"/>
              <a:t>，那么所有块的状态位都有可能会被更新。让</a:t>
            </a:r>
            <a:r>
              <a:rPr lang="en-US" altLang="zh-CN" sz="1400" dirty="0" err="1"/>
              <a:t>i</a:t>
            </a:r>
            <a:r>
              <a:rPr lang="zh-CN" altLang="en-US" sz="1400" dirty="0"/>
              <a:t>代表被访问的块所在的位置，</a:t>
            </a:r>
            <a:r>
              <a:rPr lang="en-US" altLang="zh-CN" sz="1400" dirty="0"/>
              <a:t>age(b)</a:t>
            </a:r>
            <a:r>
              <a:rPr lang="zh-CN" altLang="en-US" sz="1400" dirty="0"/>
              <a:t>代表块</a:t>
            </a:r>
            <a:r>
              <a:rPr lang="en-US" altLang="zh-CN" sz="1400" dirty="0"/>
              <a:t>b</a:t>
            </a:r>
            <a:r>
              <a:rPr lang="zh-CN" altLang="en-US" sz="1400" dirty="0"/>
              <a:t>现在的年龄，</a:t>
            </a:r>
            <a:r>
              <a:rPr lang="en-US" altLang="zh-CN" sz="1400" dirty="0"/>
              <a:t>age'(b)</a:t>
            </a:r>
            <a:r>
              <a:rPr lang="zh-CN" altLang="en-US" sz="1400" dirty="0"/>
              <a:t>代表块</a:t>
            </a:r>
            <a:r>
              <a:rPr lang="en-US" altLang="zh-CN" sz="1400" dirty="0"/>
              <a:t>b</a:t>
            </a:r>
            <a:r>
              <a:rPr lang="zh-CN" altLang="en-US" sz="1400" dirty="0"/>
              <a:t>的新年龄（更新之后），</a:t>
            </a:r>
            <a:r>
              <a:rPr lang="en-US" altLang="zh-CN" sz="1400" dirty="0"/>
              <a:t>M</a:t>
            </a:r>
            <a:r>
              <a:rPr lang="zh-CN" altLang="en-US" sz="1400" dirty="0"/>
              <a:t>代表现在所有块中最大的年龄，我们考虑如下几种</a:t>
            </a:r>
            <a:r>
              <a:rPr lang="en-US" altLang="zh-CN" sz="1400" dirty="0"/>
              <a:t>age'</a:t>
            </a:r>
            <a:r>
              <a:rPr lang="zh-CN" altLang="en-US" sz="1400" dirty="0"/>
              <a:t>的变体：</a:t>
            </a:r>
          </a:p>
          <a:p>
            <a:pPr marL="285750" indent="-285750">
              <a:lnSpc>
                <a:spcPct val="150000"/>
              </a:lnSpc>
              <a:buFont typeface="Wingdings" panose="05000000000000000000" pitchFamily="2" charset="2"/>
              <a:buChar char="l"/>
            </a:pPr>
            <a:endParaRPr lang="zh-CN" altLang="zh-CN" dirty="0"/>
          </a:p>
          <a:p>
            <a:pPr marL="285750" indent="-285750">
              <a:lnSpc>
                <a:spcPct val="150000"/>
              </a:lnSpc>
              <a:buFont typeface="Wingdings" panose="05000000000000000000" pitchFamily="2" charset="2"/>
              <a:buChar char="l"/>
            </a:pPr>
            <a:endParaRPr lang="en-US" altLang="zh-CN" dirty="0" smtClean="0"/>
          </a:p>
        </p:txBody>
      </p:sp>
      <p:pic>
        <p:nvPicPr>
          <p:cNvPr id="3" name="图片 2"/>
          <p:cNvPicPr>
            <a:picLocks noChangeAspect="1"/>
          </p:cNvPicPr>
          <p:nvPr/>
        </p:nvPicPr>
        <p:blipFill>
          <a:blip r:embed="rId3"/>
          <a:stretch>
            <a:fillRect/>
          </a:stretch>
        </p:blipFill>
        <p:spPr>
          <a:xfrm>
            <a:off x="4224786" y="2442206"/>
            <a:ext cx="3327481" cy="1500367"/>
          </a:xfrm>
          <a:prstGeom prst="rect">
            <a:avLst/>
          </a:prstGeom>
        </p:spPr>
      </p:pic>
      <p:pic>
        <p:nvPicPr>
          <p:cNvPr id="13" name="图片 12"/>
          <p:cNvPicPr/>
          <p:nvPr/>
        </p:nvPicPr>
        <p:blipFill>
          <a:blip r:embed="rId4"/>
          <a:stretch>
            <a:fillRect/>
          </a:stretch>
        </p:blipFill>
        <p:spPr>
          <a:xfrm>
            <a:off x="1956818" y="4025421"/>
            <a:ext cx="8575196" cy="2251516"/>
          </a:xfrm>
          <a:prstGeom prst="rect">
            <a:avLst/>
          </a:prstGeom>
        </p:spPr>
      </p:pic>
      <p:pic>
        <p:nvPicPr>
          <p:cNvPr id="14" name="图片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2318034626"/>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缓存替换策略</a:t>
              </a:r>
              <a:endParaRPr lang="zh-CN" altLang="en-US" b="1" dirty="0">
                <a:latin typeface="+mn-ea"/>
              </a:endParaRPr>
            </a:p>
          </p:txBody>
        </p:sp>
      </p:grpSp>
      <p:sp>
        <p:nvSpPr>
          <p:cNvPr id="12" name="文本框 11"/>
          <p:cNvSpPr txBox="1"/>
          <p:nvPr/>
        </p:nvSpPr>
        <p:spPr>
          <a:xfrm>
            <a:off x="1444229" y="1242097"/>
            <a:ext cx="10152503" cy="3924151"/>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en-US" dirty="0"/>
              <a:t>适应性策略：一些缓存使用了适应性替换策略，这种策略可以动态地在两种不同的替换策略中进行选择。这可以通过组竞争（</a:t>
            </a:r>
            <a:r>
              <a:rPr lang="en-US" altLang="zh-CN" dirty="0"/>
              <a:t>set dueling</a:t>
            </a:r>
            <a:r>
              <a:rPr lang="zh-CN" altLang="en-US" dirty="0" smtClean="0"/>
              <a:t>）来</a:t>
            </a:r>
            <a:r>
              <a:rPr lang="zh-CN" altLang="en-US" dirty="0"/>
              <a:t>应用。组竞争指的是每个策略都有许多组专门使用，其余的组是追随者组（</a:t>
            </a:r>
            <a:r>
              <a:rPr lang="en-US" altLang="zh-CN" dirty="0"/>
              <a:t>follow sets</a:t>
            </a:r>
            <a:r>
              <a:rPr lang="zh-CN" altLang="en-US" dirty="0"/>
              <a:t>），追随者组使用当前性能更好的策略</a:t>
            </a:r>
            <a:r>
              <a:rPr lang="zh-CN" altLang="en-US" dirty="0" smtClean="0"/>
              <a:t>。</a:t>
            </a:r>
            <a:endParaRPr lang="en-US" altLang="zh-CN" dirty="0" smtClean="0"/>
          </a:p>
          <a:p>
            <a:pPr marL="285750" indent="-285750">
              <a:lnSpc>
                <a:spcPct val="150000"/>
              </a:lnSpc>
              <a:buFont typeface="Wingdings" panose="05000000000000000000" pitchFamily="2" charset="2"/>
              <a:buChar char="l"/>
            </a:pPr>
            <a:r>
              <a:rPr lang="en-US" altLang="zh-CN" sz="1400" dirty="0" err="1"/>
              <a:t>Haswell</a:t>
            </a:r>
            <a:r>
              <a:rPr lang="zh-CN" altLang="en-US" sz="1400" dirty="0"/>
              <a:t>，</a:t>
            </a:r>
            <a:r>
              <a:rPr lang="en-US" altLang="zh-CN" sz="1400" dirty="0" err="1"/>
              <a:t>Broadwell</a:t>
            </a:r>
            <a:r>
              <a:rPr lang="zh-CN" altLang="en-US" sz="1400" dirty="0"/>
              <a:t>架构的</a:t>
            </a:r>
            <a:r>
              <a:rPr lang="en-US" altLang="zh-CN" sz="1400" dirty="0" smtClean="0"/>
              <a:t>CPU</a:t>
            </a:r>
            <a:r>
              <a:rPr lang="zh-CN" altLang="en-US" sz="1400" dirty="0" smtClean="0"/>
              <a:t>仅仅</a:t>
            </a:r>
            <a:r>
              <a:rPr lang="zh-CN" altLang="en-US" sz="1400" dirty="0"/>
              <a:t>让</a:t>
            </a:r>
            <a:r>
              <a:rPr lang="en-US" altLang="zh-CN" sz="1400" dirty="0"/>
              <a:t>C-Box 0</a:t>
            </a:r>
            <a:r>
              <a:rPr lang="zh-CN" altLang="en-US" sz="1400" dirty="0"/>
              <a:t>中存在固定策略组，其他所有的组都是追随者组。</a:t>
            </a:r>
          </a:p>
          <a:p>
            <a:pPr marL="285750" indent="-285750">
              <a:lnSpc>
                <a:spcPct val="150000"/>
              </a:lnSpc>
              <a:buFont typeface="Wingdings" panose="05000000000000000000" pitchFamily="2" charset="2"/>
              <a:buChar char="l"/>
            </a:pPr>
            <a:r>
              <a:rPr lang="zh-CN" altLang="en-US" sz="1400" dirty="0"/>
              <a:t>两者都在</a:t>
            </a:r>
            <a:r>
              <a:rPr lang="en-US" altLang="zh-CN" sz="1400" dirty="0"/>
              <a:t>512-575</a:t>
            </a:r>
            <a:r>
              <a:rPr lang="zh-CN" altLang="en-US" sz="1400" dirty="0"/>
              <a:t>组中使用了</a:t>
            </a:r>
            <a:r>
              <a:rPr lang="en-US" altLang="zh-CN" sz="1400" dirty="0"/>
              <a:t>QLRU_H11_M0_R0_U0</a:t>
            </a:r>
            <a:r>
              <a:rPr lang="zh-CN" altLang="en-US" sz="1400" dirty="0"/>
              <a:t>策略，在</a:t>
            </a:r>
            <a:r>
              <a:rPr lang="en-US" altLang="zh-CN" sz="1400" dirty="0"/>
              <a:t>768-831</a:t>
            </a:r>
            <a:r>
              <a:rPr lang="zh-CN" altLang="en-US" sz="1400" dirty="0"/>
              <a:t>组中使用的策略与</a:t>
            </a:r>
            <a:r>
              <a:rPr lang="en-US" altLang="zh-CN" sz="1400" dirty="0"/>
              <a:t>QLRU_H11_MR_16 1_R1_U2</a:t>
            </a:r>
            <a:r>
              <a:rPr lang="zh-CN" altLang="en-US" sz="1400" dirty="0"/>
              <a:t>相似</a:t>
            </a:r>
            <a:r>
              <a:rPr lang="zh-CN" altLang="en-US" sz="1400" dirty="0" smtClean="0"/>
              <a:t>。</a:t>
            </a:r>
            <a:endParaRPr lang="en-US" altLang="zh-CN" sz="1400" dirty="0" smtClean="0"/>
          </a:p>
          <a:p>
            <a:pPr marL="285750" indent="-285750">
              <a:lnSpc>
                <a:spcPct val="150000"/>
              </a:lnSpc>
              <a:buFont typeface="Wingdings" panose="05000000000000000000" pitchFamily="2" charset="2"/>
              <a:buChar char="l"/>
            </a:pPr>
            <a:endParaRPr lang="en-US" altLang="zh-CN" sz="1400" dirty="0" smtClean="0"/>
          </a:p>
          <a:p>
            <a:pPr marL="285750" indent="-285750">
              <a:lnSpc>
                <a:spcPct val="150000"/>
              </a:lnSpc>
              <a:buFont typeface="Wingdings" panose="05000000000000000000" pitchFamily="2" charset="2"/>
              <a:buChar char="l"/>
            </a:pPr>
            <a:r>
              <a:rPr lang="zh-CN" altLang="en-US" sz="1400" dirty="0" smtClean="0"/>
              <a:t>英特尔</a:t>
            </a:r>
            <a:r>
              <a:rPr lang="zh-CN" altLang="en-US" sz="1400" dirty="0"/>
              <a:t>微架构从</a:t>
            </a:r>
            <a:r>
              <a:rPr lang="en-US" altLang="zh-CN" sz="1400" dirty="0"/>
              <a:t>Sandy Bridge</a:t>
            </a:r>
            <a:r>
              <a:rPr lang="zh-CN" altLang="en-US" sz="1400" dirty="0"/>
              <a:t>架构开始，最底层一级缓存就被分成多个片，每个片都按照上面描述的方式进行组织。这些片由所谓的</a:t>
            </a:r>
            <a:r>
              <a:rPr lang="en-US" altLang="zh-CN" sz="1400" dirty="0"/>
              <a:t>C-Box</a:t>
            </a:r>
            <a:r>
              <a:rPr lang="zh-CN" altLang="en-US" sz="1400" dirty="0"/>
              <a:t>管理，</a:t>
            </a:r>
            <a:r>
              <a:rPr lang="en-US" altLang="zh-CN" sz="1400" dirty="0"/>
              <a:t>C-Box</a:t>
            </a:r>
            <a:r>
              <a:rPr lang="zh-CN" altLang="en-US" sz="1400" dirty="0"/>
              <a:t>提供了核心和最底层一级缓存之间的接口，并负责维护缓存的一致性。通常，每个物理核心有一个</a:t>
            </a:r>
            <a:r>
              <a:rPr lang="en-US" altLang="zh-CN" sz="1400" dirty="0"/>
              <a:t>C-Box</a:t>
            </a:r>
            <a:r>
              <a:rPr lang="zh-CN" altLang="en-US" sz="1400" dirty="0"/>
              <a:t>。第一个使用</a:t>
            </a:r>
            <a:r>
              <a:rPr lang="en-US" altLang="zh-CN" sz="1400" dirty="0"/>
              <a:t>L3</a:t>
            </a:r>
            <a:r>
              <a:rPr lang="zh-CN" altLang="en-US" sz="1400" dirty="0"/>
              <a:t>级缓存片的微架构</a:t>
            </a:r>
            <a:r>
              <a:rPr lang="en-US" altLang="zh-CN" sz="1400" dirty="0"/>
              <a:t>(Sandy Bridge, Ivy Bridge, </a:t>
            </a:r>
            <a:r>
              <a:rPr lang="en-US" altLang="zh-CN" sz="1400" dirty="0" err="1"/>
              <a:t>Haswell</a:t>
            </a:r>
            <a:r>
              <a:rPr lang="en-US" altLang="zh-CN" sz="1400" dirty="0"/>
              <a:t>)</a:t>
            </a:r>
            <a:r>
              <a:rPr lang="zh-CN" altLang="en-US" sz="1400" dirty="0"/>
              <a:t>的每个</a:t>
            </a:r>
            <a:r>
              <a:rPr lang="en-US" altLang="zh-CN" sz="1400" dirty="0"/>
              <a:t>C-Box</a:t>
            </a:r>
            <a:r>
              <a:rPr lang="zh-CN" altLang="en-US" sz="1400" dirty="0"/>
              <a:t>有一个片</a:t>
            </a:r>
            <a:r>
              <a:rPr lang="en-US" altLang="zh-CN" sz="1400" dirty="0"/>
              <a:t>[34,35,36,37,38,39,40]</a:t>
            </a:r>
            <a:r>
              <a:rPr lang="zh-CN" altLang="en-US" sz="1400" dirty="0"/>
              <a:t>，</a:t>
            </a:r>
            <a:r>
              <a:rPr lang="en-US" altLang="zh-CN" sz="1400" dirty="0" err="1"/>
              <a:t>Skylake</a:t>
            </a:r>
            <a:r>
              <a:rPr lang="zh-CN" altLang="en-US" sz="1400" dirty="0"/>
              <a:t>和最近的微架构可以在每个</a:t>
            </a:r>
            <a:r>
              <a:rPr lang="en-US" altLang="zh-CN" sz="1400" dirty="0"/>
              <a:t>C-Box</a:t>
            </a:r>
            <a:r>
              <a:rPr lang="zh-CN" altLang="en-US" sz="1400" dirty="0"/>
              <a:t>上有多个片</a:t>
            </a:r>
            <a:r>
              <a:rPr lang="en-US" altLang="zh-CN" sz="1400" dirty="0"/>
              <a:t>[41,42]</a:t>
            </a:r>
            <a:r>
              <a:rPr lang="zh-CN" altLang="en-US" sz="1400" dirty="0"/>
              <a:t>，每个</a:t>
            </a:r>
            <a:r>
              <a:rPr lang="en-US" altLang="zh-CN" sz="1400" dirty="0"/>
              <a:t>C-Box</a:t>
            </a:r>
            <a:r>
              <a:rPr lang="zh-CN" altLang="en-US" sz="1400" dirty="0"/>
              <a:t>都有几个性能计数器，它们可以用来做诸如计算最底层一级缓存相应部分的查找事件的数量等事情</a:t>
            </a:r>
            <a:r>
              <a:rPr lang="zh-CN" altLang="en-US" sz="1400" dirty="0" smtClean="0"/>
              <a:t>。</a:t>
            </a:r>
            <a:endParaRPr lang="en-US" altLang="zh-CN" sz="1400" dirty="0" smtClean="0"/>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939552340"/>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03200" y="2061935"/>
            <a:ext cx="12611100" cy="2724150"/>
          </a:xfrm>
          <a:prstGeom prst="rect">
            <a:avLst/>
          </a:prstGeom>
          <a:solidFill>
            <a:srgbClr val="F8F4E9">
              <a:alpha val="70000"/>
            </a:srgbClr>
          </a:solidFill>
          <a:ln w="25400">
            <a:no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i="1" dirty="0">
              <a:solidFill>
                <a:srgbClr val="002640"/>
              </a:solidFill>
            </a:endParaRPr>
          </a:p>
        </p:txBody>
      </p:sp>
      <p:sp>
        <p:nvSpPr>
          <p:cNvPr id="129" name="矩形 128"/>
          <p:cNvSpPr/>
          <p:nvPr/>
        </p:nvSpPr>
        <p:spPr>
          <a:xfrm>
            <a:off x="572574" y="2592183"/>
            <a:ext cx="11563683" cy="1015663"/>
          </a:xfrm>
          <a:prstGeom prst="rect">
            <a:avLst/>
          </a:prstGeom>
        </p:spPr>
        <p:txBody>
          <a:bodyPr wrap="square">
            <a:spAutoFit/>
          </a:bodyPr>
          <a:lstStyle/>
          <a:p>
            <a:pPr algn="ctr"/>
            <a:r>
              <a:rPr lang="en-US" altLang="zh-CN" sz="6000" b="1" dirty="0">
                <a:solidFill>
                  <a:srgbClr val="002640"/>
                </a:solidFill>
                <a:latin typeface="+mn-ea"/>
              </a:rPr>
              <a:t>Thanks for Listening</a:t>
            </a:r>
            <a:endParaRPr lang="pt-BR" altLang="zh-CN" sz="6000" b="1" dirty="0">
              <a:solidFill>
                <a:srgbClr val="002640"/>
              </a:solidFill>
              <a:latin typeface="+mn-ea"/>
            </a:endParaRPr>
          </a:p>
        </p:txBody>
      </p:sp>
      <p:sp>
        <p:nvSpPr>
          <p:cNvPr id="133" name="矩形 132"/>
          <p:cNvSpPr/>
          <p:nvPr/>
        </p:nvSpPr>
        <p:spPr>
          <a:xfrm>
            <a:off x="5484883" y="4111676"/>
            <a:ext cx="1184941" cy="307777"/>
          </a:xfrm>
          <a:prstGeom prst="rect">
            <a:avLst/>
          </a:prstGeom>
        </p:spPr>
        <p:txBody>
          <a:bodyPr wrap="none">
            <a:spAutoFit/>
          </a:bodyPr>
          <a:lstStyle/>
          <a:p>
            <a:pPr algn="ctr"/>
            <a:r>
              <a:rPr lang="en-US" altLang="zh-CN" sz="1400" i="1" baseline="30000" dirty="0" smtClean="0">
                <a:solidFill>
                  <a:schemeClr val="tx1">
                    <a:lumMod val="75000"/>
                    <a:lumOff val="25000"/>
                  </a:schemeClr>
                </a:solidFill>
              </a:rPr>
              <a:t>10th</a:t>
            </a:r>
            <a:r>
              <a:rPr lang="en-US" altLang="zh-CN" sz="1400" i="1" dirty="0" smtClean="0">
                <a:solidFill>
                  <a:schemeClr val="tx1">
                    <a:lumMod val="75000"/>
                    <a:lumOff val="25000"/>
                  </a:schemeClr>
                </a:solidFill>
              </a:rPr>
              <a:t> </a:t>
            </a:r>
            <a:r>
              <a:rPr lang="en-US" altLang="zh-CN" sz="1400" i="1" dirty="0">
                <a:solidFill>
                  <a:schemeClr val="tx1">
                    <a:lumMod val="75000"/>
                    <a:lumOff val="25000"/>
                  </a:schemeClr>
                </a:solidFill>
              </a:rPr>
              <a:t>June</a:t>
            </a:r>
            <a:r>
              <a:rPr lang="en-US" altLang="zh-CN" sz="1400" i="1" dirty="0" smtClean="0">
                <a:solidFill>
                  <a:schemeClr val="tx1">
                    <a:lumMod val="75000"/>
                    <a:lumOff val="25000"/>
                  </a:schemeClr>
                </a:solidFill>
              </a:rPr>
              <a:t> 2021</a:t>
            </a:r>
            <a:endParaRPr lang="zh-CN" altLang="en-US" sz="1400" i="1" dirty="0">
              <a:solidFill>
                <a:schemeClr val="tx1">
                  <a:lumMod val="75000"/>
                  <a:lumOff val="25000"/>
                </a:schemeClr>
              </a:solidFill>
            </a:endParaRPr>
          </a:p>
        </p:txBody>
      </p:sp>
      <p:cxnSp>
        <p:nvCxnSpPr>
          <p:cNvPr id="134" name="直接连接符 133"/>
          <p:cNvCxnSpPr/>
          <p:nvPr/>
        </p:nvCxnSpPr>
        <p:spPr>
          <a:xfrm>
            <a:off x="4933347" y="3889902"/>
            <a:ext cx="2288010" cy="0"/>
          </a:xfrm>
          <a:prstGeom prst="line">
            <a:avLst/>
          </a:prstGeom>
          <a:ln>
            <a:solidFill>
              <a:schemeClr val="tx1">
                <a:lumMod val="75000"/>
                <a:lumOff val="25000"/>
                <a:alpha val="40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a:xfrm>
            <a:off x="4933347" y="4425622"/>
            <a:ext cx="2288010" cy="0"/>
          </a:xfrm>
          <a:prstGeom prst="line">
            <a:avLst/>
          </a:prstGeom>
          <a:ln>
            <a:solidFill>
              <a:schemeClr val="tx1">
                <a:lumMod val="75000"/>
                <a:lumOff val="25000"/>
                <a:alpha val="40000"/>
              </a:schemeClr>
            </a:solidFill>
          </a:ln>
        </p:spPr>
        <p:style>
          <a:lnRef idx="1">
            <a:schemeClr val="accent1"/>
          </a:lnRef>
          <a:fillRef idx="0">
            <a:schemeClr val="accent1"/>
          </a:fillRef>
          <a:effectRef idx="0">
            <a:schemeClr val="accent1"/>
          </a:effectRef>
          <a:fontRef idx="minor">
            <a:schemeClr val="tx1"/>
          </a:fontRef>
        </p:style>
      </p:cxnSp>
      <p:sp>
        <p:nvSpPr>
          <p:cNvPr id="136" name="矩形 135"/>
          <p:cNvSpPr/>
          <p:nvPr/>
        </p:nvSpPr>
        <p:spPr>
          <a:xfrm>
            <a:off x="5377383" y="3891264"/>
            <a:ext cx="1486304" cy="307777"/>
          </a:xfrm>
          <a:prstGeom prst="rect">
            <a:avLst/>
          </a:prstGeom>
        </p:spPr>
        <p:txBody>
          <a:bodyPr wrap="none">
            <a:spAutoFit/>
          </a:bodyPr>
          <a:lstStyle/>
          <a:p>
            <a:pPr algn="ctr"/>
            <a:r>
              <a:rPr lang="zh-CN" altLang="en-US" sz="1400" b="1" dirty="0">
                <a:solidFill>
                  <a:schemeClr val="tx1">
                    <a:lumMod val="75000"/>
                    <a:lumOff val="25000"/>
                  </a:schemeClr>
                </a:solidFill>
              </a:rPr>
              <a:t>徐天宇 浙江大学</a:t>
            </a:r>
          </a:p>
        </p:txBody>
      </p:sp>
      <p:sp>
        <p:nvSpPr>
          <p:cNvPr id="10" name="文本框 9">
            <a:extLst>
              <a:ext uri="{FF2B5EF4-FFF2-40B4-BE49-F238E27FC236}">
                <a16:creationId xmlns:a16="http://schemas.microsoft.com/office/drawing/2014/main" id="{73223890-4240-4708-878D-FA9C21CC710C}"/>
              </a:ext>
            </a:extLst>
          </p:cNvPr>
          <p:cNvSpPr txBox="1"/>
          <p:nvPr/>
        </p:nvSpPr>
        <p:spPr>
          <a:xfrm>
            <a:off x="2211694" y="5432370"/>
            <a:ext cx="7817679" cy="338554"/>
          </a:xfrm>
          <a:prstGeom prst="rect">
            <a:avLst/>
          </a:prstGeom>
          <a:noFill/>
        </p:spPr>
        <p:txBody>
          <a:bodyPr vert="horz" wrap="square" rtlCol="0">
            <a:spAutoFit/>
          </a:bodyPr>
          <a:lstStyle/>
          <a:p>
            <a:pPr algn="ctr"/>
            <a:r>
              <a:rPr lang="zh-CN" altLang="en-US" sz="1600" dirty="0"/>
              <a:t>浙江大学</a:t>
            </a:r>
            <a:r>
              <a:rPr lang="en-US" altLang="zh-CN" sz="1600" dirty="0" err="1"/>
              <a:t>Arclab</a:t>
            </a:r>
            <a:r>
              <a:rPr lang="zh-CN" altLang="en-US" sz="1600" dirty="0"/>
              <a:t>实验室周会</a:t>
            </a:r>
          </a:p>
        </p:txBody>
      </p:sp>
      <p:pic>
        <p:nvPicPr>
          <p:cNvPr id="2" name="图片 1">
            <a:extLst>
              <a:ext uri="{FF2B5EF4-FFF2-40B4-BE49-F238E27FC236}">
                <a16:creationId xmlns:a16="http://schemas.microsoft.com/office/drawing/2014/main" id="{191021B2-67C8-4554-B01C-BBB717100B2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47170"/>
          <a:stretch/>
        </p:blipFill>
        <p:spPr>
          <a:xfrm>
            <a:off x="8060689" y="81407"/>
            <a:ext cx="4131311" cy="6858000"/>
          </a:xfrm>
          <a:prstGeom prst="rect">
            <a:avLst/>
          </a:prstGeom>
        </p:spPr>
      </p:pic>
      <p:sp>
        <p:nvSpPr>
          <p:cNvPr id="11" name="文本框 10">
            <a:extLst>
              <a:ext uri="{FF2B5EF4-FFF2-40B4-BE49-F238E27FC236}">
                <a16:creationId xmlns:a16="http://schemas.microsoft.com/office/drawing/2014/main" id="{69B78AB0-1956-4237-B81A-8AABFE228DF4}"/>
              </a:ext>
            </a:extLst>
          </p:cNvPr>
          <p:cNvSpPr txBox="1"/>
          <p:nvPr/>
        </p:nvSpPr>
        <p:spPr>
          <a:xfrm>
            <a:off x="3054333" y="4847106"/>
            <a:ext cx="6132400" cy="646331"/>
          </a:xfrm>
          <a:prstGeom prst="rect">
            <a:avLst/>
          </a:prstGeom>
          <a:noFill/>
        </p:spPr>
        <p:txBody>
          <a:bodyPr wrap="square" rtlCol="0">
            <a:spAutoFit/>
          </a:bodyPr>
          <a:lstStyle/>
          <a:p>
            <a:pPr algn="ctr"/>
            <a:r>
              <a:rPr lang="en-US" altLang="zh-CN" dirty="0" err="1">
                <a:solidFill>
                  <a:schemeClr val="tx2"/>
                </a:solidFill>
                <a:latin typeface="+mj-ea"/>
                <a:ea typeface="+mj-ea"/>
              </a:rPr>
              <a:t>nanoBench</a:t>
            </a:r>
            <a:r>
              <a:rPr lang="en-US" altLang="zh-CN" dirty="0">
                <a:solidFill>
                  <a:schemeClr val="tx2"/>
                </a:solidFill>
                <a:latin typeface="+mj-ea"/>
                <a:ea typeface="+mj-ea"/>
              </a:rPr>
              <a:t>: A Low-Overhead Tool for Running</a:t>
            </a:r>
          </a:p>
          <a:p>
            <a:pPr algn="ctr"/>
            <a:r>
              <a:rPr lang="en-US" altLang="zh-CN" dirty="0" err="1">
                <a:solidFill>
                  <a:schemeClr val="tx2"/>
                </a:solidFill>
                <a:latin typeface="+mj-ea"/>
                <a:ea typeface="+mj-ea"/>
              </a:rPr>
              <a:t>Microbenchmarks</a:t>
            </a:r>
            <a:r>
              <a:rPr lang="en-US" altLang="zh-CN" dirty="0">
                <a:solidFill>
                  <a:schemeClr val="tx2"/>
                </a:solidFill>
                <a:latin typeface="+mj-ea"/>
                <a:ea typeface="+mj-ea"/>
              </a:rPr>
              <a:t> on x86 Systems</a:t>
            </a:r>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2574" y="312653"/>
            <a:ext cx="1621677" cy="506012"/>
          </a:xfrm>
          <a:prstGeom prst="rect">
            <a:avLst/>
          </a:prstGeom>
        </p:spPr>
      </p:pic>
    </p:spTree>
    <p:extLst>
      <p:ext uri="{BB962C8B-B14F-4D97-AF65-F5344CB8AC3E}">
        <p14:creationId xmlns:p14="http://schemas.microsoft.com/office/powerpoint/2010/main" val="2604483806"/>
      </p:ext>
    </p:extLst>
  </p:cSld>
  <p:clrMapOvr>
    <a:masterClrMapping/>
  </p:clrMapOvr>
  <mc:AlternateContent xmlns:mc="http://schemas.openxmlformats.org/markup-compatibility/2006" xmlns:p14="http://schemas.microsoft.com/office/powerpoint/2010/main">
    <mc:Choice Requires="p14">
      <p:transition spd="slow" p14:dur="2000" advTm="2684"/>
    </mc:Choice>
    <mc:Fallback xmlns="">
      <p:transition spd="slow" advTm="2684"/>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8CF0225-1FA9-4EF0-B1D2-9C777FD1B34A}"/>
              </a:ext>
            </a:extLst>
          </p:cNvPr>
          <p:cNvSpPr/>
          <p:nvPr/>
        </p:nvSpPr>
        <p:spPr>
          <a:xfrm>
            <a:off x="364054" y="278712"/>
            <a:ext cx="11463892" cy="6110709"/>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a:extLst>
              <a:ext uri="{FF2B5EF4-FFF2-40B4-BE49-F238E27FC236}">
                <a16:creationId xmlns:a16="http://schemas.microsoft.com/office/drawing/2014/main" id="{3682AD53-593A-4EA9-A62C-17205C9A333B}"/>
              </a:ext>
            </a:extLst>
          </p:cNvPr>
          <p:cNvSpPr/>
          <p:nvPr/>
        </p:nvSpPr>
        <p:spPr>
          <a:xfrm>
            <a:off x="209334" y="105152"/>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a:extLst>
              <a:ext uri="{FF2B5EF4-FFF2-40B4-BE49-F238E27FC236}">
                <a16:creationId xmlns:a16="http://schemas.microsoft.com/office/drawing/2014/main" id="{54A99AEB-6477-477A-8308-71CB4D601D8E}"/>
              </a:ext>
            </a:extLst>
          </p:cNvPr>
          <p:cNvSpPr/>
          <p:nvPr/>
        </p:nvSpPr>
        <p:spPr>
          <a:xfrm>
            <a:off x="11647560" y="6252470"/>
            <a:ext cx="360772" cy="360772"/>
          </a:xfrm>
          <a:prstGeom prst="rect">
            <a:avLst/>
          </a:prstGeom>
          <a:solidFill>
            <a:srgbClr val="0F2F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49ECCBC4-6B75-4FA6-9177-25B4315D9273}"/>
              </a:ext>
            </a:extLst>
          </p:cNvPr>
          <p:cNvGrpSpPr/>
          <p:nvPr/>
        </p:nvGrpSpPr>
        <p:grpSpPr>
          <a:xfrm>
            <a:off x="3227912" y="2370987"/>
            <a:ext cx="5793485" cy="2116022"/>
            <a:chOff x="1769918" y="2385536"/>
            <a:chExt cx="8652164" cy="2086928"/>
          </a:xfrm>
        </p:grpSpPr>
        <p:sp>
          <p:nvSpPr>
            <p:cNvPr id="20" name="矩形 19">
              <a:extLst>
                <a:ext uri="{FF2B5EF4-FFF2-40B4-BE49-F238E27FC236}">
                  <a16:creationId xmlns:a16="http://schemas.microsoft.com/office/drawing/2014/main" id="{D691D199-743F-4FB0-9551-A560660AA4B4}"/>
                </a:ext>
              </a:extLst>
            </p:cNvPr>
            <p:cNvSpPr/>
            <p:nvPr/>
          </p:nvSpPr>
          <p:spPr>
            <a:xfrm>
              <a:off x="2488770" y="2385536"/>
              <a:ext cx="7214461" cy="2086928"/>
            </a:xfrm>
            <a:prstGeom prst="rect">
              <a:avLst/>
            </a:prstGeom>
            <a:noFill/>
            <a:ln w="3810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useBgFill="1">
          <p:nvSpPr>
            <p:cNvPr id="21" name="矩形 20">
              <a:extLst>
                <a:ext uri="{FF2B5EF4-FFF2-40B4-BE49-F238E27FC236}">
                  <a16:creationId xmlns:a16="http://schemas.microsoft.com/office/drawing/2014/main" id="{EEEA2F31-FA37-4E2E-868F-4AA47B01A4A9}"/>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a:extLst>
              <a:ext uri="{FF2B5EF4-FFF2-40B4-BE49-F238E27FC236}">
                <a16:creationId xmlns:a16="http://schemas.microsoft.com/office/drawing/2014/main" id="{8547E5DA-CD5F-4676-9119-01F25B8D5ECC}"/>
              </a:ext>
            </a:extLst>
          </p:cNvPr>
          <p:cNvGrpSpPr/>
          <p:nvPr/>
        </p:nvGrpSpPr>
        <p:grpSpPr>
          <a:xfrm>
            <a:off x="3311137" y="3188663"/>
            <a:ext cx="5569726" cy="480671"/>
            <a:chOff x="3261223" y="1131982"/>
            <a:chExt cx="5569726" cy="480671"/>
          </a:xfrm>
        </p:grpSpPr>
        <p:sp>
          <p:nvSpPr>
            <p:cNvPr id="23" name="Freeform 513">
              <a:extLst>
                <a:ext uri="{FF2B5EF4-FFF2-40B4-BE49-F238E27FC236}">
                  <a16:creationId xmlns:a16="http://schemas.microsoft.com/office/drawing/2014/main" id="{026E01F8-9156-45B8-8EFE-CE03021083EC}"/>
                </a:ext>
              </a:extLst>
            </p:cNvPr>
            <p:cNvSpPr>
              <a:spLocks/>
            </p:cNvSpPr>
            <p:nvPr/>
          </p:nvSpPr>
          <p:spPr bwMode="auto">
            <a:xfrm>
              <a:off x="3261223"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sp>
          <p:nvSpPr>
            <p:cNvPr id="24" name="Freeform 513">
              <a:extLst>
                <a:ext uri="{FF2B5EF4-FFF2-40B4-BE49-F238E27FC236}">
                  <a16:creationId xmlns:a16="http://schemas.microsoft.com/office/drawing/2014/main" id="{70A48042-C536-4E69-9126-AE2E7E507B67}"/>
                </a:ext>
              </a:extLst>
            </p:cNvPr>
            <p:cNvSpPr>
              <a:spLocks/>
            </p:cNvSpPr>
            <p:nvPr/>
          </p:nvSpPr>
          <p:spPr bwMode="auto">
            <a:xfrm flipH="1">
              <a:off x="8573365" y="1131982"/>
              <a:ext cx="257584" cy="480671"/>
            </a:xfrm>
            <a:custGeom>
              <a:avLst/>
              <a:gdLst>
                <a:gd name="T0" fmla="*/ 149 w 153"/>
                <a:gd name="T1" fmla="*/ 137 h 286"/>
                <a:gd name="T2" fmla="*/ 16 w 153"/>
                <a:gd name="T3" fmla="*/ 3 h 286"/>
                <a:gd name="T4" fmla="*/ 9 w 153"/>
                <a:gd name="T5" fmla="*/ 0 h 286"/>
                <a:gd name="T6" fmla="*/ 3 w 153"/>
                <a:gd name="T7" fmla="*/ 3 h 286"/>
                <a:gd name="T8" fmla="*/ 2 w 153"/>
                <a:gd name="T9" fmla="*/ 3 h 286"/>
                <a:gd name="T10" fmla="*/ 0 w 153"/>
                <a:gd name="T11" fmla="*/ 10 h 286"/>
                <a:gd name="T12" fmla="*/ 0 w 153"/>
                <a:gd name="T13" fmla="*/ 75 h 286"/>
                <a:gd name="T14" fmla="*/ 2 w 153"/>
                <a:gd name="T15" fmla="*/ 81 h 286"/>
                <a:gd name="T16" fmla="*/ 64 w 153"/>
                <a:gd name="T17" fmla="*/ 143 h 286"/>
                <a:gd name="T18" fmla="*/ 2 w 153"/>
                <a:gd name="T19" fmla="*/ 205 h 286"/>
                <a:gd name="T20" fmla="*/ 0 w 153"/>
                <a:gd name="T21" fmla="*/ 212 h 286"/>
                <a:gd name="T22" fmla="*/ 0 w 153"/>
                <a:gd name="T23" fmla="*/ 277 h 286"/>
                <a:gd name="T24" fmla="*/ 2 w 153"/>
                <a:gd name="T25" fmla="*/ 283 h 286"/>
                <a:gd name="T26" fmla="*/ 3 w 153"/>
                <a:gd name="T27" fmla="*/ 283 h 286"/>
                <a:gd name="T28" fmla="*/ 9 w 153"/>
                <a:gd name="T29" fmla="*/ 286 h 286"/>
                <a:gd name="T30" fmla="*/ 16 w 153"/>
                <a:gd name="T31" fmla="*/ 283 h 286"/>
                <a:gd name="T32" fmla="*/ 149 w 153"/>
                <a:gd name="T33" fmla="*/ 150 h 286"/>
                <a:gd name="T34" fmla="*/ 149 w 153"/>
                <a:gd name="T35" fmla="*/ 137 h 2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53" h="286">
                  <a:moveTo>
                    <a:pt x="149" y="137"/>
                  </a:moveTo>
                  <a:cubicBezTo>
                    <a:pt x="16" y="3"/>
                    <a:pt x="16" y="3"/>
                    <a:pt x="16" y="3"/>
                  </a:cubicBezTo>
                  <a:cubicBezTo>
                    <a:pt x="14" y="1"/>
                    <a:pt x="11" y="0"/>
                    <a:pt x="9" y="0"/>
                  </a:cubicBezTo>
                  <a:cubicBezTo>
                    <a:pt x="7" y="0"/>
                    <a:pt x="4" y="1"/>
                    <a:pt x="3" y="3"/>
                  </a:cubicBezTo>
                  <a:cubicBezTo>
                    <a:pt x="2" y="3"/>
                    <a:pt x="2" y="3"/>
                    <a:pt x="2" y="3"/>
                  </a:cubicBezTo>
                  <a:cubicBezTo>
                    <a:pt x="1" y="5"/>
                    <a:pt x="0" y="7"/>
                    <a:pt x="0" y="10"/>
                  </a:cubicBezTo>
                  <a:cubicBezTo>
                    <a:pt x="0" y="75"/>
                    <a:pt x="0" y="75"/>
                    <a:pt x="0" y="75"/>
                  </a:cubicBezTo>
                  <a:cubicBezTo>
                    <a:pt x="0" y="77"/>
                    <a:pt x="1" y="79"/>
                    <a:pt x="2" y="81"/>
                  </a:cubicBezTo>
                  <a:cubicBezTo>
                    <a:pt x="64" y="143"/>
                    <a:pt x="64" y="143"/>
                    <a:pt x="64" y="143"/>
                  </a:cubicBezTo>
                  <a:cubicBezTo>
                    <a:pt x="2" y="205"/>
                    <a:pt x="2" y="205"/>
                    <a:pt x="2" y="205"/>
                  </a:cubicBezTo>
                  <a:cubicBezTo>
                    <a:pt x="1" y="207"/>
                    <a:pt x="0" y="209"/>
                    <a:pt x="0" y="212"/>
                  </a:cubicBezTo>
                  <a:cubicBezTo>
                    <a:pt x="0" y="277"/>
                    <a:pt x="0" y="277"/>
                    <a:pt x="0" y="277"/>
                  </a:cubicBezTo>
                  <a:cubicBezTo>
                    <a:pt x="0" y="279"/>
                    <a:pt x="1" y="281"/>
                    <a:pt x="2" y="283"/>
                  </a:cubicBezTo>
                  <a:cubicBezTo>
                    <a:pt x="3" y="283"/>
                    <a:pt x="3" y="283"/>
                    <a:pt x="3" y="283"/>
                  </a:cubicBezTo>
                  <a:cubicBezTo>
                    <a:pt x="4" y="285"/>
                    <a:pt x="7" y="286"/>
                    <a:pt x="9" y="286"/>
                  </a:cubicBezTo>
                  <a:cubicBezTo>
                    <a:pt x="12" y="286"/>
                    <a:pt x="14" y="285"/>
                    <a:pt x="16" y="283"/>
                  </a:cubicBezTo>
                  <a:cubicBezTo>
                    <a:pt x="149" y="150"/>
                    <a:pt x="149" y="150"/>
                    <a:pt x="149" y="150"/>
                  </a:cubicBezTo>
                  <a:cubicBezTo>
                    <a:pt x="153" y="146"/>
                    <a:pt x="153" y="140"/>
                    <a:pt x="149" y="137"/>
                  </a:cubicBezTo>
                  <a:close/>
                </a:path>
              </a:pathLst>
            </a:custGeom>
            <a:solidFill>
              <a:srgbClr val="0F2F56"/>
            </a:solidFill>
            <a:ln>
              <a:noFill/>
            </a:ln>
          </p:spPr>
          <p:txBody>
            <a:bodyPr vert="horz" wrap="square" lIns="91440" tIns="45720" rIns="91440" bIns="45720" numCol="1" anchor="t" anchorCtr="0" compatLnSpc="1">
              <a:prstTxWarp prst="textNoShape">
                <a:avLst/>
              </a:prstTxWarp>
            </a:bodyPr>
            <a:lstStyle/>
            <a:p>
              <a:pPr fontAlgn="auto">
                <a:spcBef>
                  <a:spcPts val="0"/>
                </a:spcBef>
                <a:spcAft>
                  <a:spcPts val="0"/>
                </a:spcAft>
              </a:pPr>
              <a:endParaRPr lang="zh-CN" altLang="en-US">
                <a:solidFill>
                  <a:prstClr val="black"/>
                </a:solidFill>
                <a:latin typeface="等线" panose="020F0502020204030204"/>
                <a:ea typeface="等线"/>
              </a:endParaRPr>
            </a:p>
          </p:txBody>
        </p:sp>
      </p:grpSp>
      <p:sp>
        <p:nvSpPr>
          <p:cNvPr id="25" name="文本框 24">
            <a:extLst>
              <a:ext uri="{FF2B5EF4-FFF2-40B4-BE49-F238E27FC236}">
                <a16:creationId xmlns:a16="http://schemas.microsoft.com/office/drawing/2014/main" id="{41248D10-9888-4427-A51B-2B4895F07420}"/>
              </a:ext>
            </a:extLst>
          </p:cNvPr>
          <p:cNvSpPr txBox="1"/>
          <p:nvPr/>
        </p:nvSpPr>
        <p:spPr>
          <a:xfrm>
            <a:off x="2537098" y="2730681"/>
            <a:ext cx="7098754" cy="1323439"/>
          </a:xfrm>
          <a:prstGeom prst="rect">
            <a:avLst/>
          </a:prstGeom>
          <a:noFill/>
        </p:spPr>
        <p:txBody>
          <a:bodyPr wrap="square" rtlCol="0">
            <a:spAutoFit/>
          </a:bodyPr>
          <a:lstStyle/>
          <a:p>
            <a:pPr algn="ctr"/>
            <a:r>
              <a:rPr lang="en-US" altLang="zh-CN" sz="4000" b="1" dirty="0">
                <a:ea typeface="黑体" panose="02010609060101010101" pitchFamily="49" charset="-122"/>
              </a:rPr>
              <a:t>PART 01</a:t>
            </a:r>
          </a:p>
          <a:p>
            <a:pPr algn="ctr"/>
            <a:r>
              <a:rPr lang="en-US" altLang="zh-CN" sz="4000" b="1" dirty="0" err="1" smtClean="0">
                <a:latin typeface="+mn-ea"/>
              </a:rPr>
              <a:t>Microbenchmark</a:t>
            </a:r>
            <a:endParaRPr lang="zh-CN" altLang="en-US" sz="4000" b="1" dirty="0">
              <a:latin typeface="+mn-ea"/>
            </a:endParaRPr>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826" y="465924"/>
            <a:ext cx="1621677" cy="506012"/>
          </a:xfrm>
          <a:prstGeom prst="rect">
            <a:avLst/>
          </a:prstGeom>
        </p:spPr>
      </p:pic>
    </p:spTree>
    <p:extLst>
      <p:ext uri="{BB962C8B-B14F-4D97-AF65-F5344CB8AC3E}">
        <p14:creationId xmlns:p14="http://schemas.microsoft.com/office/powerpoint/2010/main" val="3121895525"/>
      </p:ext>
    </p:extLst>
  </p:cSld>
  <p:clrMapOvr>
    <a:masterClrMapping/>
  </p:clrMapOvr>
  <mc:AlternateContent xmlns:mc="http://schemas.openxmlformats.org/markup-compatibility/2006" xmlns:p14="http://schemas.microsoft.com/office/powerpoint/2010/main">
    <mc:Choice Requires="p14">
      <p:transition p14:dur="10" advTm="2950"/>
    </mc:Choice>
    <mc:Fallback xmlns="">
      <p:transition advTm="295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2"/>
                                        </p:tgtEl>
                                        <p:attrNameLst>
                                          <p:attrName>style.visibility</p:attrName>
                                        </p:attrNameLst>
                                      </p:cBhvr>
                                      <p:to>
                                        <p:strVal val="visible"/>
                                      </p:to>
                                    </p:set>
                                    <p:anim calcmode="lin" valueType="num">
                                      <p:cBhvr>
                                        <p:cTn id="12" dur="500" fill="hold"/>
                                        <p:tgtEl>
                                          <p:spTgt spid="22"/>
                                        </p:tgtEl>
                                        <p:attrNameLst>
                                          <p:attrName>ppt_w</p:attrName>
                                        </p:attrNameLst>
                                      </p:cBhvr>
                                      <p:tavLst>
                                        <p:tav tm="0">
                                          <p:val>
                                            <p:fltVal val="0"/>
                                          </p:val>
                                        </p:tav>
                                        <p:tav tm="100000">
                                          <p:val>
                                            <p:strVal val="#ppt_w"/>
                                          </p:val>
                                        </p:tav>
                                      </p:tavLst>
                                    </p:anim>
                                    <p:anim calcmode="lin" valueType="num">
                                      <p:cBhvr>
                                        <p:cTn id="13" dur="500" fill="hold"/>
                                        <p:tgtEl>
                                          <p:spTgt spid="22"/>
                                        </p:tgtEl>
                                        <p:attrNameLst>
                                          <p:attrName>ppt_h</p:attrName>
                                        </p:attrNameLst>
                                      </p:cBhvr>
                                      <p:tavLst>
                                        <p:tav tm="0">
                                          <p:val>
                                            <p:fltVal val="0"/>
                                          </p:val>
                                        </p:tav>
                                        <p:tav tm="100000">
                                          <p:val>
                                            <p:strVal val="#ppt_h"/>
                                          </p:val>
                                        </p:tav>
                                      </p:tavLst>
                                    </p:anim>
                                    <p:animEffect transition="in" filter="fade">
                                      <p:cBhvr>
                                        <p:cTn id="14" dur="500"/>
                                        <p:tgtEl>
                                          <p:spTgt spid="2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 calcmode="lin" valueType="num">
                                      <p:cBhvr>
                                        <p:cTn id="17" dur="500" fill="hold"/>
                                        <p:tgtEl>
                                          <p:spTgt spid="25"/>
                                        </p:tgtEl>
                                        <p:attrNameLst>
                                          <p:attrName>ppt_w</p:attrName>
                                        </p:attrNameLst>
                                      </p:cBhvr>
                                      <p:tavLst>
                                        <p:tav tm="0">
                                          <p:val>
                                            <p:fltVal val="0"/>
                                          </p:val>
                                        </p:tav>
                                        <p:tav tm="100000">
                                          <p:val>
                                            <p:strVal val="#ppt_w"/>
                                          </p:val>
                                        </p:tav>
                                      </p:tavLst>
                                    </p:anim>
                                    <p:anim calcmode="lin" valueType="num">
                                      <p:cBhvr>
                                        <p:cTn id="18" dur="500" fill="hold"/>
                                        <p:tgtEl>
                                          <p:spTgt spid="25"/>
                                        </p:tgtEl>
                                        <p:attrNameLst>
                                          <p:attrName>ppt_h</p:attrName>
                                        </p:attrNameLst>
                                      </p:cBhvr>
                                      <p:tavLst>
                                        <p:tav tm="0">
                                          <p:val>
                                            <p:fltVal val="0"/>
                                          </p:val>
                                        </p:tav>
                                        <p:tav tm="100000">
                                          <p:val>
                                            <p:strVal val="#ppt_h"/>
                                          </p:val>
                                        </p:tav>
                                      </p:tavLst>
                                    </p:anim>
                                    <p:animEffect transition="in" filter="fade">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78096" y="489540"/>
            <a:ext cx="3030311"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smtClean="0">
                  <a:latin typeface="+mn-ea"/>
                </a:rPr>
                <a:t>Benchmark</a:t>
              </a:r>
              <a:endParaRPr lang="zh-CN" altLang="en-US" b="1" dirty="0">
                <a:latin typeface="+mn-ea"/>
              </a:endParaRPr>
            </a:p>
          </p:txBody>
        </p:sp>
      </p:grpSp>
      <p:sp>
        <p:nvSpPr>
          <p:cNvPr id="49" name="文本框 48"/>
          <p:cNvSpPr txBox="1"/>
          <p:nvPr/>
        </p:nvSpPr>
        <p:spPr>
          <a:xfrm>
            <a:off x="1596868" y="3552027"/>
            <a:ext cx="8439575" cy="2031325"/>
          </a:xfrm>
          <a:prstGeom prst="rect">
            <a:avLst/>
          </a:prstGeom>
          <a:noFill/>
        </p:spPr>
        <p:txBody>
          <a:bodyPr wrap="square" rtlCol="0">
            <a:spAutoFit/>
          </a:bodyPr>
          <a:lstStyle/>
          <a:p>
            <a:pPr marL="285750" indent="-285750">
              <a:buFont typeface="Wingdings" panose="05000000000000000000" pitchFamily="2" charset="2"/>
              <a:buChar char="Ø"/>
            </a:pPr>
            <a:r>
              <a:rPr lang="zh-CN" altLang="zh-CN" dirty="0"/>
              <a:t>事务处理性能测试委员会（</a:t>
            </a:r>
            <a:r>
              <a:rPr lang="en-US" altLang="zh-CN" dirty="0"/>
              <a:t>TPC</a:t>
            </a:r>
            <a:r>
              <a:rPr lang="zh-CN" altLang="zh-CN" dirty="0" smtClean="0"/>
              <a:t>）</a:t>
            </a:r>
            <a:endParaRPr lang="en-US" altLang="zh-CN" dirty="0"/>
          </a:p>
          <a:p>
            <a:pPr marL="285750" indent="-285750">
              <a:buFont typeface="Wingdings" panose="05000000000000000000" pitchFamily="2" charset="2"/>
              <a:buChar char="Ø"/>
            </a:pPr>
            <a:r>
              <a:rPr lang="zh-CN" altLang="zh-CN" dirty="0" smtClean="0"/>
              <a:t>目的</a:t>
            </a:r>
            <a:r>
              <a:rPr lang="zh-CN" altLang="en-US" dirty="0" smtClean="0"/>
              <a:t>：</a:t>
            </a:r>
            <a:r>
              <a:rPr lang="zh-CN" altLang="zh-CN" dirty="0" smtClean="0"/>
              <a:t>制定</a:t>
            </a:r>
            <a:r>
              <a:rPr lang="zh-CN" altLang="zh-CN" dirty="0"/>
              <a:t>数据库相关软件</a:t>
            </a:r>
            <a:r>
              <a:rPr lang="en-US" altLang="zh-CN" dirty="0"/>
              <a:t>benchmark</a:t>
            </a:r>
            <a:r>
              <a:rPr lang="zh-CN" altLang="zh-CN" dirty="0"/>
              <a:t>并监督其执行</a:t>
            </a:r>
            <a:r>
              <a:rPr lang="zh-CN" altLang="zh-CN" dirty="0" smtClean="0"/>
              <a:t>。</a:t>
            </a:r>
            <a:endParaRPr lang="en-US" altLang="zh-CN" dirty="0" smtClean="0"/>
          </a:p>
          <a:p>
            <a:pPr marL="285750" indent="-285750">
              <a:buFont typeface="Wingdings" panose="05000000000000000000" pitchFamily="2" charset="2"/>
              <a:buChar char="Ø"/>
            </a:pPr>
            <a:r>
              <a:rPr lang="zh-CN" altLang="zh-CN" dirty="0" smtClean="0"/>
              <a:t>雏形</a:t>
            </a:r>
            <a:r>
              <a:rPr lang="zh-CN" altLang="en-US" dirty="0" smtClean="0"/>
              <a:t>：</a:t>
            </a:r>
            <a:r>
              <a:rPr lang="en-US" altLang="zh-CN" dirty="0" smtClean="0"/>
              <a:t>20</a:t>
            </a:r>
            <a:r>
              <a:rPr lang="zh-CN" altLang="zh-CN" dirty="0"/>
              <a:t>世纪</a:t>
            </a:r>
            <a:r>
              <a:rPr lang="en-US" altLang="zh-CN" dirty="0"/>
              <a:t>80</a:t>
            </a:r>
            <a:r>
              <a:rPr lang="zh-CN" altLang="zh-CN" dirty="0"/>
              <a:t>年代提出的</a:t>
            </a:r>
            <a:r>
              <a:rPr lang="en-US" altLang="zh-CN" dirty="0"/>
              <a:t>OLTP</a:t>
            </a:r>
            <a:r>
              <a:rPr lang="zh-CN" altLang="zh-CN" dirty="0"/>
              <a:t>事务处理</a:t>
            </a:r>
            <a:r>
              <a:rPr lang="zh-CN" altLang="zh-CN" dirty="0" smtClean="0"/>
              <a:t>模式</a:t>
            </a:r>
            <a:r>
              <a:rPr lang="zh-CN" altLang="en-US" dirty="0" smtClean="0"/>
              <a:t>。</a:t>
            </a:r>
            <a:endParaRPr lang="en-US" altLang="zh-CN" dirty="0" smtClean="0"/>
          </a:p>
          <a:p>
            <a:pPr marL="285750" indent="-285750">
              <a:buFont typeface="Wingdings" panose="05000000000000000000" pitchFamily="2" charset="2"/>
              <a:buChar char="Ø"/>
            </a:pPr>
            <a:r>
              <a:rPr lang="zh-CN" altLang="en-US" dirty="0" smtClean="0"/>
              <a:t>发展：从</a:t>
            </a:r>
            <a:r>
              <a:rPr lang="en-US" altLang="zh-CN" dirty="0" smtClean="0"/>
              <a:t>OLTP</a:t>
            </a:r>
            <a:r>
              <a:rPr lang="zh-CN" altLang="en-US" dirty="0" smtClean="0"/>
              <a:t>开始，经过十几年之后</a:t>
            </a:r>
            <a:r>
              <a:rPr lang="zh-CN" altLang="zh-CN" dirty="0" smtClean="0"/>
              <a:t>，</a:t>
            </a:r>
            <a:r>
              <a:rPr lang="en-US" altLang="zh-CN" dirty="0"/>
              <a:t>ITOM</a:t>
            </a:r>
            <a:r>
              <a:rPr lang="zh-CN" altLang="zh-CN" dirty="0"/>
              <a:t>牵头成立了</a:t>
            </a:r>
            <a:r>
              <a:rPr lang="en-US" altLang="zh-CN" dirty="0"/>
              <a:t>TPC</a:t>
            </a:r>
            <a:r>
              <a:rPr lang="zh-CN" altLang="zh-CN" dirty="0" smtClean="0"/>
              <a:t>。在</a:t>
            </a:r>
            <a:r>
              <a:rPr lang="zh-CN" altLang="zh-CN" dirty="0"/>
              <a:t>随后的几十年里，</a:t>
            </a:r>
            <a:r>
              <a:rPr lang="en-US" altLang="zh-CN" dirty="0"/>
              <a:t>TPC</a:t>
            </a:r>
            <a:r>
              <a:rPr lang="zh-CN" altLang="zh-CN" dirty="0"/>
              <a:t>为了规范市场，迎合服务器发展需求，支持</a:t>
            </a:r>
            <a:r>
              <a:rPr lang="zh-CN" altLang="zh-CN" dirty="0" smtClean="0"/>
              <a:t>大数据</a:t>
            </a:r>
            <a:r>
              <a:rPr lang="zh-CN" altLang="zh-CN" dirty="0"/>
              <a:t>测试等，先后提出了</a:t>
            </a:r>
            <a:r>
              <a:rPr lang="en-US" altLang="zh-CN" dirty="0"/>
              <a:t>TPC-A</a:t>
            </a:r>
            <a:r>
              <a:rPr lang="zh-CN" altLang="zh-CN" dirty="0"/>
              <a:t>、</a:t>
            </a:r>
            <a:r>
              <a:rPr lang="en-US" altLang="zh-CN" dirty="0"/>
              <a:t>TPC-C</a:t>
            </a:r>
            <a:r>
              <a:rPr lang="zh-CN" altLang="zh-CN" dirty="0"/>
              <a:t>、</a:t>
            </a:r>
            <a:r>
              <a:rPr lang="en-US" altLang="zh-CN" dirty="0"/>
              <a:t>TPC-H</a:t>
            </a:r>
            <a:r>
              <a:rPr lang="zh-CN" altLang="zh-CN" dirty="0"/>
              <a:t>、</a:t>
            </a:r>
            <a:r>
              <a:rPr lang="en-US" altLang="zh-CN" dirty="0"/>
              <a:t>TPC-E</a:t>
            </a:r>
            <a:r>
              <a:rPr lang="zh-CN" altLang="zh-CN" dirty="0"/>
              <a:t>等多个测试标准，随着</a:t>
            </a:r>
            <a:r>
              <a:rPr lang="en-US" altLang="zh-CN" dirty="0"/>
              <a:t>benchmark</a:t>
            </a:r>
            <a:r>
              <a:rPr lang="zh-CN" altLang="zh-CN" dirty="0"/>
              <a:t>的不断发展，也废除了诸如</a:t>
            </a:r>
            <a:r>
              <a:rPr lang="en-US" altLang="zh-CN" dirty="0"/>
              <a:t>TCP-B</a:t>
            </a:r>
            <a:r>
              <a:rPr lang="zh-CN" altLang="zh-CN" dirty="0"/>
              <a:t>、</a:t>
            </a:r>
            <a:r>
              <a:rPr lang="en-US" altLang="zh-CN" dirty="0"/>
              <a:t>TCP-D</a:t>
            </a:r>
            <a:r>
              <a:rPr lang="zh-CN" altLang="zh-CN" dirty="0"/>
              <a:t>等多个标准。</a:t>
            </a:r>
            <a:endParaRPr lang="zh-CN" altLang="en-US" dirty="0"/>
          </a:p>
        </p:txBody>
      </p:sp>
      <p:sp>
        <p:nvSpPr>
          <p:cNvPr id="50" name="文本框 49"/>
          <p:cNvSpPr txBox="1"/>
          <p:nvPr/>
        </p:nvSpPr>
        <p:spPr>
          <a:xfrm>
            <a:off x="1578185" y="2827245"/>
            <a:ext cx="8439575" cy="646331"/>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Benchmark</a:t>
            </a:r>
            <a:r>
              <a:rPr lang="zh-CN" altLang="zh-CN" dirty="0"/>
              <a:t>通常是由权威组织提出并管理，经过相当长的一段时间不断优化、改进，才能使其测试结果具有越来越强的可比性，测试过程具有可</a:t>
            </a:r>
            <a:r>
              <a:rPr lang="zh-CN" altLang="zh-CN" dirty="0" smtClean="0"/>
              <a:t>复现性</a:t>
            </a:r>
            <a:r>
              <a:rPr lang="zh-CN" altLang="en-US" dirty="0"/>
              <a:t>。</a:t>
            </a:r>
          </a:p>
        </p:txBody>
      </p:sp>
      <p:sp>
        <p:nvSpPr>
          <p:cNvPr id="52" name="文本框 51"/>
          <p:cNvSpPr txBox="1"/>
          <p:nvPr/>
        </p:nvSpPr>
        <p:spPr>
          <a:xfrm>
            <a:off x="1596868" y="1573871"/>
            <a:ext cx="8439575" cy="1200329"/>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smtClean="0"/>
              <a:t>Benchmark</a:t>
            </a:r>
            <a:r>
              <a:rPr lang="zh-CN" altLang="en-US" dirty="0" smtClean="0"/>
              <a:t>：</a:t>
            </a:r>
            <a:r>
              <a:rPr lang="zh-CN" altLang="zh-CN" dirty="0" smtClean="0"/>
              <a:t>在</a:t>
            </a:r>
            <a:r>
              <a:rPr lang="zh-CN" altLang="zh-CN" dirty="0"/>
              <a:t>计算机领域一般</a:t>
            </a:r>
            <a:r>
              <a:rPr lang="zh-CN" altLang="zh-CN" dirty="0" smtClean="0"/>
              <a:t>译</a:t>
            </a:r>
            <a:r>
              <a:rPr lang="zh-CN" altLang="en-US" dirty="0" smtClean="0"/>
              <a:t>作基准测试，表示</a:t>
            </a:r>
            <a:r>
              <a:rPr lang="zh-CN" altLang="zh-CN" dirty="0" smtClean="0"/>
              <a:t>成</a:t>
            </a:r>
            <a:r>
              <a:rPr lang="zh-CN" altLang="zh-CN" dirty="0"/>
              <a:t>体系的或一整套的测试基准，有时也用于指代实施某一基准测试的软件程序。需要注意的是，基准测试的用户希望基准测试套件是完整的、准确的和一致的，并且基准测试注重测试结果的可比性与可复现性，其测试分数可以作为性能的相对</a:t>
            </a:r>
            <a:r>
              <a:rPr lang="zh-CN" altLang="zh-CN" dirty="0" smtClean="0"/>
              <a:t>度量</a:t>
            </a:r>
            <a:r>
              <a:rPr lang="zh-CN" altLang="en-US" dirty="0" smtClean="0"/>
              <a:t>。</a:t>
            </a:r>
            <a:r>
              <a:rPr lang="en-US" altLang="zh-CN" baseline="30000" dirty="0" smtClean="0"/>
              <a:t>[1]</a:t>
            </a:r>
            <a:endParaRPr lang="zh-CN" altLang="en-US" baseline="30000" dirty="0"/>
          </a:p>
        </p:txBody>
      </p:sp>
      <p:sp>
        <p:nvSpPr>
          <p:cNvPr id="54" name="文本框 53"/>
          <p:cNvSpPr txBox="1"/>
          <p:nvPr/>
        </p:nvSpPr>
        <p:spPr>
          <a:xfrm>
            <a:off x="1165013" y="6228295"/>
            <a:ext cx="9462346" cy="246221"/>
          </a:xfrm>
          <a:prstGeom prst="rect">
            <a:avLst/>
          </a:prstGeom>
          <a:noFill/>
        </p:spPr>
        <p:txBody>
          <a:bodyPr wrap="square" rtlCol="0">
            <a:spAutoFit/>
          </a:bodyPr>
          <a:lstStyle/>
          <a:p>
            <a:r>
              <a:rPr lang="en-US" altLang="zh-CN" sz="1000" dirty="0" smtClean="0"/>
              <a:t>[1] </a:t>
            </a:r>
            <a:r>
              <a:rPr lang="en-US" altLang="zh-CN" sz="1000" dirty="0" err="1" smtClean="0"/>
              <a:t>Poovey</a:t>
            </a:r>
            <a:r>
              <a:rPr lang="en-US" altLang="zh-CN" sz="1000" dirty="0" smtClean="0"/>
              <a:t> </a:t>
            </a:r>
            <a:r>
              <a:rPr lang="en-US" altLang="zh-CN" sz="1000" dirty="0"/>
              <a:t>J A, Conte T M, Levy M, et al. A benchmark characterization of the EEMBC benchmark suite[J]. IEEE micro, 2009, 29(5): 18-29. </a:t>
            </a:r>
            <a:endParaRPr lang="zh-CN" altLang="en-US" sz="1000" dirty="0"/>
          </a:p>
        </p:txBody>
      </p:sp>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907673651"/>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78096" y="489540"/>
            <a:ext cx="3030311"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a:latin typeface="+mn-ea"/>
                </a:rPr>
                <a:t>研究现状</a:t>
              </a:r>
              <a:endParaRPr lang="zh-CN" altLang="en-US" b="1" dirty="0">
                <a:latin typeface="+mn-ea"/>
              </a:endParaRPr>
            </a:p>
          </p:txBody>
        </p:sp>
      </p:grpSp>
      <p:sp>
        <p:nvSpPr>
          <p:cNvPr id="52" name="文本框 51"/>
          <p:cNvSpPr txBox="1"/>
          <p:nvPr/>
        </p:nvSpPr>
        <p:spPr>
          <a:xfrm>
            <a:off x="1596866" y="1410041"/>
            <a:ext cx="8439575" cy="1754326"/>
          </a:xfrm>
          <a:prstGeom prst="rect">
            <a:avLst/>
          </a:prstGeom>
          <a:noFill/>
        </p:spPr>
        <p:txBody>
          <a:bodyPr wrap="square" rtlCol="0">
            <a:spAutoFit/>
          </a:bodyPr>
          <a:lstStyle/>
          <a:p>
            <a:pPr marL="285750" indent="-285750">
              <a:buFont typeface="Wingdings" panose="05000000000000000000" pitchFamily="2" charset="2"/>
              <a:buChar char="Ø"/>
            </a:pPr>
            <a:r>
              <a:rPr lang="zh-CN" altLang="en-US" b="1" dirty="0" smtClean="0"/>
              <a:t>研究</a:t>
            </a:r>
            <a:r>
              <a:rPr lang="en-US" altLang="zh-CN" b="1" dirty="0" smtClean="0"/>
              <a:t>benchmark</a:t>
            </a:r>
            <a:r>
              <a:rPr lang="zh-CN" altLang="en-US" b="1" dirty="0" smtClean="0"/>
              <a:t>本身</a:t>
            </a:r>
            <a:endParaRPr lang="en-US" altLang="zh-CN" b="1" dirty="0" smtClean="0"/>
          </a:p>
          <a:p>
            <a:pPr marL="285750" indent="-285750">
              <a:buFont typeface="Wingdings" panose="05000000000000000000" pitchFamily="2" charset="2"/>
              <a:buChar char="l"/>
            </a:pPr>
            <a:r>
              <a:rPr lang="zh-CN" altLang="en-US" dirty="0" smtClean="0"/>
              <a:t>对某一类计算机工具进行性能测试：</a:t>
            </a:r>
            <a:r>
              <a:rPr lang="en-US" altLang="zh-CN" dirty="0" smtClean="0"/>
              <a:t>TPC</a:t>
            </a:r>
            <a:r>
              <a:rPr lang="zh-CN" altLang="en-US" dirty="0" smtClean="0"/>
              <a:t>测试集、</a:t>
            </a:r>
            <a:r>
              <a:rPr lang="en-US" altLang="zh-CN" dirty="0" err="1" smtClean="0"/>
              <a:t>Iozone</a:t>
            </a:r>
            <a:r>
              <a:rPr lang="zh-CN" altLang="en-US" dirty="0" smtClean="0"/>
              <a:t>测试集等。</a:t>
            </a:r>
            <a:endParaRPr lang="en-US" altLang="zh-CN" dirty="0" smtClean="0"/>
          </a:p>
          <a:p>
            <a:pPr marL="285750" indent="-285750">
              <a:buFont typeface="Wingdings" panose="05000000000000000000" pitchFamily="2" charset="2"/>
              <a:buChar char="l"/>
            </a:pPr>
            <a:r>
              <a:rPr lang="zh-CN" altLang="en-US" dirty="0" smtClean="0"/>
              <a:t>对计算机硬件进行性能测试：</a:t>
            </a:r>
            <a:r>
              <a:rPr lang="en-US" altLang="zh-CN" dirty="0" smtClean="0"/>
              <a:t>LINPACK</a:t>
            </a:r>
            <a:r>
              <a:rPr lang="zh-CN" altLang="en-US" dirty="0" smtClean="0"/>
              <a:t>测试、</a:t>
            </a:r>
            <a:r>
              <a:rPr lang="en-US" altLang="zh-CN" dirty="0" smtClean="0"/>
              <a:t>3DMark</a:t>
            </a:r>
            <a:r>
              <a:rPr lang="zh-CN" altLang="en-US" dirty="0"/>
              <a:t>、</a:t>
            </a:r>
            <a:r>
              <a:rPr lang="en-US" altLang="zh-CN" dirty="0" err="1" smtClean="0"/>
              <a:t>Lmbench</a:t>
            </a:r>
            <a:r>
              <a:rPr lang="zh-CN" altLang="en-US" dirty="0" smtClean="0"/>
              <a:t>、</a:t>
            </a:r>
            <a:r>
              <a:rPr lang="en-US" altLang="zh-CN" dirty="0" err="1" smtClean="0"/>
              <a:t>CashSeq</a:t>
            </a:r>
            <a:r>
              <a:rPr lang="zh-CN" altLang="en-US" dirty="0" smtClean="0"/>
              <a:t>等。</a:t>
            </a:r>
            <a:endParaRPr lang="en-US" altLang="zh-CN" dirty="0" smtClean="0"/>
          </a:p>
          <a:p>
            <a:pPr marL="285750" indent="-285750">
              <a:buFont typeface="Wingdings" panose="05000000000000000000" pitchFamily="2" charset="2"/>
              <a:buChar char="l"/>
            </a:pPr>
            <a:r>
              <a:rPr lang="zh-CN" altLang="en-US" dirty="0" smtClean="0"/>
              <a:t>对程序段或者某一条指令进行性能测试（微基准测试，</a:t>
            </a:r>
            <a:r>
              <a:rPr lang="en-US" altLang="zh-CN" dirty="0" err="1" smtClean="0"/>
              <a:t>microbenchmark</a:t>
            </a:r>
            <a:r>
              <a:rPr lang="zh-CN" altLang="en-US" dirty="0" smtClean="0"/>
              <a:t>）：</a:t>
            </a:r>
            <a:r>
              <a:rPr lang="en-US" altLang="zh-CN" dirty="0" err="1" smtClean="0"/>
              <a:t>nanoBench</a:t>
            </a:r>
            <a:r>
              <a:rPr lang="zh-CN" altLang="en-US" dirty="0" smtClean="0"/>
              <a:t>、</a:t>
            </a:r>
            <a:r>
              <a:rPr lang="en-US" altLang="zh-CN" dirty="0" err="1" smtClean="0"/>
              <a:t>asmbench</a:t>
            </a:r>
            <a:r>
              <a:rPr lang="zh-CN" altLang="en-US" dirty="0" smtClean="0"/>
              <a:t>等。</a:t>
            </a:r>
            <a:endParaRPr lang="en-US" altLang="zh-CN" dirty="0" smtClean="0"/>
          </a:p>
        </p:txBody>
      </p:sp>
      <p:sp>
        <p:nvSpPr>
          <p:cNvPr id="54" name="文本框 53"/>
          <p:cNvSpPr txBox="1"/>
          <p:nvPr/>
        </p:nvSpPr>
        <p:spPr>
          <a:xfrm>
            <a:off x="1120814" y="5644643"/>
            <a:ext cx="9960089" cy="1031051"/>
          </a:xfrm>
          <a:prstGeom prst="rect">
            <a:avLst/>
          </a:prstGeom>
          <a:noFill/>
        </p:spPr>
        <p:txBody>
          <a:bodyPr wrap="square" rtlCol="0">
            <a:spAutoFit/>
          </a:bodyPr>
          <a:lstStyle/>
          <a:p>
            <a:r>
              <a:rPr lang="en-US" altLang="zh-CN" sz="1000" dirty="0"/>
              <a:t>[1] Liang S A. A high power and high efficiency PC power supply topology with </a:t>
            </a:r>
            <a:r>
              <a:rPr lang="en-US" altLang="zh-CN" sz="1000" dirty="0" smtClean="0"/>
              <a:t>low </a:t>
            </a:r>
            <a:r>
              <a:rPr lang="en-US" altLang="zh-CN" sz="1000" dirty="0"/>
              <a:t>cost design to meet 80 Plus Bronze </a:t>
            </a:r>
            <a:r>
              <a:rPr lang="en-US" altLang="zh-CN" sz="1000" dirty="0" smtClean="0"/>
              <a:t>requirements[C]</a:t>
            </a:r>
            <a:endParaRPr lang="zh-CN" altLang="zh-CN" sz="1000" dirty="0" smtClean="0"/>
          </a:p>
          <a:p>
            <a:r>
              <a:rPr lang="en-US" altLang="zh-CN" sz="1000" dirty="0" smtClean="0"/>
              <a:t>[2] Liang S A, Huang C W, Lu P C. A high power and multi-outputs of AC-DC power supply design to meet 80 plus gold and </a:t>
            </a:r>
            <a:r>
              <a:rPr lang="en-US" altLang="zh-CN" sz="1000" dirty="0" err="1" smtClean="0"/>
              <a:t>ErP</a:t>
            </a:r>
            <a:r>
              <a:rPr lang="en-US" altLang="zh-CN" sz="1000" dirty="0" smtClean="0"/>
              <a:t> requirements[C]</a:t>
            </a:r>
            <a:endParaRPr lang="zh-CN" altLang="zh-CN" sz="1000" dirty="0" smtClean="0"/>
          </a:p>
          <a:p>
            <a:r>
              <a:rPr lang="en-US" altLang="zh-CN" sz="1000" dirty="0" smtClean="0"/>
              <a:t>[</a:t>
            </a:r>
            <a:r>
              <a:rPr lang="en-US" altLang="zh-CN" sz="1000" dirty="0"/>
              <a:t>3] Lu P C, Liang S A, Huang C W. A high power and multi-outputs of AC-DC power supply design to meet 80 plus platinum and </a:t>
            </a:r>
            <a:r>
              <a:rPr lang="en-US" altLang="zh-CN" sz="1000" dirty="0" err="1"/>
              <a:t>ErP</a:t>
            </a:r>
            <a:r>
              <a:rPr lang="en-US" altLang="zh-CN" sz="1000" dirty="0"/>
              <a:t> </a:t>
            </a:r>
            <a:r>
              <a:rPr lang="en-US" altLang="zh-CN" sz="1000" dirty="0" smtClean="0"/>
              <a:t>requirements[C] </a:t>
            </a:r>
            <a:endParaRPr lang="en-US" altLang="zh-CN" sz="1000" dirty="0"/>
          </a:p>
          <a:p>
            <a:r>
              <a:rPr lang="en-US" altLang="zh-CN" sz="1000" dirty="0"/>
              <a:t>[4] </a:t>
            </a:r>
            <a:r>
              <a:rPr lang="en-US" altLang="zh-CN" sz="1000" dirty="0" smtClean="0"/>
              <a:t>Chen </a:t>
            </a:r>
            <a:r>
              <a:rPr lang="en-US" altLang="zh-CN" sz="1000" dirty="0"/>
              <a:t>Y, </a:t>
            </a:r>
            <a:r>
              <a:rPr lang="en-US" altLang="zh-CN" sz="1000" dirty="0" err="1"/>
              <a:t>Brahmakshatriya</a:t>
            </a:r>
            <a:r>
              <a:rPr lang="en-US" altLang="zh-CN" sz="1000" dirty="0"/>
              <a:t> A, </a:t>
            </a:r>
            <a:r>
              <a:rPr lang="en-US" altLang="zh-CN" sz="1000" dirty="0" err="1"/>
              <a:t>Mendis</a:t>
            </a:r>
            <a:r>
              <a:rPr lang="en-US" altLang="zh-CN" sz="1000" dirty="0"/>
              <a:t> C, et al. </a:t>
            </a:r>
            <a:r>
              <a:rPr lang="en-US" altLang="zh-CN" sz="1000" dirty="0" err="1"/>
              <a:t>BHive</a:t>
            </a:r>
            <a:r>
              <a:rPr lang="en-US" altLang="zh-CN" sz="1000" dirty="0"/>
              <a:t>: A benchmark suite and measurement framework for validating x86-64 basic block performance models[C</a:t>
            </a:r>
            <a:r>
              <a:rPr lang="en-US" altLang="zh-CN" sz="1000" dirty="0" smtClean="0"/>
              <a:t>]</a:t>
            </a:r>
            <a:endParaRPr lang="zh-CN" altLang="zh-CN" sz="1000" dirty="0"/>
          </a:p>
          <a:p>
            <a:r>
              <a:rPr lang="en-US" altLang="zh-CN" sz="1000" dirty="0"/>
              <a:t>[5] </a:t>
            </a:r>
            <a:r>
              <a:rPr lang="en-US" altLang="zh-CN" sz="1000" dirty="0" smtClean="0"/>
              <a:t>Abel </a:t>
            </a:r>
            <a:r>
              <a:rPr lang="en-US" altLang="zh-CN" sz="1000" dirty="0"/>
              <a:t>A, </a:t>
            </a:r>
            <a:r>
              <a:rPr lang="en-US" altLang="zh-CN" sz="1000" dirty="0" err="1"/>
              <a:t>Reineke</a:t>
            </a:r>
            <a:r>
              <a:rPr lang="en-US" altLang="zh-CN" sz="1000" dirty="0"/>
              <a:t> J. </a:t>
            </a:r>
            <a:r>
              <a:rPr lang="en-US" altLang="zh-CN" sz="1000" dirty="0" err="1"/>
              <a:t>nanoBench</a:t>
            </a:r>
            <a:r>
              <a:rPr lang="en-US" altLang="zh-CN" sz="1000" dirty="0"/>
              <a:t>: a low-overhead tool for running </a:t>
            </a:r>
            <a:r>
              <a:rPr lang="en-US" altLang="zh-CN" sz="1000" dirty="0" err="1" smtClean="0"/>
              <a:t>microbenchmarks</a:t>
            </a:r>
            <a:r>
              <a:rPr lang="en-US" altLang="zh-CN" sz="1000" dirty="0" smtClean="0"/>
              <a:t> </a:t>
            </a:r>
            <a:r>
              <a:rPr lang="en-US" altLang="zh-CN" sz="1000" dirty="0"/>
              <a:t>on x86 </a:t>
            </a:r>
            <a:r>
              <a:rPr lang="en-US" altLang="zh-CN" sz="1000" dirty="0" smtClean="0"/>
              <a:t>systems[C] </a:t>
            </a:r>
            <a:endParaRPr lang="zh-CN" altLang="zh-CN" sz="1000" dirty="0"/>
          </a:p>
          <a:p>
            <a:endParaRPr lang="zh-CN" altLang="zh-CN" sz="1100" dirty="0"/>
          </a:p>
        </p:txBody>
      </p:sp>
      <p:sp>
        <p:nvSpPr>
          <p:cNvPr id="14" name="文本框 13"/>
          <p:cNvSpPr txBox="1"/>
          <p:nvPr/>
        </p:nvSpPr>
        <p:spPr>
          <a:xfrm>
            <a:off x="1596865" y="3115586"/>
            <a:ext cx="8439575" cy="2330125"/>
          </a:xfrm>
          <a:prstGeom prst="rect">
            <a:avLst/>
          </a:prstGeom>
          <a:noFill/>
        </p:spPr>
        <p:txBody>
          <a:bodyPr wrap="square" rtlCol="0">
            <a:spAutoFit/>
          </a:bodyPr>
          <a:lstStyle/>
          <a:p>
            <a:pPr marL="285750" indent="-285750">
              <a:lnSpc>
                <a:spcPts val="2160"/>
              </a:lnSpc>
              <a:buFont typeface="Wingdings" panose="05000000000000000000" pitchFamily="2" charset="2"/>
              <a:buChar char="Ø"/>
            </a:pPr>
            <a:r>
              <a:rPr lang="zh-CN" altLang="en-US" b="1" dirty="0" smtClean="0"/>
              <a:t>研究</a:t>
            </a:r>
            <a:r>
              <a:rPr lang="en-US" altLang="zh-CN" b="1" dirty="0" smtClean="0"/>
              <a:t>benchmark</a:t>
            </a:r>
            <a:r>
              <a:rPr lang="zh-CN" altLang="en-US" b="1" dirty="0"/>
              <a:t>衍生问题</a:t>
            </a:r>
            <a:endParaRPr lang="en-US" altLang="zh-CN" b="1" dirty="0" smtClean="0"/>
          </a:p>
          <a:p>
            <a:pPr marL="285750" indent="-285750">
              <a:lnSpc>
                <a:spcPts val="2160"/>
              </a:lnSpc>
              <a:buFont typeface="Wingdings" panose="05000000000000000000" pitchFamily="2" charset="2"/>
              <a:buChar char="l"/>
            </a:pPr>
            <a:r>
              <a:rPr lang="zh-CN" altLang="en-US" dirty="0" smtClean="0"/>
              <a:t>对硬件设计本身的改进：电源</a:t>
            </a:r>
            <a:r>
              <a:rPr lang="en-US" altLang="zh-CN" dirty="0" smtClean="0"/>
              <a:t>80plus</a:t>
            </a:r>
            <a:r>
              <a:rPr lang="zh-CN" altLang="en-US" dirty="0" smtClean="0"/>
              <a:t>标准引导的变革中，</a:t>
            </a:r>
            <a:r>
              <a:rPr lang="en-US" altLang="zh-CN" dirty="0"/>
              <a:t>S.-A. Liang</a:t>
            </a:r>
            <a:r>
              <a:rPr lang="zh-CN" altLang="zh-CN" dirty="0"/>
              <a:t>等人分别设计了符合铜牌要求的高功率高效率</a:t>
            </a:r>
            <a:r>
              <a:rPr lang="en-US" altLang="zh-CN" dirty="0"/>
              <a:t>PC</a:t>
            </a:r>
            <a:r>
              <a:rPr lang="zh-CN" altLang="zh-CN" dirty="0"/>
              <a:t>端电源技术</a:t>
            </a:r>
            <a:r>
              <a:rPr lang="en-US" altLang="zh-CN" baseline="30000" dirty="0"/>
              <a:t>[</a:t>
            </a:r>
            <a:r>
              <a:rPr lang="en-US" altLang="zh-CN" baseline="30000" dirty="0" smtClean="0"/>
              <a:t>1]</a:t>
            </a:r>
            <a:r>
              <a:rPr lang="zh-CN" altLang="zh-CN" dirty="0"/>
              <a:t>，符合金牌要求的高功率多输出</a:t>
            </a:r>
            <a:r>
              <a:rPr lang="en-US" altLang="zh-CN" dirty="0"/>
              <a:t>AC-DC</a:t>
            </a:r>
            <a:r>
              <a:rPr lang="zh-CN" altLang="zh-CN" dirty="0"/>
              <a:t>电源</a:t>
            </a:r>
            <a:r>
              <a:rPr lang="en-US" altLang="zh-CN" baseline="30000" dirty="0" smtClean="0"/>
              <a:t>[</a:t>
            </a:r>
            <a:r>
              <a:rPr lang="en-US" altLang="zh-CN" baseline="30000" dirty="0"/>
              <a:t>2</a:t>
            </a:r>
            <a:r>
              <a:rPr lang="en-US" altLang="zh-CN" baseline="30000" dirty="0" smtClean="0"/>
              <a:t>]</a:t>
            </a:r>
            <a:r>
              <a:rPr lang="zh-CN" altLang="zh-CN" dirty="0"/>
              <a:t>，以及符合白金牌要求的高功率多输出</a:t>
            </a:r>
            <a:r>
              <a:rPr lang="en-US" altLang="zh-CN" dirty="0"/>
              <a:t>AC-DC</a:t>
            </a:r>
            <a:r>
              <a:rPr lang="zh-CN" altLang="zh-CN" dirty="0"/>
              <a:t>电源</a:t>
            </a:r>
            <a:r>
              <a:rPr lang="en-US" altLang="zh-CN" baseline="30000" dirty="0" smtClean="0"/>
              <a:t>[</a:t>
            </a:r>
            <a:r>
              <a:rPr lang="en-US" altLang="zh-CN" baseline="30000" dirty="0"/>
              <a:t>3</a:t>
            </a:r>
            <a:r>
              <a:rPr lang="en-US" altLang="zh-CN" baseline="30000" dirty="0" smtClean="0"/>
              <a:t>]</a:t>
            </a:r>
            <a:r>
              <a:rPr lang="zh-CN" altLang="en-US" dirty="0" smtClean="0"/>
              <a:t>。</a:t>
            </a:r>
            <a:endParaRPr lang="en-US" altLang="zh-CN" dirty="0" smtClean="0"/>
          </a:p>
          <a:p>
            <a:pPr marL="285750" indent="-285750">
              <a:lnSpc>
                <a:spcPts val="2160"/>
              </a:lnSpc>
              <a:buFont typeface="Wingdings" panose="05000000000000000000" pitchFamily="2" charset="2"/>
              <a:buChar char="l"/>
            </a:pPr>
            <a:r>
              <a:rPr lang="zh-CN" altLang="en-US" dirty="0" smtClean="0"/>
              <a:t>对</a:t>
            </a:r>
            <a:r>
              <a:rPr lang="en-US" altLang="zh-CN" dirty="0" smtClean="0"/>
              <a:t>benchmark</a:t>
            </a:r>
            <a:r>
              <a:rPr lang="zh-CN" altLang="en-US" dirty="0" smtClean="0"/>
              <a:t>算法本身的改进：</a:t>
            </a:r>
            <a:r>
              <a:rPr lang="en-US" altLang="zh-CN" dirty="0"/>
              <a:t>Chen Y</a:t>
            </a:r>
            <a:r>
              <a:rPr lang="zh-CN" altLang="zh-CN" dirty="0"/>
              <a:t>等</a:t>
            </a:r>
            <a:r>
              <a:rPr lang="zh-CN" altLang="zh-CN" dirty="0" smtClean="0"/>
              <a:t>人</a:t>
            </a:r>
            <a:r>
              <a:rPr lang="en-US" altLang="zh-CN" baseline="30000" dirty="0" smtClean="0"/>
              <a:t>[</a:t>
            </a:r>
            <a:r>
              <a:rPr lang="en-US" altLang="zh-CN" baseline="30000" dirty="0"/>
              <a:t>4</a:t>
            </a:r>
            <a:r>
              <a:rPr lang="en-US" altLang="zh-CN" baseline="30000" dirty="0" smtClean="0"/>
              <a:t>]</a:t>
            </a:r>
            <a:r>
              <a:rPr lang="zh-CN" altLang="zh-CN" dirty="0" smtClean="0"/>
              <a:t>提出</a:t>
            </a:r>
            <a:r>
              <a:rPr lang="zh-CN" altLang="zh-CN" dirty="0"/>
              <a:t>了</a:t>
            </a:r>
            <a:r>
              <a:rPr lang="en-US" altLang="zh-CN" dirty="0" err="1"/>
              <a:t>Bhive</a:t>
            </a:r>
            <a:r>
              <a:rPr lang="zh-CN" altLang="zh-CN" dirty="0"/>
              <a:t>框架</a:t>
            </a:r>
            <a:r>
              <a:rPr lang="zh-CN" altLang="zh-CN" dirty="0" smtClean="0"/>
              <a:t>，</a:t>
            </a:r>
            <a:r>
              <a:rPr lang="zh-CN" altLang="en-US" dirty="0"/>
              <a:t>并</a:t>
            </a:r>
            <a:r>
              <a:rPr lang="zh-CN" altLang="zh-CN" dirty="0" smtClean="0"/>
              <a:t>使用</a:t>
            </a:r>
            <a:r>
              <a:rPr lang="zh-CN" altLang="zh-CN" dirty="0"/>
              <a:t>该框架对</a:t>
            </a:r>
            <a:r>
              <a:rPr lang="en-US" altLang="zh-CN" dirty="0"/>
              <a:t>IACA</a:t>
            </a:r>
            <a:r>
              <a:rPr lang="zh-CN" altLang="zh-CN" dirty="0"/>
              <a:t>、</a:t>
            </a:r>
            <a:r>
              <a:rPr lang="en-US" altLang="zh-CN" dirty="0" err="1"/>
              <a:t>llvm-mca</a:t>
            </a:r>
            <a:r>
              <a:rPr lang="zh-CN" altLang="zh-CN" dirty="0"/>
              <a:t>、</a:t>
            </a:r>
            <a:r>
              <a:rPr lang="en-US" altLang="zh-CN" dirty="0" err="1"/>
              <a:t>Ithemal</a:t>
            </a:r>
            <a:r>
              <a:rPr lang="zh-CN" altLang="zh-CN" dirty="0"/>
              <a:t>、</a:t>
            </a:r>
            <a:r>
              <a:rPr lang="en-US" altLang="zh-CN" dirty="0"/>
              <a:t>OSACA</a:t>
            </a:r>
            <a:r>
              <a:rPr lang="zh-CN" altLang="zh-CN" dirty="0"/>
              <a:t>四个现有</a:t>
            </a:r>
            <a:r>
              <a:rPr lang="en-US" altLang="zh-CN" dirty="0"/>
              <a:t>benchmark</a:t>
            </a:r>
            <a:r>
              <a:rPr lang="zh-CN" altLang="zh-CN" dirty="0"/>
              <a:t>本身做了</a:t>
            </a:r>
            <a:r>
              <a:rPr lang="zh-CN" altLang="zh-CN" dirty="0" smtClean="0"/>
              <a:t>分析</a:t>
            </a:r>
            <a:r>
              <a:rPr lang="zh-CN" altLang="en-US" dirty="0"/>
              <a:t>。</a:t>
            </a:r>
            <a:endParaRPr lang="en-US" altLang="zh-CN" dirty="0" smtClean="0"/>
          </a:p>
          <a:p>
            <a:pPr marL="285750" indent="-285750">
              <a:lnSpc>
                <a:spcPts val="2160"/>
              </a:lnSpc>
              <a:buFont typeface="Wingdings" panose="05000000000000000000" pitchFamily="2" charset="2"/>
              <a:buChar char="l"/>
            </a:pPr>
            <a:r>
              <a:rPr lang="zh-CN" altLang="en-US" dirty="0" smtClean="0"/>
              <a:t>对</a:t>
            </a:r>
            <a:r>
              <a:rPr lang="en-US" altLang="zh-CN" dirty="0" smtClean="0"/>
              <a:t>benchmark</a:t>
            </a:r>
            <a:r>
              <a:rPr lang="zh-CN" altLang="en-US" dirty="0" smtClean="0"/>
              <a:t>测试相关算法的改进：</a:t>
            </a:r>
            <a:r>
              <a:rPr lang="en-US" altLang="zh-CN" dirty="0" err="1" smtClean="0"/>
              <a:t>nanoBench</a:t>
            </a:r>
            <a:r>
              <a:rPr lang="zh-CN" altLang="en-US" dirty="0" smtClean="0"/>
              <a:t>团队提出了缓存替换策略的命名方式，开发了工具</a:t>
            </a:r>
            <a:r>
              <a:rPr lang="en-US" altLang="zh-CN" dirty="0" err="1" smtClean="0"/>
              <a:t>CacheAnalyzer</a:t>
            </a:r>
            <a:r>
              <a:rPr lang="zh-CN" altLang="en-US" dirty="0" smtClean="0"/>
              <a:t>用来分析缓存替换策略。</a:t>
            </a:r>
            <a:endParaRPr lang="en-US" altLang="zh-CN" dirty="0" smtClean="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1364109986"/>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zh-CN" altLang="en-US" sz="2000" b="1" dirty="0" smtClean="0">
                  <a:latin typeface="+mn-ea"/>
                </a:rPr>
                <a:t>团队工作</a:t>
              </a:r>
              <a:endParaRPr lang="zh-CN" altLang="en-US" b="1" dirty="0">
                <a:latin typeface="+mn-ea"/>
              </a:endParaRPr>
            </a:p>
          </p:txBody>
        </p:sp>
      </p:grpSp>
      <p:sp>
        <p:nvSpPr>
          <p:cNvPr id="52" name="文本框 51"/>
          <p:cNvSpPr txBox="1"/>
          <p:nvPr/>
        </p:nvSpPr>
        <p:spPr>
          <a:xfrm>
            <a:off x="1596866" y="1410041"/>
            <a:ext cx="8439575" cy="369332"/>
          </a:xfrm>
          <a:prstGeom prst="rect">
            <a:avLst/>
          </a:prstGeom>
          <a:noFill/>
        </p:spPr>
        <p:txBody>
          <a:bodyPr wrap="square" rtlCol="0">
            <a:spAutoFit/>
          </a:bodyPr>
          <a:lstStyle/>
          <a:p>
            <a:pPr marL="285750" indent="-285750">
              <a:buFont typeface="Wingdings" panose="05000000000000000000" pitchFamily="2" charset="2"/>
              <a:buChar char="Ø"/>
            </a:pPr>
            <a:r>
              <a:rPr lang="en-US" altLang="zh-CN" b="1" dirty="0" err="1" smtClean="0"/>
              <a:t>nanoBench</a:t>
            </a:r>
            <a:r>
              <a:rPr lang="zh-CN" altLang="en-US" b="1" dirty="0"/>
              <a:t>，</a:t>
            </a:r>
            <a:r>
              <a:rPr lang="zh-CN" altLang="en-US" b="1" dirty="0" smtClean="0"/>
              <a:t>一个</a:t>
            </a:r>
            <a:r>
              <a:rPr lang="en-US" altLang="zh-CN" b="1" dirty="0" err="1" smtClean="0"/>
              <a:t>microbenchmark</a:t>
            </a:r>
            <a:r>
              <a:rPr lang="zh-CN" altLang="en-US" b="1" dirty="0" smtClean="0"/>
              <a:t>测试工具</a:t>
            </a:r>
            <a:endParaRPr lang="en-US" altLang="zh-CN" b="1" dirty="0" smtClean="0"/>
          </a:p>
        </p:txBody>
      </p:sp>
      <p:sp>
        <p:nvSpPr>
          <p:cNvPr id="14" name="文本框 13"/>
          <p:cNvSpPr txBox="1"/>
          <p:nvPr/>
        </p:nvSpPr>
        <p:spPr>
          <a:xfrm>
            <a:off x="1589487" y="1779373"/>
            <a:ext cx="8439575" cy="3266535"/>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zh-CN" altLang="zh-CN" dirty="0"/>
              <a:t>支持</a:t>
            </a:r>
            <a:r>
              <a:rPr lang="en-US" altLang="zh-CN" dirty="0" err="1"/>
              <a:t>Brodwell</a:t>
            </a:r>
            <a:r>
              <a:rPr lang="zh-CN" altLang="zh-CN" dirty="0"/>
              <a:t>、</a:t>
            </a:r>
            <a:r>
              <a:rPr lang="en-US" altLang="zh-CN" dirty="0" err="1"/>
              <a:t>Haswell</a:t>
            </a:r>
            <a:r>
              <a:rPr lang="zh-CN" altLang="zh-CN" dirty="0"/>
              <a:t>、</a:t>
            </a:r>
            <a:r>
              <a:rPr lang="en-US" altLang="zh-CN" dirty="0" err="1"/>
              <a:t>IceLake</a:t>
            </a:r>
            <a:r>
              <a:rPr lang="zh-CN" altLang="zh-CN" dirty="0"/>
              <a:t>、</a:t>
            </a:r>
            <a:r>
              <a:rPr lang="en-US" altLang="zh-CN" dirty="0" err="1"/>
              <a:t>Ivybridge</a:t>
            </a:r>
            <a:r>
              <a:rPr lang="zh-CN" altLang="zh-CN" dirty="0"/>
              <a:t>、</a:t>
            </a:r>
            <a:r>
              <a:rPr lang="en-US" altLang="zh-CN" dirty="0" err="1"/>
              <a:t>KnightsLanding</a:t>
            </a:r>
            <a:r>
              <a:rPr lang="zh-CN" altLang="zh-CN" dirty="0"/>
              <a:t>、</a:t>
            </a:r>
            <a:r>
              <a:rPr lang="en-US" altLang="zh-CN" dirty="0"/>
              <a:t>Nehalem</a:t>
            </a:r>
            <a:r>
              <a:rPr lang="zh-CN" altLang="zh-CN" dirty="0"/>
              <a:t>、</a:t>
            </a:r>
            <a:r>
              <a:rPr lang="en-US" altLang="zh-CN" dirty="0" err="1"/>
              <a:t>SandyBridge</a:t>
            </a:r>
            <a:r>
              <a:rPr lang="zh-CN" altLang="zh-CN" dirty="0"/>
              <a:t>、</a:t>
            </a:r>
            <a:r>
              <a:rPr lang="en-US" altLang="zh-CN" dirty="0" err="1"/>
              <a:t>Skylake</a:t>
            </a:r>
            <a:r>
              <a:rPr lang="zh-CN" altLang="zh-CN" dirty="0"/>
              <a:t>、</a:t>
            </a:r>
            <a:r>
              <a:rPr lang="en-US" altLang="zh-CN" dirty="0" err="1"/>
              <a:t>XeonScalable</a:t>
            </a:r>
            <a:r>
              <a:rPr lang="zh-CN" altLang="zh-CN" dirty="0"/>
              <a:t>、</a:t>
            </a:r>
            <a:r>
              <a:rPr lang="en-US" altLang="zh-CN" dirty="0"/>
              <a:t>Zen</a:t>
            </a:r>
            <a:r>
              <a:rPr lang="zh-CN" altLang="zh-CN" dirty="0"/>
              <a:t>等十多个系列</a:t>
            </a:r>
            <a:r>
              <a:rPr lang="en-US" altLang="zh-CN" dirty="0"/>
              <a:t>CPU</a:t>
            </a:r>
            <a:r>
              <a:rPr lang="zh-CN" altLang="zh-CN" dirty="0"/>
              <a:t>架构</a:t>
            </a:r>
            <a:r>
              <a:rPr lang="zh-CN" altLang="en-US" dirty="0" smtClean="0"/>
              <a:t>。</a:t>
            </a:r>
            <a:endParaRPr lang="zh-CN" altLang="en-US" dirty="0"/>
          </a:p>
          <a:p>
            <a:pPr marL="285750" indent="-285750">
              <a:lnSpc>
                <a:spcPct val="150000"/>
              </a:lnSpc>
              <a:buFont typeface="Wingdings" panose="05000000000000000000" pitchFamily="2" charset="2"/>
              <a:buChar char="l"/>
            </a:pPr>
            <a:r>
              <a:rPr lang="zh-CN" altLang="en-US" dirty="0" smtClean="0"/>
              <a:t>在各个平台上测试了</a:t>
            </a:r>
            <a:r>
              <a:rPr lang="en-US" altLang="zh-CN" dirty="0" smtClean="0"/>
              <a:t>x86_64</a:t>
            </a:r>
            <a:r>
              <a:rPr lang="zh-CN" altLang="zh-CN" dirty="0"/>
              <a:t>指令集的超过</a:t>
            </a:r>
            <a:r>
              <a:rPr lang="en-US" altLang="zh-CN" dirty="0"/>
              <a:t>130,000</a:t>
            </a:r>
            <a:r>
              <a:rPr lang="zh-CN" altLang="zh-CN" dirty="0"/>
              <a:t>条指令及其</a:t>
            </a:r>
            <a:r>
              <a:rPr lang="zh-CN" altLang="zh-CN" dirty="0" smtClean="0"/>
              <a:t>变种</a:t>
            </a:r>
            <a:r>
              <a:rPr lang="zh-CN" altLang="en-US" dirty="0" smtClean="0"/>
              <a:t>。</a:t>
            </a:r>
            <a:endParaRPr lang="zh-CN" altLang="en-US" dirty="0"/>
          </a:p>
          <a:p>
            <a:pPr marL="285750" indent="-285750">
              <a:lnSpc>
                <a:spcPct val="150000"/>
              </a:lnSpc>
              <a:buFont typeface="Wingdings" panose="05000000000000000000" pitchFamily="2" charset="2"/>
              <a:buChar char="l"/>
            </a:pPr>
            <a:r>
              <a:rPr lang="zh-CN" altLang="en-US" dirty="0" smtClean="0"/>
              <a:t>自动生成</a:t>
            </a:r>
            <a:r>
              <a:rPr lang="en-US" altLang="zh-CN" dirty="0" err="1" smtClean="0"/>
              <a:t>microbenchmark</a:t>
            </a:r>
            <a:r>
              <a:rPr lang="zh-CN" altLang="en-US" dirty="0" smtClean="0"/>
              <a:t>测试汇编码。</a:t>
            </a:r>
            <a:endParaRPr lang="en-US" altLang="zh-CN" dirty="0" smtClean="0"/>
          </a:p>
          <a:p>
            <a:pPr marL="285750" indent="-285750">
              <a:lnSpc>
                <a:spcPct val="150000"/>
              </a:lnSpc>
              <a:buFont typeface="Wingdings" panose="05000000000000000000" pitchFamily="2" charset="2"/>
              <a:buChar char="Ø"/>
            </a:pPr>
            <a:r>
              <a:rPr lang="zh-CN" altLang="en-US" dirty="0" smtClean="0"/>
              <a:t>使用性能监视器（</a:t>
            </a:r>
            <a:r>
              <a:rPr lang="en-US" altLang="zh-CN" dirty="0" smtClean="0"/>
              <a:t>PFC</a:t>
            </a:r>
            <a:r>
              <a:rPr lang="zh-CN" altLang="en-US" dirty="0" smtClean="0"/>
              <a:t>）来读取数据，通过统计学与代码优化尽可能消除误差。</a:t>
            </a:r>
            <a:endParaRPr lang="en-US" altLang="zh-CN" dirty="0" smtClean="0"/>
          </a:p>
          <a:p>
            <a:pPr marL="285750" indent="-285750">
              <a:lnSpc>
                <a:spcPct val="150000"/>
              </a:lnSpc>
              <a:buFont typeface="Wingdings" panose="05000000000000000000" pitchFamily="2" charset="2"/>
              <a:buChar char="Ø"/>
            </a:pPr>
            <a:r>
              <a:rPr lang="en-US" altLang="zh-CN" dirty="0" err="1" smtClean="0"/>
              <a:t>nanoBench</a:t>
            </a:r>
            <a:r>
              <a:rPr lang="zh-CN" altLang="en-US" dirty="0" smtClean="0"/>
              <a:t>团队还开发了包含</a:t>
            </a:r>
            <a:r>
              <a:rPr lang="en-US" altLang="zh-CN" dirty="0" err="1"/>
              <a:t>CacheAnlyzer</a:t>
            </a:r>
            <a:r>
              <a:rPr lang="zh-CN" altLang="zh-CN" dirty="0"/>
              <a:t>、</a:t>
            </a:r>
            <a:r>
              <a:rPr lang="en-US" altLang="zh-CN" dirty="0" err="1"/>
              <a:t>cpuBench</a:t>
            </a:r>
            <a:r>
              <a:rPr lang="zh-CN" altLang="zh-CN" dirty="0"/>
              <a:t>、</a:t>
            </a:r>
            <a:r>
              <a:rPr lang="en-US" altLang="zh-CN" dirty="0"/>
              <a:t>CPUID</a:t>
            </a:r>
            <a:r>
              <a:rPr lang="zh-CN" altLang="zh-CN" dirty="0"/>
              <a:t>在内的多</a:t>
            </a:r>
            <a:r>
              <a:rPr lang="zh-CN" altLang="zh-CN" dirty="0" smtClean="0"/>
              <a:t>个</a:t>
            </a:r>
            <a:r>
              <a:rPr lang="zh-CN" altLang="en-US" dirty="0" smtClean="0"/>
              <a:t>辅助</a:t>
            </a:r>
            <a:r>
              <a:rPr lang="zh-CN" altLang="zh-CN" dirty="0" smtClean="0"/>
              <a:t>工具</a:t>
            </a:r>
            <a:r>
              <a:rPr lang="zh-CN" altLang="en-US" dirty="0" smtClean="0"/>
              <a:t>。</a:t>
            </a:r>
            <a:endParaRPr lang="zh-CN" altLang="en-US" dirty="0"/>
          </a:p>
          <a:p>
            <a:pPr marL="285750" indent="-285750">
              <a:lnSpc>
                <a:spcPts val="2160"/>
              </a:lnSpc>
              <a:buFont typeface="Wingdings" panose="05000000000000000000" pitchFamily="2" charset="2"/>
              <a:buChar char="l"/>
            </a:pPr>
            <a:endParaRPr lang="en-US" altLang="zh-CN" dirty="0" smtClean="0"/>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3566771012"/>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smtClean="0">
                  <a:latin typeface="+mn-ea"/>
                </a:rPr>
                <a:t>PFC</a:t>
              </a:r>
              <a:endParaRPr lang="zh-CN" altLang="en-US" b="1" dirty="0">
                <a:latin typeface="+mn-ea"/>
              </a:endParaRPr>
            </a:p>
          </p:txBody>
        </p:sp>
      </p:grpSp>
      <p:sp>
        <p:nvSpPr>
          <p:cNvPr id="14" name="文本框 13"/>
          <p:cNvSpPr txBox="1"/>
          <p:nvPr/>
        </p:nvSpPr>
        <p:spPr>
          <a:xfrm>
            <a:off x="1640007" y="1344329"/>
            <a:ext cx="9579740" cy="3416320"/>
          </a:xfrm>
          <a:prstGeom prst="rect">
            <a:avLst/>
          </a:prstGeom>
          <a:noFill/>
        </p:spPr>
        <p:txBody>
          <a:bodyPr wrap="square" rtlCol="0">
            <a:spAutoFit/>
          </a:bodyPr>
          <a:lstStyle/>
          <a:p>
            <a:pPr marL="285750" indent="-285750">
              <a:buFont typeface="Wingdings" panose="05000000000000000000" pitchFamily="2" charset="2"/>
              <a:buChar char="l"/>
            </a:pPr>
            <a:r>
              <a:rPr lang="zh-CN" altLang="zh-CN" dirty="0"/>
              <a:t>每一</a:t>
            </a:r>
            <a:r>
              <a:rPr lang="zh-CN" altLang="zh-CN" dirty="0" smtClean="0"/>
              <a:t>个核心</a:t>
            </a:r>
            <a:r>
              <a:rPr lang="zh-CN" altLang="zh-CN" dirty="0"/>
              <a:t>都有一个自己的性能监控单元，该单元会配备很多的事件计数器。</a:t>
            </a:r>
          </a:p>
          <a:p>
            <a:pPr marL="285750" indent="-285750">
              <a:buFont typeface="Wingdings" panose="05000000000000000000" pitchFamily="2" charset="2"/>
              <a:buChar char="l"/>
            </a:pPr>
            <a:r>
              <a:rPr lang="zh-CN" altLang="zh-CN" dirty="0" smtClean="0"/>
              <a:t>固定</a:t>
            </a:r>
            <a:r>
              <a:rPr lang="zh-CN" altLang="zh-CN" dirty="0"/>
              <a:t>功能性</a:t>
            </a:r>
            <a:r>
              <a:rPr lang="zh-CN" altLang="zh-CN" dirty="0" smtClean="0"/>
              <a:t>计数器（</a:t>
            </a:r>
            <a:r>
              <a:rPr lang="en-US" altLang="zh-CN" dirty="0" smtClean="0"/>
              <a:t>Fixed-Function Performance Counters</a:t>
            </a:r>
            <a:r>
              <a:rPr lang="zh-CN" altLang="en-US" dirty="0" smtClean="0"/>
              <a:t>，</a:t>
            </a:r>
            <a:r>
              <a:rPr lang="en-US" altLang="zh-CN" dirty="0" smtClean="0"/>
              <a:t>FPFC</a:t>
            </a:r>
            <a:r>
              <a:rPr lang="zh-CN" altLang="zh-CN" dirty="0" smtClean="0"/>
              <a:t>）：</a:t>
            </a:r>
            <a:r>
              <a:rPr lang="zh-CN" altLang="zh-CN" dirty="0"/>
              <a:t>最近的</a:t>
            </a:r>
            <a:r>
              <a:rPr lang="en-US" altLang="zh-CN" dirty="0"/>
              <a:t>Intel CPU</a:t>
            </a:r>
            <a:r>
              <a:rPr lang="zh-CN" altLang="zh-CN" dirty="0"/>
              <a:t>拥有三个可以被</a:t>
            </a:r>
            <a:r>
              <a:rPr lang="en-US" altLang="zh-CN" dirty="0"/>
              <a:t>RDPMC</a:t>
            </a:r>
            <a:r>
              <a:rPr lang="zh-CN" altLang="zh-CN" dirty="0"/>
              <a:t>指令读取的固定功能性计数器。他们会对已经执行过的指令数，核心的周期数，引用循环（</a:t>
            </a:r>
            <a:r>
              <a:rPr lang="en-US" altLang="zh-CN" dirty="0"/>
              <a:t>reference cycle</a:t>
            </a:r>
            <a:r>
              <a:rPr lang="zh-CN" altLang="zh-CN" dirty="0"/>
              <a:t>）的数目进行计数。</a:t>
            </a:r>
          </a:p>
          <a:p>
            <a:pPr marL="285750" indent="-285750">
              <a:buFont typeface="Wingdings" panose="05000000000000000000" pitchFamily="2" charset="2"/>
              <a:buChar char="l"/>
            </a:pPr>
            <a:r>
              <a:rPr lang="zh-CN" altLang="zh-CN" dirty="0"/>
              <a:t>另外，在最近的</a:t>
            </a:r>
            <a:r>
              <a:rPr lang="en-US" altLang="zh-CN" dirty="0"/>
              <a:t>Intel CPU</a:t>
            </a:r>
            <a:r>
              <a:rPr lang="zh-CN" altLang="zh-CN" dirty="0"/>
              <a:t>和</a:t>
            </a:r>
            <a:r>
              <a:rPr lang="en-US" altLang="zh-CN" dirty="0"/>
              <a:t>AMD </a:t>
            </a:r>
            <a:r>
              <a:rPr lang="zh-CN" altLang="zh-CN" dirty="0"/>
              <a:t>第</a:t>
            </a:r>
            <a:r>
              <a:rPr lang="en-US" altLang="zh-CN" dirty="0"/>
              <a:t>17</a:t>
            </a:r>
            <a:r>
              <a:rPr lang="zh-CN" altLang="zh-CN" dirty="0"/>
              <a:t>代</a:t>
            </a:r>
            <a:r>
              <a:rPr lang="en-US" altLang="zh-CN" dirty="0"/>
              <a:t>CPU</a:t>
            </a:r>
            <a:r>
              <a:rPr lang="zh-CN" altLang="zh-CN" dirty="0"/>
              <a:t>上，还有两个可用的固定功能性计数器：用来计数核心时钟周期的</a:t>
            </a:r>
            <a:r>
              <a:rPr lang="en-US" altLang="zh-CN" dirty="0"/>
              <a:t>APERF</a:t>
            </a:r>
            <a:r>
              <a:rPr lang="zh-CN" altLang="zh-CN" dirty="0"/>
              <a:t>计数器和用来计算引用循环数的</a:t>
            </a:r>
            <a:r>
              <a:rPr lang="en-US" altLang="zh-CN" dirty="0"/>
              <a:t>MRERF</a:t>
            </a:r>
            <a:r>
              <a:rPr lang="zh-CN" altLang="zh-CN" dirty="0"/>
              <a:t>计数器。这两个计数器只能被</a:t>
            </a:r>
            <a:r>
              <a:rPr lang="en-US" altLang="zh-CN" dirty="0"/>
              <a:t>RDMSR</a:t>
            </a:r>
            <a:r>
              <a:rPr lang="zh-CN" altLang="zh-CN" dirty="0"/>
              <a:t>指令访问，所以也只能在内核空间中使用。</a:t>
            </a:r>
          </a:p>
          <a:p>
            <a:pPr marL="285750" indent="-285750">
              <a:buFont typeface="Wingdings" panose="05000000000000000000" pitchFamily="2" charset="2"/>
              <a:buChar char="l"/>
            </a:pPr>
            <a:r>
              <a:rPr lang="en-US" altLang="zh-CN" dirty="0"/>
              <a:t>2</a:t>
            </a:r>
            <a:r>
              <a:rPr lang="zh-CN" altLang="zh-CN" dirty="0"/>
              <a:t>）可编程</a:t>
            </a:r>
            <a:r>
              <a:rPr lang="zh-CN" altLang="zh-CN" dirty="0" smtClean="0"/>
              <a:t>计数器（</a:t>
            </a:r>
            <a:r>
              <a:rPr lang="en-US" altLang="zh-CN" dirty="0" err="1" smtClean="0"/>
              <a:t>Programable</a:t>
            </a:r>
            <a:r>
              <a:rPr lang="en-US" altLang="zh-CN" dirty="0" smtClean="0"/>
              <a:t> </a:t>
            </a:r>
            <a:r>
              <a:rPr lang="en-US" altLang="zh-CN" dirty="0"/>
              <a:t>Performance Counters</a:t>
            </a:r>
            <a:r>
              <a:rPr lang="zh-CN" altLang="en-US" dirty="0"/>
              <a:t>，</a:t>
            </a:r>
            <a:r>
              <a:rPr lang="en-US" altLang="zh-CN" dirty="0"/>
              <a:t>FPFC</a:t>
            </a:r>
            <a:r>
              <a:rPr lang="zh-CN" altLang="zh-CN" dirty="0"/>
              <a:t>） </a:t>
            </a:r>
            <a:r>
              <a:rPr lang="zh-CN" altLang="zh-CN" dirty="0" smtClean="0"/>
              <a:t>：</a:t>
            </a:r>
            <a:r>
              <a:rPr lang="zh-CN" altLang="zh-CN" dirty="0"/>
              <a:t>最近发布的</a:t>
            </a:r>
            <a:r>
              <a:rPr lang="en-US" altLang="zh-CN" dirty="0"/>
              <a:t>Intel CPU</a:t>
            </a:r>
            <a:r>
              <a:rPr lang="zh-CN" altLang="zh-CN" dirty="0"/>
              <a:t>通常有</a:t>
            </a:r>
            <a:r>
              <a:rPr lang="en-US" altLang="zh-CN" dirty="0"/>
              <a:t>2-8</a:t>
            </a:r>
            <a:r>
              <a:rPr lang="zh-CN" altLang="zh-CN" dirty="0"/>
              <a:t>个可编程计数器，而</a:t>
            </a:r>
            <a:r>
              <a:rPr lang="en-US" altLang="zh-CN" dirty="0"/>
              <a:t>AMD 17</a:t>
            </a:r>
            <a:r>
              <a:rPr lang="zh-CN" altLang="zh-CN" dirty="0"/>
              <a:t>代</a:t>
            </a:r>
            <a:r>
              <a:rPr lang="en-US" altLang="zh-CN" dirty="0"/>
              <a:t>CPU</a:t>
            </a:r>
            <a:r>
              <a:rPr lang="zh-CN" altLang="zh-CN" dirty="0"/>
              <a:t>有</a:t>
            </a:r>
            <a:r>
              <a:rPr lang="en-US" altLang="zh-CN" dirty="0"/>
              <a:t>6</a:t>
            </a:r>
            <a:r>
              <a:rPr lang="zh-CN" altLang="zh-CN" dirty="0"/>
              <a:t>个。它们可以被编程为大量不同的性能计数事件</a:t>
            </a:r>
            <a:r>
              <a:rPr lang="en-US" altLang="zh-CN" dirty="0"/>
              <a:t>(</a:t>
            </a:r>
            <a:r>
              <a:rPr lang="zh-CN" altLang="zh-CN" dirty="0"/>
              <a:t>在某些</a:t>
            </a:r>
            <a:r>
              <a:rPr lang="en-US" altLang="zh-CN" dirty="0" err="1"/>
              <a:t>cpu</a:t>
            </a:r>
            <a:r>
              <a:rPr lang="zh-CN" altLang="zh-CN" dirty="0"/>
              <a:t>上超过</a:t>
            </a:r>
            <a:r>
              <a:rPr lang="en-US" altLang="zh-CN" dirty="0"/>
              <a:t>200</a:t>
            </a:r>
            <a:r>
              <a:rPr lang="zh-CN" altLang="zh-CN" dirty="0"/>
              <a:t>个</a:t>
            </a:r>
            <a:r>
              <a:rPr lang="en-US" altLang="zh-CN" dirty="0"/>
              <a:t>)</a:t>
            </a:r>
            <a:r>
              <a:rPr lang="zh-CN" altLang="zh-CN" dirty="0"/>
              <a:t>计数，例如使用特定端口的微指令（μ</a:t>
            </a:r>
            <a:r>
              <a:rPr lang="en-US" altLang="zh-CN" dirty="0"/>
              <a:t>ops</a:t>
            </a:r>
            <a:r>
              <a:rPr lang="zh-CN" altLang="zh-CN" dirty="0"/>
              <a:t>）的数量，内存层次结构中不同级别的高速缓存缺失（</a:t>
            </a:r>
            <a:r>
              <a:rPr lang="en-US" altLang="zh-CN" dirty="0"/>
              <a:t>cache miss</a:t>
            </a:r>
            <a:r>
              <a:rPr lang="zh-CN" altLang="zh-CN" dirty="0"/>
              <a:t>）的数量，错误预测的分支的数目等。这些计数器都可以通过</a:t>
            </a:r>
            <a:r>
              <a:rPr lang="en-US" altLang="zh-CN" dirty="0"/>
              <a:t>RDPMC</a:t>
            </a:r>
            <a:r>
              <a:rPr lang="zh-CN" altLang="zh-CN" dirty="0"/>
              <a:t>指令访问。</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4196676627"/>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smtClean="0">
                  <a:latin typeface="+mn-ea"/>
                </a:rPr>
                <a:t>PFC</a:t>
              </a:r>
              <a:endParaRPr lang="zh-CN" altLang="en-US" b="1" dirty="0">
                <a:latin typeface="+mn-ea"/>
              </a:endParaRPr>
            </a:p>
          </p:txBody>
        </p:sp>
      </p:grpSp>
      <p:pic>
        <p:nvPicPr>
          <p:cNvPr id="2" name="图片 1"/>
          <p:cNvPicPr>
            <a:picLocks noChangeAspect="1"/>
          </p:cNvPicPr>
          <p:nvPr/>
        </p:nvPicPr>
        <p:blipFill>
          <a:blip r:embed="rId3"/>
          <a:stretch>
            <a:fillRect/>
          </a:stretch>
        </p:blipFill>
        <p:spPr>
          <a:xfrm>
            <a:off x="564389" y="1328508"/>
            <a:ext cx="11523809" cy="4000000"/>
          </a:xfrm>
          <a:prstGeom prst="rect">
            <a:avLst/>
          </a:prstGeom>
        </p:spPr>
      </p:pic>
      <p:sp>
        <p:nvSpPr>
          <p:cNvPr id="3" name="矩形 2"/>
          <p:cNvSpPr/>
          <p:nvPr/>
        </p:nvSpPr>
        <p:spPr>
          <a:xfrm>
            <a:off x="1259840" y="1408701"/>
            <a:ext cx="474133" cy="284480"/>
          </a:xfrm>
          <a:prstGeom prst="rect">
            <a:avLst/>
          </a:prstGeom>
          <a:noFill/>
          <a:ln w="254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7393094" y="1987821"/>
            <a:ext cx="653627" cy="301566"/>
          </a:xfrm>
          <a:prstGeom prst="rect">
            <a:avLst/>
          </a:prstGeom>
          <a:noFill/>
          <a:ln w="25400">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8759563"/>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42C8169A-430C-47D4-939B-9918EE8D1DA1}"/>
              </a:ext>
            </a:extLst>
          </p:cNvPr>
          <p:cNvSpPr/>
          <p:nvPr/>
        </p:nvSpPr>
        <p:spPr>
          <a:xfrm>
            <a:off x="4859" y="6474516"/>
            <a:ext cx="12192000" cy="400110"/>
          </a:xfrm>
          <a:prstGeom prst="rect">
            <a:avLst/>
          </a:prstGeom>
          <a:solidFill>
            <a:srgbClr val="002640"/>
          </a:solidFill>
          <a:ln w="254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p>
        </p:txBody>
      </p:sp>
      <p:grpSp>
        <p:nvGrpSpPr>
          <p:cNvPr id="39" name="组合 38">
            <a:extLst>
              <a:ext uri="{FF2B5EF4-FFF2-40B4-BE49-F238E27FC236}">
                <a16:creationId xmlns:a16="http://schemas.microsoft.com/office/drawing/2014/main" id="{E2333C1A-12DA-4195-9332-C2F2DC648ABD}"/>
              </a:ext>
            </a:extLst>
          </p:cNvPr>
          <p:cNvGrpSpPr/>
          <p:nvPr/>
        </p:nvGrpSpPr>
        <p:grpSpPr>
          <a:xfrm>
            <a:off x="1444229" y="489649"/>
            <a:ext cx="3324197" cy="438210"/>
            <a:chOff x="2606617" y="1638771"/>
            <a:chExt cx="3030311" cy="438210"/>
          </a:xfrm>
        </p:grpSpPr>
        <p:grpSp>
          <p:nvGrpSpPr>
            <p:cNvPr id="40" name="组合 39">
              <a:extLst>
                <a:ext uri="{FF2B5EF4-FFF2-40B4-BE49-F238E27FC236}">
                  <a16:creationId xmlns:a16="http://schemas.microsoft.com/office/drawing/2014/main" id="{877DC8A4-9D1E-477C-8E80-45513EC56767}"/>
                </a:ext>
              </a:extLst>
            </p:cNvPr>
            <p:cNvGrpSpPr/>
            <p:nvPr/>
          </p:nvGrpSpPr>
          <p:grpSpPr>
            <a:xfrm>
              <a:off x="2739033" y="1654592"/>
              <a:ext cx="2765481" cy="422389"/>
              <a:chOff x="1769918" y="2385536"/>
              <a:chExt cx="8652164" cy="2086928"/>
            </a:xfrm>
          </p:grpSpPr>
          <p:sp>
            <p:nvSpPr>
              <p:cNvPr id="42" name="矩形 41">
                <a:extLst>
                  <a:ext uri="{FF2B5EF4-FFF2-40B4-BE49-F238E27FC236}">
                    <a16:creationId xmlns:a16="http://schemas.microsoft.com/office/drawing/2014/main" id="{6F75F3C0-5075-4934-8D20-5FE2E5F6A822}"/>
                  </a:ext>
                </a:extLst>
              </p:cNvPr>
              <p:cNvSpPr/>
              <p:nvPr/>
            </p:nvSpPr>
            <p:spPr>
              <a:xfrm>
                <a:off x="2488770" y="2385536"/>
                <a:ext cx="7214461" cy="2086928"/>
              </a:xfrm>
              <a:prstGeom prst="rect">
                <a:avLst/>
              </a:prstGeom>
              <a:noFill/>
              <a:ln w="19050">
                <a:solidFill>
                  <a:srgbClr val="0F2F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sp useBgFill="1">
            <p:nvSpPr>
              <p:cNvPr id="43" name="矩形 42">
                <a:extLst>
                  <a:ext uri="{FF2B5EF4-FFF2-40B4-BE49-F238E27FC236}">
                    <a16:creationId xmlns:a16="http://schemas.microsoft.com/office/drawing/2014/main" id="{452E34F5-2665-4188-90BF-F04FC7A25D92}"/>
                  </a:ext>
                </a:extLst>
              </p:cNvPr>
              <p:cNvSpPr/>
              <p:nvPr/>
            </p:nvSpPr>
            <p:spPr>
              <a:xfrm>
                <a:off x="1769918" y="2812473"/>
                <a:ext cx="8652164" cy="123305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0" b="1"/>
              </a:p>
            </p:txBody>
          </p:sp>
        </p:grpSp>
        <p:sp>
          <p:nvSpPr>
            <p:cNvPr id="41" name="文本框 40">
              <a:extLst>
                <a:ext uri="{FF2B5EF4-FFF2-40B4-BE49-F238E27FC236}">
                  <a16:creationId xmlns:a16="http://schemas.microsoft.com/office/drawing/2014/main" id="{39842A8B-C81C-4B76-8A5B-B477076BC14E}"/>
                </a:ext>
              </a:extLst>
            </p:cNvPr>
            <p:cNvSpPr txBox="1"/>
            <p:nvPr/>
          </p:nvSpPr>
          <p:spPr>
            <a:xfrm>
              <a:off x="2606617" y="1638771"/>
              <a:ext cx="3030311" cy="400110"/>
            </a:xfrm>
            <a:prstGeom prst="rect">
              <a:avLst/>
            </a:prstGeom>
            <a:noFill/>
          </p:spPr>
          <p:txBody>
            <a:bodyPr wrap="square" rtlCol="0">
              <a:spAutoFit/>
            </a:bodyPr>
            <a:lstStyle/>
            <a:p>
              <a:pPr algn="ctr"/>
              <a:r>
                <a:rPr lang="en-US" altLang="zh-CN" sz="2000" b="1" dirty="0" smtClean="0">
                  <a:latin typeface="+mn-ea"/>
                </a:rPr>
                <a:t>PFC</a:t>
              </a:r>
              <a:endParaRPr lang="zh-CN" altLang="en-US" b="1" dirty="0">
                <a:latin typeface="+mn-ea"/>
              </a:endParaRPr>
            </a:p>
          </p:txBody>
        </p:sp>
      </p:grpSp>
      <p:sp>
        <p:nvSpPr>
          <p:cNvPr id="4" name="文本框 3"/>
          <p:cNvSpPr txBox="1"/>
          <p:nvPr/>
        </p:nvSpPr>
        <p:spPr>
          <a:xfrm>
            <a:off x="1979323" y="1408853"/>
            <a:ext cx="8085850" cy="2585323"/>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t>AArch64</a:t>
            </a:r>
            <a:r>
              <a:rPr lang="zh-CN" altLang="en-US" dirty="0"/>
              <a:t>中，</a:t>
            </a:r>
            <a:r>
              <a:rPr lang="en-US" altLang="zh-CN" dirty="0"/>
              <a:t>OS</a:t>
            </a:r>
            <a:r>
              <a:rPr lang="zh-CN" altLang="en-US" dirty="0"/>
              <a:t>有多个运行状态，其中用户态运行在</a:t>
            </a:r>
            <a:r>
              <a:rPr lang="en-US" altLang="zh-CN" dirty="0"/>
              <a:t>EL0</a:t>
            </a:r>
            <a:r>
              <a:rPr lang="zh-CN" altLang="en-US" dirty="0"/>
              <a:t>下。</a:t>
            </a:r>
            <a:endParaRPr lang="en-US" altLang="zh-CN" dirty="0"/>
          </a:p>
          <a:p>
            <a:pPr marL="285750" indent="-285750">
              <a:buFont typeface="Wingdings" panose="05000000000000000000" pitchFamily="2" charset="2"/>
              <a:buChar char="l"/>
            </a:pPr>
            <a:r>
              <a:rPr lang="zh-CN" altLang="en-US" dirty="0"/>
              <a:t>在</a:t>
            </a:r>
            <a:r>
              <a:rPr lang="en-US" altLang="zh-CN" dirty="0"/>
              <a:t>ARMv8</a:t>
            </a:r>
            <a:r>
              <a:rPr lang="zh-CN" altLang="en-US" dirty="0"/>
              <a:t>中，有</a:t>
            </a:r>
            <a:r>
              <a:rPr lang="en-US" altLang="zh-CN" dirty="0"/>
              <a:t>Performance Monitors Control Register</a:t>
            </a:r>
            <a:r>
              <a:rPr lang="zh-CN" altLang="en-US" dirty="0"/>
              <a:t>系列寄存器，其中</a:t>
            </a:r>
            <a:r>
              <a:rPr lang="en-US" altLang="zh-CN" dirty="0"/>
              <a:t>PMCCNTR_EL0</a:t>
            </a:r>
            <a:r>
              <a:rPr lang="zh-CN" altLang="en-US" dirty="0"/>
              <a:t>就类似于</a:t>
            </a:r>
            <a:r>
              <a:rPr lang="en-US" altLang="zh-CN" dirty="0"/>
              <a:t>x86</a:t>
            </a:r>
            <a:r>
              <a:rPr lang="zh-CN" altLang="en-US" dirty="0"/>
              <a:t>的</a:t>
            </a:r>
            <a:r>
              <a:rPr lang="en-US" altLang="zh-CN" dirty="0"/>
              <a:t>TSC</a:t>
            </a:r>
            <a:r>
              <a:rPr lang="zh-CN" altLang="en-US" dirty="0"/>
              <a:t>寄存器。但在</a:t>
            </a:r>
            <a:r>
              <a:rPr lang="en-US" altLang="zh-CN" dirty="0"/>
              <a:t>ARM</a:t>
            </a:r>
            <a:r>
              <a:rPr lang="zh-CN" altLang="en-US" dirty="0"/>
              <a:t>中，默认情况是用户态是不可以读的，需要在内核态使能后，用户态才能读取。</a:t>
            </a:r>
            <a:endParaRPr lang="en-US" altLang="zh-CN" dirty="0"/>
          </a:p>
          <a:p>
            <a:pPr marL="285750" indent="-285750">
              <a:buFont typeface="Wingdings" panose="05000000000000000000" pitchFamily="2" charset="2"/>
              <a:buChar char="l"/>
            </a:pPr>
            <a:r>
              <a:rPr lang="zh-CN" altLang="en-US" dirty="0"/>
              <a:t>开关在由寄存器</a:t>
            </a:r>
            <a:r>
              <a:rPr lang="en-US" altLang="zh-CN" dirty="0" smtClean="0"/>
              <a:t>MCR_EL0</a:t>
            </a:r>
            <a:r>
              <a:rPr lang="zh-CN" altLang="en-US" dirty="0"/>
              <a:t>控制。实际上这个寄存器控制整个</a:t>
            </a:r>
            <a:r>
              <a:rPr lang="en-US" altLang="zh-CN" dirty="0"/>
              <a:t>PMU</a:t>
            </a:r>
            <a:r>
              <a:rPr lang="zh-CN" altLang="en-US" dirty="0"/>
              <a:t>寄存器在用户态是否可读写，不仅仅是</a:t>
            </a:r>
            <a:r>
              <a:rPr lang="en-US" altLang="zh-CN" dirty="0"/>
              <a:t>PMCCNTR_EL0</a:t>
            </a:r>
            <a:r>
              <a:rPr lang="zh-CN" altLang="en-US" dirty="0" smtClean="0"/>
              <a:t>。</a:t>
            </a:r>
            <a:endParaRPr lang="en-US" altLang="zh-CN" dirty="0" smtClean="0"/>
          </a:p>
          <a:p>
            <a:pPr marL="285750" indent="-285750">
              <a:buFont typeface="Wingdings" panose="05000000000000000000" pitchFamily="2" charset="2"/>
              <a:buChar char="l"/>
            </a:pPr>
            <a:r>
              <a:rPr lang="en-US" altLang="zh-CN" dirty="0"/>
              <a:t>x86</a:t>
            </a:r>
            <a:r>
              <a:rPr lang="zh-CN" altLang="en-US" dirty="0"/>
              <a:t>下</a:t>
            </a:r>
            <a:r>
              <a:rPr lang="en-US" altLang="zh-CN" dirty="0"/>
              <a:t>TSC</a:t>
            </a:r>
            <a:r>
              <a:rPr lang="zh-CN" altLang="en-US" dirty="0"/>
              <a:t>的值，在</a:t>
            </a:r>
            <a:r>
              <a:rPr lang="en-US" altLang="zh-CN" dirty="0"/>
              <a:t>CPU</a:t>
            </a:r>
            <a:r>
              <a:rPr lang="zh-CN" altLang="en-US" dirty="0"/>
              <a:t>上电后就开始累加，且是只读寄存器。但在</a:t>
            </a:r>
            <a:r>
              <a:rPr lang="en-US" altLang="zh-CN" dirty="0"/>
              <a:t>ARM</a:t>
            </a:r>
            <a:r>
              <a:rPr lang="zh-CN" altLang="en-US" dirty="0"/>
              <a:t>中，只有使能</a:t>
            </a:r>
            <a:r>
              <a:rPr lang="en-US" altLang="zh-CN" dirty="0"/>
              <a:t>PMCCNTR_EL0</a:t>
            </a:r>
            <a:r>
              <a:rPr lang="zh-CN" altLang="en-US" dirty="0"/>
              <a:t>后，</a:t>
            </a:r>
            <a:r>
              <a:rPr lang="en-US" altLang="zh-CN" dirty="0"/>
              <a:t>TSC</a:t>
            </a:r>
            <a:r>
              <a:rPr lang="zh-CN" altLang="en-US" dirty="0"/>
              <a:t>才开始累加计数，且</a:t>
            </a:r>
            <a:r>
              <a:rPr lang="en-US" altLang="zh-CN" dirty="0"/>
              <a:t>PMCCNTR_EL0</a:t>
            </a:r>
            <a:r>
              <a:rPr lang="zh-CN" altLang="en-US" dirty="0"/>
              <a:t>寄存器可清零，相当于计时器。</a:t>
            </a:r>
          </a:p>
        </p:txBody>
      </p:sp>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510" y="89430"/>
            <a:ext cx="1621677" cy="506012"/>
          </a:xfrm>
          <a:prstGeom prst="rect">
            <a:avLst/>
          </a:prstGeom>
        </p:spPr>
      </p:pic>
    </p:spTree>
    <p:extLst>
      <p:ext uri="{BB962C8B-B14F-4D97-AF65-F5344CB8AC3E}">
        <p14:creationId xmlns:p14="http://schemas.microsoft.com/office/powerpoint/2010/main" val="4105596398"/>
      </p:ext>
    </p:extLst>
  </p:cSld>
  <p:clrMapOvr>
    <a:masterClrMapping/>
  </p:clrMapOvr>
  <mc:AlternateContent xmlns:mc="http://schemas.openxmlformats.org/markup-compatibility/2006" xmlns:p14="http://schemas.microsoft.com/office/powerpoint/2010/main">
    <mc:Choice Requires="p14">
      <p:transition spd="slow" p14:dur="2000" advTm="61243"/>
    </mc:Choice>
    <mc:Fallback xmlns="">
      <p:transition spd="slow" advTm="61243"/>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蓝色​​">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Times New Roman"/>
        <a:ea typeface="黑体"/>
        <a:cs typeface=""/>
      </a:majorFont>
      <a:minorFont>
        <a:latin typeface="Times New Roman"/>
        <a:ea typeface="仿宋"/>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1">
            <a:lumMod val="65000"/>
            <a:lumOff val="35000"/>
          </a:schemeClr>
        </a:solidFill>
        <a:ln w="25400">
          <a:noFill/>
        </a:ln>
        <a:effectLst/>
      </a:spPr>
      <a:bodyPr rtlCol="0" anchor="ct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4889</TotalTime>
  <Words>4384</Words>
  <Application>Microsoft Office PowerPoint</Application>
  <PresentationFormat>宽屏</PresentationFormat>
  <Paragraphs>209</Paragraphs>
  <Slides>24</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24</vt:i4>
      </vt:variant>
    </vt:vector>
  </HeadingPairs>
  <TitlesOfParts>
    <vt:vector size="34" baseType="lpstr">
      <vt:lpstr>Wingdings</vt:lpstr>
      <vt:lpstr>Calibri</vt:lpstr>
      <vt:lpstr>仿宋</vt:lpstr>
      <vt:lpstr>等线</vt:lpstr>
      <vt:lpstr>Cambria Math</vt:lpstr>
      <vt:lpstr>Times New Roman</vt:lpstr>
      <vt:lpstr>Arial</vt:lpstr>
      <vt:lpstr>黑体</vt:lpstr>
      <vt:lpstr>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uniquePPT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JOYAR</dc:creator>
  <cp:lastModifiedBy>admin</cp:lastModifiedBy>
  <cp:revision>779</cp:revision>
  <dcterms:created xsi:type="dcterms:W3CDTF">2014-12-10T12:52:02Z</dcterms:created>
  <dcterms:modified xsi:type="dcterms:W3CDTF">2021-06-10T08:03:51Z</dcterms:modified>
</cp:coreProperties>
</file>