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72" r:id="rId5"/>
    <p:sldId id="278" r:id="rId6"/>
    <p:sldId id="260" r:id="rId7"/>
    <p:sldId id="261" r:id="rId8"/>
    <p:sldId id="292" r:id="rId9"/>
    <p:sldId id="275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8" r:id="rId18"/>
    <p:sldId id="289" r:id="rId19"/>
    <p:sldId id="290" r:id="rId20"/>
    <p:sldId id="291" r:id="rId21"/>
    <p:sldId id="295" r:id="rId22"/>
    <p:sldId id="293" r:id="rId23"/>
    <p:sldId id="29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 snapToGrid="0">
      <p:cViewPr varScale="1">
        <p:scale>
          <a:sx n="131" d="100"/>
          <a:sy n="131" d="100"/>
        </p:scale>
        <p:origin x="367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CA6EE-E8F4-48CA-9C7D-1DAC40E4660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68DAF-5F0B-44B2-B92F-2F5685ACA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8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68DAF-5F0B-44B2-B92F-2F5685ACA4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1964-D047-D0AF-E017-88E995A28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16456-7CE4-A029-4F2A-4FA1E685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946ED-9CC8-007F-90DA-2F54CA56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A9678-382D-2BCB-759B-C1986FE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1E0D6-62B0-36F1-0630-19C84087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1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0B62-6A84-DEB5-ECA9-E0C25A5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C56C4-0AF8-54C0-6D4E-34EF6074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B8D47-91EF-9214-9B41-FD94F149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ED87D-63B1-DA52-46C2-6FA4758A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DF177-B844-58D3-0993-D0192538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EE53F5-0A75-1A58-DD33-CDBFDCF98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88080-0968-FCBE-F0D8-F1F1BCE3B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D8F4A-DEEC-6CD1-155E-CC6CEB89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BDCBC-D9CF-A254-E2E0-472A566D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AFC1B-4B9D-0B68-152A-31F93616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0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E3A66-C256-69F6-A850-1A406B67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249D6-1A4E-F7A2-9DAB-3B48C30E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10092-98E2-D9F0-4148-ACAA1ED1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D0F57-5C7D-F1BB-9565-B6E836BA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0812D-6687-0CB3-388B-55E5DF0D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8C936-2097-780A-8D75-257A2BD7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9E26E-EDE2-BF40-EAA4-63938CFD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D9F06-BCE8-12B8-D6D2-BCA5DAD1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972AB-29BF-25B5-1701-84ED7604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67905-12DE-94B8-9AFC-F1B8E3D7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3BA5F-E783-C8EB-5909-F03B6F3A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9F218-C174-356A-361C-BC8329D75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FE4B1-F401-482F-6B65-BC0CD84B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9F61C-5587-223E-BB7C-7DB578F3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5C1DA-092D-6EEB-FE8C-60DB8D2D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E15B2-D9A1-A8F1-3DD0-AF06EA5C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1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7476-B236-4D14-6593-C1DFDD85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06050-7795-6BF6-0731-F1A9FDD0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959C7-FA46-83EF-9D17-4C6920CBE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D31702-D7D0-18CA-8250-3F3A5ED69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5A711A-128A-5ABA-4B71-E4EE2CCED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0FB8DD-E08A-3C98-A700-0E0EEDA8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938D0-6AE5-D741-C10B-07D0820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4821C1-4B25-6CC2-AE96-E608EACA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6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F812E-AC4D-A2D9-6A3B-6AC90424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78B643-5183-31B7-01D1-1A50DDE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049EA-AB83-7018-9237-D2F2FAC2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247DE-E465-29DA-1CDB-4DB26BF5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0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CDFCBE-5592-9817-ABA6-2692CA0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9F76F3-D642-B2B2-517B-9ECE21C0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4C8C1-1417-7825-1083-82DC748D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9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7169C-46E4-521C-DB31-E0E70C7E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1E582-DA13-6614-B366-BC98FF24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BD41A-438A-001E-9A3E-89513C21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C2B51-3D22-2188-770C-C47AC17B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F1D51-B9F2-1259-E37C-A72892BD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B9648-6AA8-E0DB-C3A6-A4EB9BA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49EA-A678-2CEF-8975-AC20FEE5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A9C9CA-0781-7DA4-6D95-39408785D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598BF-A56C-E95A-EADC-F5783EF34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6A23C-EF52-2A2B-C664-5FC97DAD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55647-AE89-18A1-C5B0-721E229A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437B5-ABE0-FA9D-6670-28151F15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63C7CF-4F71-C466-93C9-CEE31B55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0EFC0-78D6-FB28-6937-A82C1209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1A33F-2B5E-10E1-C40B-12CEA7EB9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3973-EC44-4D57-9478-9A6A59483E6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CE53A-89D3-FFA7-8257-05C592F37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543FA-D3D3-D017-B473-F662B73E5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F85E-3A2B-4652-A32E-13A81F47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igvm" TargetMode="External"/><Relationship Id="rId2" Type="http://schemas.openxmlformats.org/officeDocument/2006/relationships/hyperlink" Target="https://github.com/intel-staging/td-partitioning-svsm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900DE8-CBEA-9375-F3A7-B8D0492797CE}"/>
              </a:ext>
            </a:extLst>
          </p:cNvPr>
          <p:cNvSpPr txBox="1"/>
          <p:nvPr/>
        </p:nvSpPr>
        <p:spPr>
          <a:xfrm>
            <a:off x="1890522" y="2346734"/>
            <a:ext cx="8410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Intel Trusted Domain </a:t>
            </a:r>
            <a:r>
              <a:rPr lang="en-US" altLang="zh-CN" sz="3600" b="1" dirty="0" err="1"/>
              <a:t>eXtensions</a:t>
            </a:r>
            <a:r>
              <a:rPr lang="en-US" altLang="zh-CN" sz="3600" b="1" dirty="0"/>
              <a:t> (TDX)</a:t>
            </a:r>
          </a:p>
          <a:p>
            <a:pPr algn="ctr"/>
            <a:r>
              <a:rPr lang="en-US" altLang="zh-CN" sz="3600" b="1" dirty="0"/>
              <a:t>and TD </a:t>
            </a:r>
            <a:r>
              <a:rPr lang="en-US" altLang="zh-CN" sz="3600" b="1" dirty="0" err="1"/>
              <a:t>Parititoning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259AD7-4758-6CFF-2F60-25546488D55E}"/>
              </a:ext>
            </a:extLst>
          </p:cNvPr>
          <p:cNvSpPr txBox="1"/>
          <p:nvPr/>
        </p:nvSpPr>
        <p:spPr>
          <a:xfrm>
            <a:off x="4675517" y="4322618"/>
            <a:ext cx="284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李文博</a:t>
            </a:r>
          </a:p>
        </p:txBody>
      </p:sp>
    </p:spTree>
    <p:extLst>
      <p:ext uri="{BB962C8B-B14F-4D97-AF65-F5344CB8AC3E}">
        <p14:creationId xmlns:p14="http://schemas.microsoft.com/office/powerpoint/2010/main" val="8788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33ACA-E08F-EB13-B876-02323322D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F1EC1F9-DDB7-337F-A1AB-5CCC541B9D37}"/>
              </a:ext>
            </a:extLst>
          </p:cNvPr>
          <p:cNvSpPr txBox="1"/>
          <p:nvPr/>
        </p:nvSpPr>
        <p:spPr>
          <a:xfrm>
            <a:off x="345186" y="268069"/>
            <a:ext cx="585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嵌套虚拟化：</a:t>
            </a:r>
            <a:r>
              <a:rPr lang="en-US" altLang="zh-CN" sz="3600" b="1" dirty="0"/>
              <a:t>Nested VMX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3B87B6-137C-14E0-D331-385F229B15A9}"/>
              </a:ext>
            </a:extLst>
          </p:cNvPr>
          <p:cNvSpPr txBox="1"/>
          <p:nvPr/>
        </p:nvSpPr>
        <p:spPr>
          <a:xfrm>
            <a:off x="1322979" y="1837499"/>
            <a:ext cx="944575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Host -&gt; L1 -&gt; L2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基本原理：</a:t>
            </a:r>
            <a:r>
              <a:rPr lang="en-US" altLang="zh-CN" dirty="0"/>
              <a:t>Host</a:t>
            </a:r>
            <a:r>
              <a:rPr lang="zh-CN" altLang="en-US" dirty="0"/>
              <a:t>对</a:t>
            </a:r>
            <a:r>
              <a:rPr lang="en-US" altLang="zh-CN" dirty="0"/>
              <a:t>L1</a:t>
            </a:r>
            <a:r>
              <a:rPr lang="zh-CN" altLang="en-US" dirty="0"/>
              <a:t>执行的虚拟化指令的模拟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L1</a:t>
            </a:r>
            <a:r>
              <a:rPr lang="zh-CN" altLang="en-US" dirty="0"/>
              <a:t>执行的</a:t>
            </a:r>
            <a:r>
              <a:rPr lang="en-US" altLang="zh-CN" b="1" dirty="0"/>
              <a:t>VMLAUNCH</a:t>
            </a:r>
            <a:r>
              <a:rPr lang="zh-CN" altLang="en-US" dirty="0"/>
              <a:t>会</a:t>
            </a:r>
            <a:r>
              <a:rPr lang="en-US" altLang="zh-CN" dirty="0"/>
              <a:t>Exit</a:t>
            </a:r>
            <a:r>
              <a:rPr lang="zh-CN" altLang="en-US" dirty="0"/>
              <a:t>，</a:t>
            </a:r>
            <a:r>
              <a:rPr lang="en-US" altLang="zh-CN" dirty="0"/>
              <a:t>Host</a:t>
            </a:r>
            <a:r>
              <a:rPr lang="zh-CN" altLang="en-US" dirty="0"/>
              <a:t>根据</a:t>
            </a:r>
            <a:r>
              <a:rPr lang="en-US" altLang="zh-CN" b="1" dirty="0"/>
              <a:t>VMCS12</a:t>
            </a:r>
            <a:r>
              <a:rPr lang="zh-CN" altLang="en-US" dirty="0"/>
              <a:t>构造</a:t>
            </a:r>
            <a:r>
              <a:rPr lang="en-US" altLang="zh-CN" b="1" dirty="0"/>
              <a:t>VMCS02</a:t>
            </a:r>
            <a:r>
              <a:rPr lang="zh-CN" altLang="en-US" dirty="0"/>
              <a:t>，把当前</a:t>
            </a:r>
            <a:r>
              <a:rPr lang="en-US" altLang="zh-CN" dirty="0" err="1"/>
              <a:t>vcpu</a:t>
            </a:r>
            <a:r>
              <a:rPr lang="zh-CN" altLang="en-US" dirty="0"/>
              <a:t>的</a:t>
            </a:r>
            <a:r>
              <a:rPr lang="en-US" altLang="zh-CN" dirty="0"/>
              <a:t>VMCS</a:t>
            </a:r>
            <a:r>
              <a:rPr lang="zh-CN" altLang="en-US" dirty="0"/>
              <a:t>由</a:t>
            </a:r>
            <a:r>
              <a:rPr lang="en-US" altLang="zh-CN" b="1" dirty="0"/>
              <a:t>VMCS01</a:t>
            </a:r>
            <a:r>
              <a:rPr lang="zh-CN" altLang="en-US" dirty="0"/>
              <a:t>切换成</a:t>
            </a:r>
            <a:r>
              <a:rPr lang="en-US" altLang="zh-CN" b="1" dirty="0"/>
              <a:t>VMCS02</a:t>
            </a:r>
            <a:r>
              <a:rPr lang="zh-CN" altLang="en-US" dirty="0"/>
              <a:t>，运行</a:t>
            </a:r>
            <a:r>
              <a:rPr lang="en-US" altLang="zh-CN" b="1" dirty="0"/>
              <a:t>L2</a:t>
            </a:r>
            <a:r>
              <a:rPr lang="en-US" altLang="zh-CN" dirty="0"/>
              <a:t> VM</a:t>
            </a:r>
            <a:r>
              <a:rPr lang="zh-CN" altLang="en-US" dirty="0"/>
              <a:t>，即</a:t>
            </a:r>
            <a:r>
              <a:rPr lang="en-US" altLang="zh-CN" dirty="0"/>
              <a:t>L1</a:t>
            </a:r>
            <a:r>
              <a:rPr lang="zh-CN" altLang="en-US" dirty="0"/>
              <a:t>和</a:t>
            </a:r>
            <a:r>
              <a:rPr lang="en-US" altLang="zh-CN" dirty="0"/>
              <a:t>L2</a:t>
            </a:r>
            <a:r>
              <a:rPr lang="zh-CN" altLang="en-US" dirty="0"/>
              <a:t>都是由</a:t>
            </a:r>
            <a:r>
              <a:rPr lang="en-US" altLang="zh-CN" dirty="0"/>
              <a:t>Host</a:t>
            </a:r>
            <a:r>
              <a:rPr lang="zh-CN" altLang="en-US" dirty="0"/>
              <a:t>直接运行的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L2 Exit</a:t>
            </a:r>
            <a:r>
              <a:rPr lang="zh-CN" altLang="en-US" dirty="0"/>
              <a:t>时</a:t>
            </a:r>
            <a:r>
              <a:rPr lang="en-US" altLang="zh-CN" dirty="0"/>
              <a:t>Host</a:t>
            </a:r>
            <a:r>
              <a:rPr lang="zh-CN" altLang="en-US" dirty="0"/>
              <a:t>把</a:t>
            </a:r>
            <a:r>
              <a:rPr lang="en-US" altLang="zh-CN" dirty="0"/>
              <a:t>VMCS</a:t>
            </a:r>
            <a:r>
              <a:rPr lang="zh-CN" altLang="en-US" dirty="0"/>
              <a:t>切换回</a:t>
            </a:r>
            <a:r>
              <a:rPr lang="en-US" altLang="zh-CN" b="1" dirty="0"/>
              <a:t>VMCS01</a:t>
            </a:r>
            <a:r>
              <a:rPr lang="zh-CN" altLang="en-US" dirty="0"/>
              <a:t>，回到</a:t>
            </a:r>
            <a:r>
              <a:rPr lang="en-US" altLang="zh-CN" b="1" dirty="0"/>
              <a:t>L1</a:t>
            </a:r>
            <a:r>
              <a:rPr lang="zh-CN" altLang="en-US" dirty="0"/>
              <a:t>，</a:t>
            </a:r>
            <a:r>
              <a:rPr lang="en-US" altLang="zh-CN" dirty="0"/>
              <a:t>L1</a:t>
            </a:r>
            <a:r>
              <a:rPr lang="zh-CN" altLang="en-US" dirty="0"/>
              <a:t>处理</a:t>
            </a:r>
            <a:r>
              <a:rPr lang="en-US" altLang="zh-CN" dirty="0"/>
              <a:t>L2 Exit</a:t>
            </a:r>
          </a:p>
        </p:txBody>
      </p:sp>
    </p:spTree>
    <p:extLst>
      <p:ext uri="{BB962C8B-B14F-4D97-AF65-F5344CB8AC3E}">
        <p14:creationId xmlns:p14="http://schemas.microsoft.com/office/powerpoint/2010/main" val="175829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AF016-08A7-0FEF-9EA4-4B1B568CF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A32A0ED-8486-40FA-E3A8-DCB2ED982979}"/>
              </a:ext>
            </a:extLst>
          </p:cNvPr>
          <p:cNvSpPr txBox="1"/>
          <p:nvPr/>
        </p:nvSpPr>
        <p:spPr>
          <a:xfrm>
            <a:off x="1262308" y="1222121"/>
            <a:ext cx="9445752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TD</a:t>
            </a:r>
            <a:r>
              <a:rPr lang="zh-CN" altLang="en-US" dirty="0"/>
              <a:t>里边最多跑</a:t>
            </a:r>
            <a:r>
              <a:rPr lang="en-US" altLang="zh-CN" b="1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Partitioned TD</a:t>
            </a:r>
            <a:r>
              <a:rPr lang="zh-CN" altLang="en-US" dirty="0"/>
              <a:t>，包括一个</a:t>
            </a:r>
            <a:r>
              <a:rPr lang="en-US" altLang="zh-CN" dirty="0"/>
              <a:t>L1 VMM</a:t>
            </a:r>
            <a:r>
              <a:rPr lang="zh-CN" altLang="en-US" dirty="0"/>
              <a:t>（</a:t>
            </a:r>
            <a:r>
              <a:rPr lang="en-US" altLang="zh-CN" dirty="0"/>
              <a:t>VM0</a:t>
            </a:r>
            <a:r>
              <a:rPr lang="zh-CN" altLang="en-US" dirty="0"/>
              <a:t>）和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L2 TD</a:t>
            </a:r>
            <a:r>
              <a:rPr lang="zh-CN" altLang="en-US" dirty="0"/>
              <a:t>，这里边只有两个</a:t>
            </a:r>
            <a:r>
              <a:rPr lang="en-US" altLang="zh-CN" dirty="0"/>
              <a:t>L2 TD</a:t>
            </a:r>
            <a:r>
              <a:rPr lang="zh-CN" altLang="en-US" dirty="0"/>
              <a:t>（</a:t>
            </a:r>
            <a:r>
              <a:rPr lang="en-US" altLang="zh-CN" dirty="0"/>
              <a:t>VM1</a:t>
            </a:r>
            <a:r>
              <a:rPr lang="zh-CN" altLang="en-US" dirty="0"/>
              <a:t>、</a:t>
            </a:r>
            <a:r>
              <a:rPr lang="en-US" altLang="zh-CN" dirty="0"/>
              <a:t>VM2</a:t>
            </a:r>
            <a:r>
              <a:rPr lang="zh-CN" altLang="en-US" dirty="0"/>
              <a:t>）是</a:t>
            </a:r>
            <a:r>
              <a:rPr lang="en-US" altLang="zh-CN" dirty="0"/>
              <a:t>TDX-aware</a:t>
            </a:r>
            <a:r>
              <a:rPr lang="zh-CN" altLang="en-US" dirty="0"/>
              <a:t>的，</a:t>
            </a:r>
            <a:r>
              <a:rPr lang="en-US" altLang="zh-CN" dirty="0"/>
              <a:t>VM3</a:t>
            </a:r>
            <a:r>
              <a:rPr lang="zh-CN" altLang="en-US" dirty="0"/>
              <a:t>被视为普通</a:t>
            </a:r>
            <a:r>
              <a:rPr lang="en-US" altLang="zh-CN" dirty="0"/>
              <a:t>L2 Guest</a:t>
            </a:r>
            <a:r>
              <a:rPr lang="zh-CN" altLang="en-US" dirty="0"/>
              <a:t>（</a:t>
            </a:r>
            <a:r>
              <a:rPr lang="en-US" altLang="zh-CN" dirty="0"/>
              <a:t>legacy guest</a:t>
            </a:r>
            <a:r>
              <a:rPr lang="zh-CN" altLang="en-US" dirty="0"/>
              <a:t>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TD Partitioning</a:t>
            </a:r>
            <a:r>
              <a:rPr lang="zh-CN" altLang="en-US" dirty="0"/>
              <a:t>类似于</a:t>
            </a:r>
            <a:r>
              <a:rPr lang="en-US" altLang="zh-CN" dirty="0"/>
              <a:t>Nested VMX</a:t>
            </a:r>
            <a:r>
              <a:rPr lang="zh-CN" altLang="en-US" dirty="0"/>
              <a:t>，但</a:t>
            </a:r>
            <a:r>
              <a:rPr lang="zh-CN" altLang="en-US" b="1" dirty="0"/>
              <a:t>不同</a:t>
            </a:r>
            <a:r>
              <a:rPr lang="zh-CN" altLang="en-US" dirty="0"/>
              <a:t>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L1</a:t>
            </a:r>
            <a:r>
              <a:rPr lang="zh-CN" altLang="en-US" b="1" dirty="0"/>
              <a:t>和所有</a:t>
            </a:r>
            <a:r>
              <a:rPr lang="en-US" altLang="zh-CN" b="1" dirty="0"/>
              <a:t>L2</a:t>
            </a:r>
            <a:r>
              <a:rPr lang="zh-CN" altLang="en-US" b="1" dirty="0"/>
              <a:t>共享</a:t>
            </a:r>
            <a:r>
              <a:rPr lang="en-US" altLang="zh-CN" b="1" dirty="0"/>
              <a:t>GPA</a:t>
            </a:r>
            <a:r>
              <a:rPr lang="zh-CN" altLang="en-US" b="1" dirty="0"/>
              <a:t>空间</a:t>
            </a:r>
            <a:r>
              <a:rPr lang="zh-CN" altLang="en-US" dirty="0"/>
              <a:t>，但是同一个页在不同</a:t>
            </a:r>
            <a:r>
              <a:rPr lang="en-US" altLang="zh-CN" dirty="0"/>
              <a:t>Partitioned TD</a:t>
            </a:r>
            <a:r>
              <a:rPr lang="zh-CN" altLang="en-US" dirty="0"/>
              <a:t>中的属性（</a:t>
            </a:r>
            <a:r>
              <a:rPr lang="en-US" altLang="zh-CN" dirty="0"/>
              <a:t>RWX</a:t>
            </a:r>
            <a:r>
              <a:rPr lang="zh-CN" altLang="en-US" dirty="0"/>
              <a:t>等）可以</a:t>
            </a:r>
            <a:r>
              <a:rPr lang="zh-CN" altLang="en-US" b="1" dirty="0"/>
              <a:t>不同</a:t>
            </a:r>
            <a:r>
              <a:rPr lang="zh-CN" altLang="en-US" dirty="0"/>
              <a:t>，这个叫</a:t>
            </a:r>
            <a:r>
              <a:rPr lang="en-US" altLang="zh-CN" b="1" dirty="0"/>
              <a:t>page alias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L1 to L2 entry</a:t>
            </a:r>
            <a:r>
              <a:rPr lang="zh-CN" altLang="en-US" dirty="0"/>
              <a:t>、</a:t>
            </a:r>
            <a:r>
              <a:rPr lang="en-US" altLang="zh-CN" dirty="0"/>
              <a:t>L2 Exit</a:t>
            </a:r>
            <a:r>
              <a:rPr lang="zh-CN" altLang="en-US" dirty="0"/>
              <a:t>都是</a:t>
            </a:r>
            <a:r>
              <a:rPr lang="zh-CN" altLang="en-US" b="1" dirty="0"/>
              <a:t>经由</a:t>
            </a:r>
            <a:r>
              <a:rPr lang="en-US" altLang="zh-CN" b="1" dirty="0"/>
              <a:t>TDX Module</a:t>
            </a:r>
            <a:r>
              <a:rPr lang="zh-CN" altLang="en-US" dirty="0"/>
              <a:t>（</a:t>
            </a:r>
            <a:r>
              <a:rPr lang="en-US" altLang="zh-CN" dirty="0"/>
              <a:t>TDG.VP.ENTER</a:t>
            </a:r>
            <a:r>
              <a:rPr lang="zh-CN" altLang="en-US" dirty="0"/>
              <a:t>），</a:t>
            </a:r>
            <a:r>
              <a:rPr lang="en-US" altLang="zh-CN" dirty="0"/>
              <a:t>L1</a:t>
            </a:r>
            <a:r>
              <a:rPr lang="zh-CN" altLang="en-US" dirty="0"/>
              <a:t>是不能执行</a:t>
            </a:r>
            <a:r>
              <a:rPr lang="en-US" altLang="zh-CN" dirty="0"/>
              <a:t>VM</a:t>
            </a:r>
            <a:r>
              <a:rPr lang="zh-CN" altLang="en-US" dirty="0"/>
              <a:t>系列指令的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L2 Exit</a:t>
            </a:r>
            <a:r>
              <a:rPr lang="zh-CN" altLang="en-US" dirty="0"/>
              <a:t>可以回到</a:t>
            </a:r>
            <a:r>
              <a:rPr lang="en-US" altLang="zh-CN" b="1" dirty="0"/>
              <a:t>L1</a:t>
            </a:r>
            <a:r>
              <a:rPr lang="zh-CN" altLang="en-US" b="1" dirty="0"/>
              <a:t>或者</a:t>
            </a:r>
            <a:r>
              <a:rPr lang="en-US" altLang="zh-CN" b="1" dirty="0"/>
              <a:t>Host</a:t>
            </a:r>
            <a:r>
              <a:rPr lang="zh-CN" altLang="en-US" dirty="0"/>
              <a:t>，当然也是经过</a:t>
            </a:r>
            <a:r>
              <a:rPr lang="en-US" altLang="zh-CN" dirty="0"/>
              <a:t>TDX Module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Host/TDX Module</a:t>
            </a:r>
            <a:r>
              <a:rPr lang="zh-CN" altLang="en-US" dirty="0"/>
              <a:t>可以在</a:t>
            </a:r>
            <a:r>
              <a:rPr lang="en-US" altLang="zh-CN" dirty="0"/>
              <a:t>L2 Exit</a:t>
            </a:r>
            <a:r>
              <a:rPr lang="zh-CN" altLang="en-US" dirty="0"/>
              <a:t>之后</a:t>
            </a:r>
            <a:r>
              <a:rPr lang="zh-CN" altLang="en-US" b="1" dirty="0"/>
              <a:t>直接</a:t>
            </a:r>
            <a:r>
              <a:rPr lang="en-US" altLang="zh-CN" b="1" dirty="0"/>
              <a:t>resume L2</a:t>
            </a:r>
            <a:r>
              <a:rPr lang="zh-CN" altLang="en-US" b="1" dirty="0"/>
              <a:t>，也可以</a:t>
            </a:r>
            <a:r>
              <a:rPr lang="en-US" altLang="zh-CN" b="1" dirty="0"/>
              <a:t>resume L1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L1</a:t>
            </a:r>
            <a:r>
              <a:rPr lang="zh-CN" altLang="en-US" b="1" dirty="0"/>
              <a:t>是</a:t>
            </a:r>
            <a:r>
              <a:rPr lang="en-US" altLang="zh-CN" b="1" dirty="0"/>
              <a:t>L2</a:t>
            </a:r>
            <a:r>
              <a:rPr lang="zh-CN" altLang="en-US" b="1" dirty="0"/>
              <a:t>的</a:t>
            </a:r>
            <a:r>
              <a:rPr lang="en-US" altLang="zh-CN" b="1" dirty="0"/>
              <a:t>TCB</a:t>
            </a:r>
            <a:r>
              <a:rPr lang="zh-CN" altLang="en-US" dirty="0"/>
              <a:t>，</a:t>
            </a:r>
            <a:r>
              <a:rPr lang="en-US" altLang="zh-CN" dirty="0"/>
              <a:t>L1</a:t>
            </a:r>
            <a:r>
              <a:rPr lang="zh-CN" altLang="en-US" dirty="0"/>
              <a:t>自己要保护好自己不受</a:t>
            </a:r>
            <a:r>
              <a:rPr lang="en-US" altLang="zh-CN" dirty="0"/>
              <a:t>L2</a:t>
            </a:r>
            <a:r>
              <a:rPr lang="zh-CN" altLang="en-US" dirty="0"/>
              <a:t>的攻击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远程认证是</a:t>
            </a:r>
            <a:r>
              <a:rPr lang="en-US" altLang="zh-CN" dirty="0"/>
              <a:t>L1</a:t>
            </a:r>
            <a:r>
              <a:rPr lang="zh-CN" altLang="en-US" dirty="0"/>
              <a:t>的事情，</a:t>
            </a:r>
            <a:r>
              <a:rPr lang="en-US" altLang="zh-CN" dirty="0"/>
              <a:t>L2</a:t>
            </a:r>
            <a:r>
              <a:rPr lang="zh-CN" altLang="en-US" dirty="0"/>
              <a:t>不管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26AF5-32F2-CB82-4A0B-9A93C260BE5F}"/>
              </a:ext>
            </a:extLst>
          </p:cNvPr>
          <p:cNvSpPr txBox="1"/>
          <p:nvPr/>
        </p:nvSpPr>
        <p:spPr>
          <a:xfrm>
            <a:off x="345186" y="268069"/>
            <a:ext cx="585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Basics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2717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6653-8877-05AE-DFDA-F2E87731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ECA8900-1AD9-75E2-CB74-E783729C6D4F}"/>
              </a:ext>
            </a:extLst>
          </p:cNvPr>
          <p:cNvSpPr txBox="1"/>
          <p:nvPr/>
        </p:nvSpPr>
        <p:spPr>
          <a:xfrm>
            <a:off x="329945" y="210016"/>
            <a:ext cx="890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Non-Memory States</a:t>
            </a:r>
          </a:p>
        </p:txBody>
      </p:sp>
      <p:pic>
        <p:nvPicPr>
          <p:cNvPr id="3074" name="Picture 2" descr="Non-Memory States for TD Partitioning">
            <a:extLst>
              <a:ext uri="{FF2B5EF4-FFF2-40B4-BE49-F238E27FC236}">
                <a16:creationId xmlns:a16="http://schemas.microsoft.com/office/drawing/2014/main" id="{6EEE0DCE-08F0-144C-81E6-375ADC63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27" y="990227"/>
            <a:ext cx="10497015" cy="565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4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5501F-3979-AB0B-8F9C-D940E3756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133851-2E3E-5DE1-721D-FD08AC623710}"/>
              </a:ext>
            </a:extLst>
          </p:cNvPr>
          <p:cNvSpPr txBox="1"/>
          <p:nvPr/>
        </p:nvSpPr>
        <p:spPr>
          <a:xfrm>
            <a:off x="345185" y="268069"/>
            <a:ext cx="890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L1 Add Memory to L2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181E35-35A5-8326-3795-4E552EAA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3" y="1354579"/>
            <a:ext cx="10818233" cy="48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1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45B1D-E89B-DA76-85BD-54FF9BC9C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A78309-54A5-434D-7C0E-472C4A47BDD3}"/>
              </a:ext>
            </a:extLst>
          </p:cNvPr>
          <p:cNvSpPr txBox="1"/>
          <p:nvPr/>
        </p:nvSpPr>
        <p:spPr>
          <a:xfrm>
            <a:off x="345185" y="268069"/>
            <a:ext cx="940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L1 Remove L2 Memory</a:t>
            </a:r>
          </a:p>
        </p:txBody>
      </p:sp>
      <p:pic>
        <p:nvPicPr>
          <p:cNvPr id="7170" name="Picture 2" descr="Partitioned TD Page Remove">
            <a:extLst>
              <a:ext uri="{FF2B5EF4-FFF2-40B4-BE49-F238E27FC236}">
                <a16:creationId xmlns:a16="http://schemas.microsoft.com/office/drawing/2014/main" id="{B8D6F1F1-A43C-45E0-3E54-EC7EB6864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8" y="914400"/>
            <a:ext cx="11323826" cy="55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5B2D-E176-858B-1438-4E287190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0C30065-FE4C-C024-6478-9D3F9CFCEA11}"/>
              </a:ext>
            </a:extLst>
          </p:cNvPr>
          <p:cNvSpPr txBox="1"/>
          <p:nvPr/>
        </p:nvSpPr>
        <p:spPr>
          <a:xfrm>
            <a:off x="345185" y="268069"/>
            <a:ext cx="890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L2 VCPU Transitions</a:t>
            </a:r>
          </a:p>
        </p:txBody>
      </p:sp>
      <p:pic>
        <p:nvPicPr>
          <p:cNvPr id="5122" name="Picture 2" descr="TD Partitioning Transitions">
            <a:extLst>
              <a:ext uri="{FF2B5EF4-FFF2-40B4-BE49-F238E27FC236}">
                <a16:creationId xmlns:a16="http://schemas.microsoft.com/office/drawing/2014/main" id="{53FCB81E-D6BF-57EF-329A-5CE239C03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55" y="987670"/>
            <a:ext cx="9818130" cy="57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07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E05B2-BEAD-373D-B2E7-7C0881CF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EF1599E-E6FE-72F9-9959-957B82F0F25F}"/>
              </a:ext>
            </a:extLst>
          </p:cNvPr>
          <p:cNvSpPr txBox="1"/>
          <p:nvPr/>
        </p:nvSpPr>
        <p:spPr>
          <a:xfrm>
            <a:off x="1210305" y="1447471"/>
            <a:ext cx="9445752" cy="357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L2</a:t>
            </a:r>
            <a:r>
              <a:rPr lang="zh-CN" altLang="en-US" dirty="0"/>
              <a:t>的状态对</a:t>
            </a:r>
            <a:r>
              <a:rPr lang="en-US" altLang="zh-CN" dirty="0"/>
              <a:t>L1</a:t>
            </a:r>
            <a:r>
              <a:rPr lang="zh-CN" altLang="en-US" dirty="0"/>
              <a:t>是</a:t>
            </a:r>
            <a:r>
              <a:rPr lang="zh-CN" altLang="en-US" b="1" dirty="0"/>
              <a:t>开放</a:t>
            </a:r>
            <a:r>
              <a:rPr lang="zh-CN" altLang="en-US" dirty="0"/>
              <a:t>的，所以需要</a:t>
            </a:r>
            <a:r>
              <a:rPr lang="en-US" altLang="zh-CN" dirty="0"/>
              <a:t>L1</a:t>
            </a:r>
            <a:r>
              <a:rPr lang="zh-CN" altLang="en-US" dirty="0"/>
              <a:t>记录</a:t>
            </a:r>
            <a:r>
              <a:rPr lang="en-US" altLang="zh-CN" dirty="0" err="1"/>
              <a:t>vcpu</a:t>
            </a:r>
            <a:r>
              <a:rPr lang="en-US" altLang="zh-CN" dirty="0"/>
              <a:t> state</a:t>
            </a:r>
            <a:r>
              <a:rPr lang="zh-CN" altLang="en-US" dirty="0"/>
              <a:t>，在运行</a:t>
            </a:r>
            <a:r>
              <a:rPr lang="en-US" altLang="zh-CN" dirty="0"/>
              <a:t>L2</a:t>
            </a:r>
            <a:r>
              <a:rPr lang="zh-CN" altLang="en-US" dirty="0"/>
              <a:t>时提供</a:t>
            </a:r>
            <a:r>
              <a:rPr lang="en-US" altLang="zh-CN" dirty="0" err="1"/>
              <a:t>vcpu</a:t>
            </a:r>
            <a:r>
              <a:rPr lang="en-US" altLang="zh-CN" dirty="0"/>
              <a:t> state</a:t>
            </a:r>
            <a:r>
              <a:rPr lang="zh-CN" altLang="en-US" dirty="0"/>
              <a:t>，</a:t>
            </a:r>
            <a:r>
              <a:rPr lang="en-US" altLang="zh-CN" dirty="0"/>
              <a:t>L2 Exit</a:t>
            </a:r>
            <a:r>
              <a:rPr lang="zh-CN" altLang="en-US" dirty="0"/>
              <a:t>的时候</a:t>
            </a:r>
            <a:r>
              <a:rPr lang="en-US" altLang="zh-CN" dirty="0" err="1"/>
              <a:t>vcpu</a:t>
            </a:r>
            <a:r>
              <a:rPr lang="en-US" altLang="zh-CN" dirty="0"/>
              <a:t> state</a:t>
            </a:r>
            <a:r>
              <a:rPr lang="zh-CN" altLang="en-US" dirty="0"/>
              <a:t>会被</a:t>
            </a:r>
            <a:r>
              <a:rPr lang="en-US" altLang="zh-CN" dirty="0"/>
              <a:t>TDX Module</a:t>
            </a:r>
            <a:r>
              <a:rPr lang="zh-CN" altLang="en-US" dirty="0"/>
              <a:t>更新，并在</a:t>
            </a:r>
            <a:r>
              <a:rPr lang="en-US" altLang="zh-CN" dirty="0"/>
              <a:t>GPR</a:t>
            </a:r>
            <a:r>
              <a:rPr lang="zh-CN" altLang="en-US" dirty="0"/>
              <a:t>中提供</a:t>
            </a:r>
            <a:r>
              <a:rPr lang="en-US" altLang="zh-CN" dirty="0"/>
              <a:t>exit qualification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L2</a:t>
            </a:r>
            <a:r>
              <a:rPr lang="zh-CN" altLang="en-US" dirty="0"/>
              <a:t>默认不能做</a:t>
            </a:r>
            <a:r>
              <a:rPr lang="en-US" altLang="zh-CN" dirty="0"/>
              <a:t>TDVMCALL</a:t>
            </a:r>
            <a:r>
              <a:rPr lang="zh-CN" altLang="en-US" dirty="0"/>
              <a:t>，</a:t>
            </a:r>
            <a:r>
              <a:rPr lang="en-US" altLang="zh-CN" dirty="0"/>
              <a:t>L1</a:t>
            </a:r>
            <a:r>
              <a:rPr lang="zh-CN" altLang="en-US" dirty="0"/>
              <a:t>可以选择性地为</a:t>
            </a:r>
            <a:r>
              <a:rPr lang="en-US" altLang="zh-CN" dirty="0"/>
              <a:t>L2</a:t>
            </a:r>
            <a:r>
              <a:rPr lang="zh-CN" altLang="en-US" dirty="0"/>
              <a:t>开启这个功能，但是</a:t>
            </a:r>
            <a:r>
              <a:rPr lang="zh-CN" altLang="en-US" b="1" dirty="0"/>
              <a:t>无法控制</a:t>
            </a:r>
            <a:r>
              <a:rPr lang="en-US" altLang="zh-CN" dirty="0"/>
              <a:t>L2</a:t>
            </a:r>
            <a:r>
              <a:rPr lang="zh-CN" altLang="en-US" dirty="0"/>
              <a:t>怎么使用</a:t>
            </a:r>
            <a:r>
              <a:rPr lang="en-US" altLang="zh-CN" dirty="0"/>
              <a:t>TDVMCALL</a:t>
            </a:r>
            <a:r>
              <a:rPr lang="zh-CN" altLang="en-US" dirty="0"/>
              <a:t>，故开启之前需要确保</a:t>
            </a:r>
            <a:r>
              <a:rPr lang="en-US" altLang="zh-CN" dirty="0"/>
              <a:t>L2</a:t>
            </a:r>
            <a:r>
              <a:rPr lang="zh-CN" altLang="en-US" dirty="0"/>
              <a:t>能够</a:t>
            </a:r>
            <a:r>
              <a:rPr lang="zh-CN" altLang="en-US" b="1" dirty="0"/>
              <a:t>正确</a:t>
            </a:r>
            <a:r>
              <a:rPr lang="en-US" altLang="zh-CN" b="1" dirty="0"/>
              <a:t>handle Host</a:t>
            </a:r>
            <a:r>
              <a:rPr lang="zh-CN" altLang="en-US" b="1" dirty="0"/>
              <a:t>对</a:t>
            </a:r>
            <a:r>
              <a:rPr lang="en-US" altLang="zh-CN" b="1" dirty="0"/>
              <a:t>TDVMCALL</a:t>
            </a:r>
            <a:r>
              <a:rPr lang="zh-CN" altLang="en-US" b="1" dirty="0"/>
              <a:t>的回复（可能是恶意的）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L2 VCPU</a:t>
            </a:r>
            <a:r>
              <a:rPr lang="zh-CN" altLang="en-US" dirty="0"/>
              <a:t>初始状态是由</a:t>
            </a:r>
            <a:r>
              <a:rPr lang="en-US" altLang="zh-CN" dirty="0"/>
              <a:t>L1</a:t>
            </a:r>
            <a:r>
              <a:rPr lang="zh-CN" altLang="en-US" dirty="0"/>
              <a:t>决定的，</a:t>
            </a:r>
            <a:r>
              <a:rPr lang="en-US" altLang="zh-CN" dirty="0"/>
              <a:t>L1</a:t>
            </a:r>
            <a:r>
              <a:rPr lang="zh-CN" altLang="en-US" dirty="0"/>
              <a:t>要把初态写入</a:t>
            </a:r>
            <a:r>
              <a:rPr lang="en-US" altLang="zh-CN" dirty="0"/>
              <a:t>VMCS</a:t>
            </a:r>
            <a:r>
              <a:rPr lang="zh-CN" altLang="en-US" dirty="0"/>
              <a:t>，不再像</a:t>
            </a:r>
            <a:r>
              <a:rPr lang="en-US" altLang="zh-CN" dirty="0"/>
              <a:t>L1</a:t>
            </a:r>
            <a:r>
              <a:rPr lang="zh-CN" altLang="en-US" dirty="0"/>
              <a:t>一样有限制，可以使用实模式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7328AE-9EF1-4CAD-BC8E-0A2EF973AAF8}"/>
              </a:ext>
            </a:extLst>
          </p:cNvPr>
          <p:cNvSpPr txBox="1"/>
          <p:nvPr/>
        </p:nvSpPr>
        <p:spPr>
          <a:xfrm>
            <a:off x="345185" y="250734"/>
            <a:ext cx="890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L2 VCPU Enter</a:t>
            </a:r>
          </a:p>
        </p:txBody>
      </p:sp>
    </p:spTree>
    <p:extLst>
      <p:ext uri="{BB962C8B-B14F-4D97-AF65-F5344CB8AC3E}">
        <p14:creationId xmlns:p14="http://schemas.microsoft.com/office/powerpoint/2010/main" val="265068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9379F-95D6-C167-4867-C3ED8E183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2809F6B-1E2F-F997-3FFE-4B80C3D1617D}"/>
              </a:ext>
            </a:extLst>
          </p:cNvPr>
          <p:cNvSpPr txBox="1"/>
          <p:nvPr/>
        </p:nvSpPr>
        <p:spPr>
          <a:xfrm>
            <a:off x="945953" y="1365131"/>
            <a:ext cx="10464546" cy="418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L2 -&gt; TDX Module -&gt; L2</a:t>
            </a:r>
            <a:r>
              <a:rPr lang="zh-CN" altLang="en-US" dirty="0"/>
              <a:t>：</a:t>
            </a:r>
            <a:r>
              <a:rPr lang="en-US" altLang="zh-CN" dirty="0"/>
              <a:t>TDX Module</a:t>
            </a:r>
            <a:r>
              <a:rPr lang="zh-CN" altLang="en-US" dirty="0"/>
              <a:t>可以</a:t>
            </a:r>
            <a:r>
              <a:rPr lang="en-US" altLang="zh-CN" dirty="0"/>
              <a:t>handle</a:t>
            </a:r>
            <a:r>
              <a:rPr lang="zh-CN" altLang="en-US" dirty="0"/>
              <a:t>的</a:t>
            </a:r>
            <a:r>
              <a:rPr lang="en-US" altLang="zh-CN" dirty="0"/>
              <a:t>Exit</a:t>
            </a:r>
            <a:r>
              <a:rPr lang="zh-CN" altLang="en-US" dirty="0"/>
              <a:t>，比如</a:t>
            </a:r>
            <a:r>
              <a:rPr lang="en-US" altLang="zh-CN" dirty="0"/>
              <a:t>L2</a:t>
            </a:r>
            <a:r>
              <a:rPr lang="zh-CN" altLang="en-US" dirty="0"/>
              <a:t>做</a:t>
            </a:r>
            <a:r>
              <a:rPr lang="en-US" altLang="zh-CN" dirty="0"/>
              <a:t>WRMSR</a:t>
            </a:r>
            <a:r>
              <a:rPr lang="zh-CN" altLang="en-US" dirty="0"/>
              <a:t>，需要注入</a:t>
            </a:r>
            <a:r>
              <a:rPr lang="en-US" altLang="zh-CN" b="1" dirty="0"/>
              <a:t>#GP(0)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L2 -&gt; TDX Module -&gt; L1</a:t>
            </a:r>
            <a:r>
              <a:rPr lang="zh-CN" altLang="en-US" dirty="0"/>
              <a:t>：需要</a:t>
            </a:r>
            <a:r>
              <a:rPr lang="en-US" altLang="zh-CN" dirty="0"/>
              <a:t>L1</a:t>
            </a:r>
            <a:r>
              <a:rPr lang="zh-CN" altLang="en-US" dirty="0"/>
              <a:t>处理的</a:t>
            </a:r>
            <a:r>
              <a:rPr lang="en-US" altLang="zh-CN" dirty="0"/>
              <a:t>Exit</a:t>
            </a:r>
            <a:r>
              <a:rPr lang="zh-CN" altLang="en-US" dirty="0"/>
              <a:t>，比如</a:t>
            </a:r>
            <a:r>
              <a:rPr lang="en-US" altLang="zh-CN" dirty="0"/>
              <a:t>CPUID</a:t>
            </a:r>
            <a:r>
              <a:rPr lang="zh-CN" altLang="en-US" dirty="0"/>
              <a:t>模拟，</a:t>
            </a:r>
            <a:r>
              <a:rPr lang="en-US" altLang="zh-CN" dirty="0"/>
              <a:t>Posted Interrupt handling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L2 -&gt; TDX Module -&gt; Host -&gt; L2</a:t>
            </a:r>
            <a:r>
              <a:rPr lang="zh-CN" altLang="en-US" dirty="0"/>
              <a:t>：需要</a:t>
            </a:r>
            <a:r>
              <a:rPr lang="en-US" altLang="zh-CN" dirty="0"/>
              <a:t>Host</a:t>
            </a:r>
            <a:r>
              <a:rPr lang="zh-CN" altLang="en-US" dirty="0"/>
              <a:t>来</a:t>
            </a:r>
            <a:r>
              <a:rPr lang="en-US" altLang="zh-CN" dirty="0"/>
              <a:t>handle</a:t>
            </a:r>
            <a:r>
              <a:rPr lang="zh-CN" altLang="en-US" dirty="0"/>
              <a:t>，比如收到了</a:t>
            </a:r>
            <a:r>
              <a:rPr lang="en-US" altLang="zh-CN" dirty="0"/>
              <a:t>NMI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L2 -&gt; TDX Module -&gt; Host -&gt; L1</a:t>
            </a:r>
            <a:r>
              <a:rPr lang="zh-CN" altLang="en-US" dirty="0"/>
              <a:t>：需要</a:t>
            </a:r>
            <a:r>
              <a:rPr lang="en-US" altLang="zh-CN" dirty="0"/>
              <a:t>Host</a:t>
            </a:r>
            <a:r>
              <a:rPr lang="zh-CN" altLang="en-US" dirty="0"/>
              <a:t>来</a:t>
            </a:r>
            <a:r>
              <a:rPr lang="en-US" altLang="zh-CN" dirty="0"/>
              <a:t>handle</a:t>
            </a:r>
            <a:r>
              <a:rPr lang="zh-CN" altLang="en-US" dirty="0"/>
              <a:t>，且</a:t>
            </a:r>
            <a:r>
              <a:rPr lang="en-US" altLang="zh-CN" dirty="0"/>
              <a:t>Host</a:t>
            </a:r>
            <a:r>
              <a:rPr lang="zh-CN" altLang="en-US" dirty="0"/>
              <a:t>要求先回到</a:t>
            </a:r>
            <a:r>
              <a:rPr lang="en-US" altLang="zh-CN" dirty="0"/>
              <a:t>L1 handle</a:t>
            </a:r>
            <a:r>
              <a:rPr lang="zh-CN" altLang="en-US" dirty="0"/>
              <a:t>，比如</a:t>
            </a:r>
            <a:r>
              <a:rPr lang="en-US" altLang="zh-CN" dirty="0"/>
              <a:t>L1</a:t>
            </a:r>
            <a:r>
              <a:rPr lang="zh-CN" altLang="en-US" dirty="0"/>
              <a:t>给</a:t>
            </a:r>
            <a:r>
              <a:rPr lang="en-US" altLang="zh-CN" dirty="0"/>
              <a:t>L2</a:t>
            </a:r>
            <a:r>
              <a:rPr lang="zh-CN" altLang="en-US" dirty="0"/>
              <a:t>打</a:t>
            </a:r>
            <a:r>
              <a:rPr lang="en-US" altLang="zh-CN" dirty="0"/>
              <a:t>IPI</a:t>
            </a:r>
            <a:r>
              <a:rPr lang="zh-CN" altLang="en-US" dirty="0"/>
              <a:t>从而做</a:t>
            </a:r>
            <a:r>
              <a:rPr lang="en-US" altLang="zh-CN" dirty="0"/>
              <a:t>TLB shootdown</a:t>
            </a:r>
            <a:r>
              <a:rPr lang="zh-CN" altLang="en-US" dirty="0"/>
              <a:t>，或者</a:t>
            </a:r>
            <a:r>
              <a:rPr lang="en-US" altLang="zh-CN" dirty="0"/>
              <a:t>L2</a:t>
            </a:r>
            <a:r>
              <a:rPr lang="zh-CN" altLang="en-US" dirty="0"/>
              <a:t>做</a:t>
            </a:r>
            <a:r>
              <a:rPr lang="en-US" altLang="zh-CN" dirty="0"/>
              <a:t>TDVMCALL·</a:t>
            </a:r>
            <a:r>
              <a:rPr lang="zh-CN" altLang="en-US" dirty="0"/>
              <a:t>需要</a:t>
            </a:r>
            <a:r>
              <a:rPr lang="en-US" altLang="zh-CN" dirty="0"/>
              <a:t>L1</a:t>
            </a:r>
            <a:r>
              <a:rPr lang="zh-CN" altLang="en-US" dirty="0"/>
              <a:t>解决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r>
              <a:rPr lang="en-US" altLang="zh-CN" dirty="0"/>
              <a:t>L2</a:t>
            </a:r>
            <a:r>
              <a:rPr lang="zh-CN" altLang="en-US" dirty="0"/>
              <a:t>做了</a:t>
            </a:r>
            <a:r>
              <a:rPr lang="en-US" altLang="zh-CN" dirty="0"/>
              <a:t>TDVMCALL</a:t>
            </a:r>
            <a:r>
              <a:rPr lang="zh-CN" altLang="en-US" dirty="0"/>
              <a:t>到</a:t>
            </a:r>
            <a:r>
              <a:rPr lang="en-US" altLang="zh-CN" dirty="0"/>
              <a:t>Host</a:t>
            </a:r>
            <a:r>
              <a:rPr lang="zh-CN" altLang="en-US" dirty="0"/>
              <a:t>，但是当</a:t>
            </a:r>
            <a:r>
              <a:rPr lang="en-US" altLang="zh-CN" dirty="0"/>
              <a:t>Host</a:t>
            </a:r>
            <a:r>
              <a:rPr lang="zh-CN" altLang="en-US" dirty="0"/>
              <a:t>选择返回</a:t>
            </a:r>
            <a:r>
              <a:rPr lang="en-US" altLang="zh-CN" dirty="0"/>
              <a:t>L1</a:t>
            </a:r>
            <a:r>
              <a:rPr lang="zh-CN" altLang="en-US" dirty="0"/>
              <a:t>时，</a:t>
            </a:r>
            <a:r>
              <a:rPr lang="en-US" altLang="zh-CN" dirty="0"/>
              <a:t>L1</a:t>
            </a:r>
            <a:r>
              <a:rPr lang="zh-CN" altLang="en-US" dirty="0"/>
              <a:t>可以得知是从</a:t>
            </a:r>
            <a:r>
              <a:rPr lang="en-US" altLang="zh-CN" dirty="0"/>
              <a:t>Host</a:t>
            </a:r>
            <a:r>
              <a:rPr lang="zh-CN" altLang="en-US" dirty="0"/>
              <a:t>来而不是从</a:t>
            </a:r>
            <a:r>
              <a:rPr lang="en-US" altLang="zh-CN" dirty="0"/>
              <a:t>L2</a:t>
            </a:r>
            <a:r>
              <a:rPr lang="zh-CN" altLang="en-US" dirty="0"/>
              <a:t>直接</a:t>
            </a:r>
            <a:r>
              <a:rPr lang="en-US" altLang="zh-CN" dirty="0"/>
              <a:t>Exit</a:t>
            </a:r>
            <a:r>
              <a:rPr lang="zh-CN" altLang="en-US" dirty="0"/>
              <a:t>到</a:t>
            </a:r>
            <a:r>
              <a:rPr lang="en-US" altLang="zh-CN" dirty="0"/>
              <a:t>L1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C0B92-2828-A52E-2C49-CF6299210C06}"/>
              </a:ext>
            </a:extLst>
          </p:cNvPr>
          <p:cNvSpPr txBox="1"/>
          <p:nvPr/>
        </p:nvSpPr>
        <p:spPr>
          <a:xfrm>
            <a:off x="345185" y="250734"/>
            <a:ext cx="890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L2 VCPU Exit</a:t>
            </a:r>
          </a:p>
        </p:txBody>
      </p:sp>
    </p:spTree>
    <p:extLst>
      <p:ext uri="{BB962C8B-B14F-4D97-AF65-F5344CB8AC3E}">
        <p14:creationId xmlns:p14="http://schemas.microsoft.com/office/powerpoint/2010/main" val="254872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A780D-AEC8-2ABB-5FEA-86078DF8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B185D08-02CE-1CE5-1DB5-01B7EEF2720A}"/>
              </a:ext>
            </a:extLst>
          </p:cNvPr>
          <p:cNvSpPr txBox="1"/>
          <p:nvPr/>
        </p:nvSpPr>
        <p:spPr>
          <a:xfrm>
            <a:off x="945953" y="1365131"/>
            <a:ext cx="10464546" cy="418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L2 -&gt; TDX Module -&gt; L2</a:t>
            </a:r>
            <a:r>
              <a:rPr lang="zh-CN" altLang="en-US" dirty="0"/>
              <a:t>：</a:t>
            </a:r>
            <a:r>
              <a:rPr lang="en-US" altLang="zh-CN" dirty="0"/>
              <a:t>TDX Module</a:t>
            </a:r>
            <a:r>
              <a:rPr lang="zh-CN" altLang="en-US" dirty="0"/>
              <a:t>可以</a:t>
            </a:r>
            <a:r>
              <a:rPr lang="en-US" altLang="zh-CN" dirty="0"/>
              <a:t>handle</a:t>
            </a:r>
            <a:r>
              <a:rPr lang="zh-CN" altLang="en-US" dirty="0"/>
              <a:t>的</a:t>
            </a:r>
            <a:r>
              <a:rPr lang="en-US" altLang="zh-CN" dirty="0"/>
              <a:t>Exit</a:t>
            </a:r>
            <a:r>
              <a:rPr lang="zh-CN" altLang="en-US" dirty="0"/>
              <a:t>，比如</a:t>
            </a:r>
            <a:r>
              <a:rPr lang="en-US" altLang="zh-CN" dirty="0"/>
              <a:t>L2</a:t>
            </a:r>
            <a:r>
              <a:rPr lang="zh-CN" altLang="en-US" dirty="0"/>
              <a:t>做</a:t>
            </a:r>
            <a:r>
              <a:rPr lang="en-US" altLang="zh-CN" dirty="0"/>
              <a:t>WRMSR</a:t>
            </a:r>
            <a:r>
              <a:rPr lang="zh-CN" altLang="en-US" dirty="0"/>
              <a:t>，需要注入</a:t>
            </a:r>
            <a:r>
              <a:rPr lang="en-US" altLang="zh-CN" b="1" dirty="0"/>
              <a:t>#GP(0)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L2 -&gt; TDX Module -&gt; L1</a:t>
            </a:r>
            <a:r>
              <a:rPr lang="zh-CN" altLang="en-US" dirty="0"/>
              <a:t>：需要</a:t>
            </a:r>
            <a:r>
              <a:rPr lang="en-US" altLang="zh-CN" dirty="0"/>
              <a:t>L1</a:t>
            </a:r>
            <a:r>
              <a:rPr lang="zh-CN" altLang="en-US" dirty="0"/>
              <a:t>处理的</a:t>
            </a:r>
            <a:r>
              <a:rPr lang="en-US" altLang="zh-CN" dirty="0"/>
              <a:t>Exit</a:t>
            </a:r>
            <a:r>
              <a:rPr lang="zh-CN" altLang="en-US" dirty="0"/>
              <a:t>，比如</a:t>
            </a:r>
            <a:r>
              <a:rPr lang="en-US" altLang="zh-CN" dirty="0"/>
              <a:t>CPUID</a:t>
            </a:r>
            <a:r>
              <a:rPr lang="zh-CN" altLang="en-US" dirty="0"/>
              <a:t>模拟，</a:t>
            </a:r>
            <a:r>
              <a:rPr lang="en-US" altLang="zh-CN" dirty="0"/>
              <a:t>Posted Interrupt handling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L2 -&gt; TDX Module -&gt; Host -&gt; L2</a:t>
            </a:r>
            <a:r>
              <a:rPr lang="zh-CN" altLang="en-US" dirty="0"/>
              <a:t>：需要</a:t>
            </a:r>
            <a:r>
              <a:rPr lang="en-US" altLang="zh-CN" dirty="0"/>
              <a:t>Host</a:t>
            </a:r>
            <a:r>
              <a:rPr lang="zh-CN" altLang="en-US" dirty="0"/>
              <a:t>来</a:t>
            </a:r>
            <a:r>
              <a:rPr lang="en-US" altLang="zh-CN" dirty="0"/>
              <a:t>handle</a:t>
            </a:r>
            <a:r>
              <a:rPr lang="zh-CN" altLang="en-US" dirty="0"/>
              <a:t>，比如收到了</a:t>
            </a:r>
            <a:r>
              <a:rPr lang="en-US" altLang="zh-CN" dirty="0"/>
              <a:t>NMI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L2 -&gt; TDX Module -&gt; Host -&gt; L1</a:t>
            </a:r>
            <a:r>
              <a:rPr lang="zh-CN" altLang="en-US" dirty="0"/>
              <a:t>：需要</a:t>
            </a:r>
            <a:r>
              <a:rPr lang="en-US" altLang="zh-CN" dirty="0"/>
              <a:t>Host</a:t>
            </a:r>
            <a:r>
              <a:rPr lang="zh-CN" altLang="en-US" dirty="0"/>
              <a:t>来</a:t>
            </a:r>
            <a:r>
              <a:rPr lang="en-US" altLang="zh-CN" dirty="0"/>
              <a:t>handle</a:t>
            </a:r>
            <a:r>
              <a:rPr lang="zh-CN" altLang="en-US" dirty="0"/>
              <a:t>，且</a:t>
            </a:r>
            <a:r>
              <a:rPr lang="en-US" altLang="zh-CN" dirty="0"/>
              <a:t>Host</a:t>
            </a:r>
            <a:r>
              <a:rPr lang="zh-CN" altLang="en-US" dirty="0"/>
              <a:t>要求先回到</a:t>
            </a:r>
            <a:r>
              <a:rPr lang="en-US" altLang="zh-CN" dirty="0"/>
              <a:t>L1 handle</a:t>
            </a:r>
            <a:r>
              <a:rPr lang="zh-CN" altLang="en-US" dirty="0"/>
              <a:t>，比如</a:t>
            </a:r>
            <a:r>
              <a:rPr lang="en-US" altLang="zh-CN" dirty="0"/>
              <a:t>L1</a:t>
            </a:r>
            <a:r>
              <a:rPr lang="zh-CN" altLang="en-US" dirty="0"/>
              <a:t>给</a:t>
            </a:r>
            <a:r>
              <a:rPr lang="en-US" altLang="zh-CN" dirty="0"/>
              <a:t>L2</a:t>
            </a:r>
            <a:r>
              <a:rPr lang="zh-CN" altLang="en-US" dirty="0"/>
              <a:t>打</a:t>
            </a:r>
            <a:r>
              <a:rPr lang="en-US" altLang="zh-CN" dirty="0"/>
              <a:t>IPI</a:t>
            </a:r>
            <a:r>
              <a:rPr lang="zh-CN" altLang="en-US" dirty="0"/>
              <a:t>从而做</a:t>
            </a:r>
            <a:r>
              <a:rPr lang="en-US" altLang="zh-CN" dirty="0"/>
              <a:t>TLB shootdown</a:t>
            </a:r>
            <a:r>
              <a:rPr lang="zh-CN" altLang="en-US" dirty="0"/>
              <a:t>，或者</a:t>
            </a:r>
            <a:r>
              <a:rPr lang="en-US" altLang="zh-CN" dirty="0"/>
              <a:t>L2</a:t>
            </a:r>
            <a:r>
              <a:rPr lang="zh-CN" altLang="en-US" dirty="0"/>
              <a:t>做</a:t>
            </a:r>
            <a:r>
              <a:rPr lang="en-US" altLang="zh-CN" dirty="0"/>
              <a:t>TDVMCALL·</a:t>
            </a:r>
            <a:r>
              <a:rPr lang="zh-CN" altLang="en-US" dirty="0"/>
              <a:t>需要</a:t>
            </a:r>
            <a:r>
              <a:rPr lang="en-US" altLang="zh-CN" dirty="0"/>
              <a:t>L1</a:t>
            </a:r>
            <a:r>
              <a:rPr lang="zh-CN" altLang="en-US" dirty="0"/>
              <a:t>解决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r>
              <a:rPr lang="en-US" altLang="zh-CN" dirty="0"/>
              <a:t>L2</a:t>
            </a:r>
            <a:r>
              <a:rPr lang="zh-CN" altLang="en-US" dirty="0"/>
              <a:t>做了</a:t>
            </a:r>
            <a:r>
              <a:rPr lang="en-US" altLang="zh-CN" dirty="0"/>
              <a:t>TDVMCALL</a:t>
            </a:r>
            <a:r>
              <a:rPr lang="zh-CN" altLang="en-US" dirty="0"/>
              <a:t>到</a:t>
            </a:r>
            <a:r>
              <a:rPr lang="en-US" altLang="zh-CN" dirty="0"/>
              <a:t>Host</a:t>
            </a:r>
            <a:r>
              <a:rPr lang="zh-CN" altLang="en-US" dirty="0"/>
              <a:t>，但是当</a:t>
            </a:r>
            <a:r>
              <a:rPr lang="en-US" altLang="zh-CN" dirty="0"/>
              <a:t>Host</a:t>
            </a:r>
            <a:r>
              <a:rPr lang="zh-CN" altLang="en-US" dirty="0"/>
              <a:t>选择返回</a:t>
            </a:r>
            <a:r>
              <a:rPr lang="en-US" altLang="zh-CN" dirty="0"/>
              <a:t>L1</a:t>
            </a:r>
            <a:r>
              <a:rPr lang="zh-CN" altLang="en-US" dirty="0"/>
              <a:t>时，</a:t>
            </a:r>
            <a:r>
              <a:rPr lang="en-US" altLang="zh-CN" dirty="0"/>
              <a:t>L1</a:t>
            </a:r>
            <a:r>
              <a:rPr lang="zh-CN" altLang="en-US" dirty="0"/>
              <a:t>可以得知是从</a:t>
            </a:r>
            <a:r>
              <a:rPr lang="en-US" altLang="zh-CN" dirty="0"/>
              <a:t>Host</a:t>
            </a:r>
            <a:r>
              <a:rPr lang="zh-CN" altLang="en-US" dirty="0"/>
              <a:t>来而不是从</a:t>
            </a:r>
            <a:r>
              <a:rPr lang="en-US" altLang="zh-CN" dirty="0"/>
              <a:t>L2</a:t>
            </a:r>
            <a:r>
              <a:rPr lang="zh-CN" altLang="en-US" dirty="0"/>
              <a:t>直接</a:t>
            </a:r>
            <a:r>
              <a:rPr lang="en-US" altLang="zh-CN" dirty="0"/>
              <a:t>Exit</a:t>
            </a:r>
            <a:r>
              <a:rPr lang="zh-CN" altLang="en-US" dirty="0"/>
              <a:t>到</a:t>
            </a:r>
            <a:r>
              <a:rPr lang="en-US" altLang="zh-CN" dirty="0"/>
              <a:t>L1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BE91A2-82FE-D973-4BAF-56BDB14D2135}"/>
              </a:ext>
            </a:extLst>
          </p:cNvPr>
          <p:cNvSpPr txBox="1"/>
          <p:nvPr/>
        </p:nvSpPr>
        <p:spPr>
          <a:xfrm>
            <a:off x="345185" y="250734"/>
            <a:ext cx="890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L2 VCPU Exit</a:t>
            </a:r>
          </a:p>
        </p:txBody>
      </p:sp>
    </p:spTree>
    <p:extLst>
      <p:ext uri="{BB962C8B-B14F-4D97-AF65-F5344CB8AC3E}">
        <p14:creationId xmlns:p14="http://schemas.microsoft.com/office/powerpoint/2010/main" val="414613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6645-B886-1B92-2739-133A40823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34F0919-A351-1B32-45C9-81E68CE81BF7}"/>
              </a:ext>
            </a:extLst>
          </p:cNvPr>
          <p:cNvSpPr txBox="1"/>
          <p:nvPr/>
        </p:nvSpPr>
        <p:spPr>
          <a:xfrm>
            <a:off x="954620" y="1516809"/>
            <a:ext cx="10464546" cy="232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vAPIC</a:t>
            </a:r>
            <a:r>
              <a:rPr lang="en-US" altLang="zh-CN" dirty="0"/>
              <a:t> page</a:t>
            </a:r>
            <a:r>
              <a:rPr lang="zh-CN" altLang="en-US" dirty="0"/>
              <a:t>是</a:t>
            </a:r>
            <a:r>
              <a:rPr lang="en-US" altLang="zh-CN" dirty="0"/>
              <a:t>L1</a:t>
            </a:r>
            <a:r>
              <a:rPr lang="zh-CN" altLang="en-US" dirty="0"/>
              <a:t>通过写</a:t>
            </a:r>
            <a:r>
              <a:rPr lang="en-US" altLang="zh-CN" dirty="0"/>
              <a:t>VMCS</a:t>
            </a:r>
            <a:r>
              <a:rPr lang="zh-CN" altLang="en-US" dirty="0"/>
              <a:t>（</a:t>
            </a:r>
            <a:r>
              <a:rPr lang="en-US" altLang="zh-CN" dirty="0"/>
              <a:t>TDG.VP.WR</a:t>
            </a:r>
            <a:r>
              <a:rPr lang="zh-CN" altLang="en-US" dirty="0"/>
              <a:t>）分配的，所以</a:t>
            </a:r>
            <a:r>
              <a:rPr lang="en-US" altLang="zh-CN" dirty="0"/>
              <a:t>L1</a:t>
            </a:r>
            <a:r>
              <a:rPr lang="zh-CN" altLang="en-US" dirty="0"/>
              <a:t>可以自由访问；当然，它必须是</a:t>
            </a:r>
            <a:r>
              <a:rPr lang="en-US" altLang="zh-CN" dirty="0"/>
              <a:t>private memory</a:t>
            </a:r>
            <a:r>
              <a:rPr lang="zh-CN" altLang="en-US" dirty="0"/>
              <a:t>；</a:t>
            </a:r>
            <a:r>
              <a:rPr lang="en-US" altLang="zh-CN" dirty="0"/>
              <a:t>L2</a:t>
            </a:r>
            <a:r>
              <a:rPr lang="zh-CN" altLang="en-US" dirty="0"/>
              <a:t>的</a:t>
            </a:r>
            <a:r>
              <a:rPr lang="en-US" altLang="zh-CN" dirty="0" err="1"/>
              <a:t>vAPIC</a:t>
            </a:r>
            <a:r>
              <a:rPr lang="zh-CN" altLang="en-US" dirty="0"/>
              <a:t>是</a:t>
            </a:r>
            <a:r>
              <a:rPr lang="en-US" altLang="zh-CN" dirty="0"/>
              <a:t>x2APIC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L2 Posted Interrupt Processing</a:t>
            </a:r>
            <a:r>
              <a:rPr lang="zh-CN" altLang="en-US" dirty="0"/>
              <a:t>：</a:t>
            </a:r>
            <a:r>
              <a:rPr lang="en-US" altLang="zh-CN" dirty="0"/>
              <a:t>L2</a:t>
            </a:r>
            <a:r>
              <a:rPr lang="zh-CN" altLang="en-US" dirty="0"/>
              <a:t>强制关闭</a:t>
            </a:r>
            <a:r>
              <a:rPr lang="en-US" altLang="zh-CN" dirty="0"/>
              <a:t>Posted Interrupt</a:t>
            </a:r>
            <a:r>
              <a:rPr lang="zh-CN" altLang="en-US" dirty="0"/>
              <a:t>，完全</a:t>
            </a:r>
            <a:r>
              <a:rPr lang="en-US" altLang="zh-CN" dirty="0"/>
              <a:t>Exit</a:t>
            </a:r>
            <a:r>
              <a:rPr lang="zh-CN" altLang="en-US" dirty="0"/>
              <a:t>到</a:t>
            </a:r>
            <a:r>
              <a:rPr lang="en-US" altLang="zh-CN" dirty="0"/>
              <a:t>L1</a:t>
            </a:r>
            <a:r>
              <a:rPr lang="zh-CN" altLang="en-US" dirty="0"/>
              <a:t>处理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Host</a:t>
            </a:r>
            <a:r>
              <a:rPr lang="zh-CN" altLang="en-US" dirty="0"/>
              <a:t>对</a:t>
            </a:r>
            <a:r>
              <a:rPr lang="en-US" altLang="zh-CN" dirty="0"/>
              <a:t>TD</a:t>
            </a:r>
            <a:r>
              <a:rPr lang="zh-CN" altLang="en-US" dirty="0"/>
              <a:t>的相关配置基础上，</a:t>
            </a:r>
            <a:r>
              <a:rPr lang="en-US" altLang="zh-CN" dirty="0"/>
              <a:t>CPUID</a:t>
            </a:r>
            <a:r>
              <a:rPr lang="zh-CN" altLang="en-US" dirty="0"/>
              <a:t>、</a:t>
            </a:r>
            <a:r>
              <a:rPr lang="en-US" altLang="zh-CN" dirty="0"/>
              <a:t>MSR</a:t>
            </a:r>
            <a:r>
              <a:rPr lang="zh-CN" altLang="en-US" dirty="0"/>
              <a:t>、</a:t>
            </a:r>
            <a:r>
              <a:rPr lang="en-US" altLang="zh-CN" dirty="0"/>
              <a:t>CR4</a:t>
            </a:r>
            <a:r>
              <a:rPr lang="zh-CN" altLang="en-US" dirty="0"/>
              <a:t>完全由</a:t>
            </a:r>
            <a:r>
              <a:rPr lang="en-US" altLang="zh-CN" dirty="0"/>
              <a:t>L1</a:t>
            </a:r>
            <a:r>
              <a:rPr lang="zh-CN" altLang="en-US" dirty="0"/>
              <a:t>模拟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699077-5A4A-7881-63C2-15AB67126D9E}"/>
              </a:ext>
            </a:extLst>
          </p:cNvPr>
          <p:cNvSpPr txBox="1"/>
          <p:nvPr/>
        </p:nvSpPr>
        <p:spPr>
          <a:xfrm>
            <a:off x="345185" y="250734"/>
            <a:ext cx="1013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L2 </a:t>
            </a:r>
            <a:r>
              <a:rPr lang="en-US" altLang="zh-CN" sz="3600" b="1" dirty="0" err="1"/>
              <a:t>vAPIC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CPUID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MSR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81433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900DE8-CBEA-9375-F3A7-B8D0492797CE}"/>
              </a:ext>
            </a:extLst>
          </p:cNvPr>
          <p:cNvSpPr txBox="1"/>
          <p:nvPr/>
        </p:nvSpPr>
        <p:spPr>
          <a:xfrm>
            <a:off x="345186" y="268069"/>
            <a:ext cx="46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TDX</a:t>
            </a:r>
            <a:endParaRPr lang="zh-CN" altLang="en-US" sz="36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F25459-1007-6EB6-48B9-3805B3B1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52" y="1051560"/>
            <a:ext cx="9175240" cy="54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8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5DB0-B387-694D-4BD3-777DB4E22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94B133-6B67-8704-6ED5-AF3953A61432}"/>
              </a:ext>
            </a:extLst>
          </p:cNvPr>
          <p:cNvSpPr txBox="1"/>
          <p:nvPr/>
        </p:nvSpPr>
        <p:spPr>
          <a:xfrm>
            <a:off x="366853" y="268069"/>
            <a:ext cx="1013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 SEV-SNP VMPL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DEEB323-FCE4-50BC-BAD1-913423931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38804"/>
              </p:ext>
            </p:extLst>
          </p:nvPr>
        </p:nvGraphicFramePr>
        <p:xfrm>
          <a:off x="1016000" y="1492250"/>
          <a:ext cx="10382250" cy="411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50">
                  <a:extLst>
                    <a:ext uri="{9D8B030D-6E8A-4147-A177-3AD203B41FA5}">
                      <a16:colId xmlns:a16="http://schemas.microsoft.com/office/drawing/2014/main" val="1894549237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4085481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954419887"/>
                    </a:ext>
                  </a:extLst>
                </a:gridCol>
              </a:tblGrid>
              <a:tr h="5488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TD Partitioning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SEV-SNP VMPL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33696"/>
                  </a:ext>
                </a:extLst>
              </a:tr>
              <a:tr h="548821">
                <a:tc>
                  <a:txBody>
                    <a:bodyPr/>
                    <a:lstStyle/>
                    <a:p>
                      <a:r>
                        <a:rPr lang="en-US" altLang="zh-CN" dirty="0"/>
                        <a:t>L1 -&gt; L2 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TDG.VP.ENTER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 GHCB MSR + VMGEXIT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73610"/>
                  </a:ext>
                </a:extLst>
              </a:tr>
              <a:tr h="548821">
                <a:tc>
                  <a:txBody>
                    <a:bodyPr/>
                    <a:lstStyle/>
                    <a:p>
                      <a:r>
                        <a:rPr lang="en-US" altLang="zh-CN" dirty="0"/>
                        <a:t>Host -&gt; L2 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TDH.VP.ENTER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VMRUN with VMPL1-3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63661"/>
                  </a:ext>
                </a:extLst>
              </a:tr>
              <a:tr h="548821">
                <a:tc>
                  <a:txBody>
                    <a:bodyPr/>
                    <a:lstStyle/>
                    <a:p>
                      <a:r>
                        <a:rPr lang="en-US" altLang="zh-CN" dirty="0"/>
                        <a:t>L2 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VM Exit to TDX Module,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then Host is resumed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VM Exit to Host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25241"/>
                  </a:ext>
                </a:extLst>
              </a:tr>
              <a:tr h="548821">
                <a:tc>
                  <a:txBody>
                    <a:bodyPr/>
                    <a:lstStyle/>
                    <a:p>
                      <a:r>
                        <a:rPr lang="en-US" altLang="zh-CN" dirty="0"/>
                        <a:t>L2 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VM Exit to TDX Module,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then L1 is resumed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VM Exit to Host,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then SVSM is resumed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97362"/>
                  </a:ext>
                </a:extLst>
              </a:tr>
              <a:tr h="548821">
                <a:tc>
                  <a:txBody>
                    <a:bodyPr/>
                    <a:lstStyle/>
                    <a:p>
                      <a:r>
                        <a:rPr lang="en-US" altLang="zh-CN" dirty="0"/>
                        <a:t>L2 requests L1 service(</a:t>
                      </a:r>
                      <a:r>
                        <a:rPr lang="en-US" altLang="zh-CN" dirty="0" err="1"/>
                        <a:t>vTPM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VM Exit to TDX Module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e.g. </a:t>
                      </a:r>
                      <a:r>
                        <a:rPr lang="en-US" altLang="zh-CN" dirty="0" err="1"/>
                        <a:t>vTPM</a:t>
                      </a:r>
                      <a:r>
                        <a:rPr lang="en-US" altLang="zh-CN" dirty="0"/>
                        <a:t> MMIO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 GHCB MSR + VMGEXIT,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then SVSM is resumed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46266"/>
                  </a:ext>
                </a:extLst>
              </a:tr>
              <a:tr h="548821">
                <a:tc>
                  <a:txBody>
                    <a:bodyPr/>
                    <a:lstStyle/>
                    <a:p>
                      <a:r>
                        <a:rPr lang="en-US" altLang="zh-CN" dirty="0"/>
                        <a:t>Guest Kernel TEE Awareness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SVSM-aware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5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56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E38BB-B43E-2385-7887-04F0A47A6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1C9F0CC-9BF7-4D8E-8836-FB0A6A27482C}"/>
              </a:ext>
            </a:extLst>
          </p:cNvPr>
          <p:cNvSpPr txBox="1"/>
          <p:nvPr/>
        </p:nvSpPr>
        <p:spPr>
          <a:xfrm>
            <a:off x="1006913" y="1146691"/>
            <a:ext cx="10464546" cy="523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软件支持完全处于早期阶段，几乎没有能用的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和</a:t>
            </a:r>
            <a:r>
              <a:rPr lang="en-US" altLang="zh-CN" dirty="0"/>
              <a:t>SEV-SNP</a:t>
            </a:r>
            <a:r>
              <a:rPr lang="zh-CN" altLang="en-US" dirty="0"/>
              <a:t>的</a:t>
            </a:r>
            <a:r>
              <a:rPr lang="en-US" altLang="zh-CN" dirty="0"/>
              <a:t>VMPL</a:t>
            </a:r>
            <a:r>
              <a:rPr lang="zh-CN" altLang="en-US" dirty="0"/>
              <a:t>基本是一样的东西，不过</a:t>
            </a:r>
            <a:r>
              <a:rPr lang="en-US" altLang="zh-CN" dirty="0"/>
              <a:t>SNP</a:t>
            </a:r>
            <a:r>
              <a:rPr lang="zh-CN" altLang="en-US" dirty="0"/>
              <a:t>的较为成熟，是可用状态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应用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跑老平台</a:t>
            </a:r>
            <a:r>
              <a:rPr lang="en-US" altLang="zh-CN" dirty="0"/>
              <a:t>VM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提供可信设备模拟，比如</a:t>
            </a:r>
            <a:r>
              <a:rPr lang="en-US" altLang="zh-CN" dirty="0" err="1"/>
              <a:t>vTPM</a:t>
            </a:r>
            <a:r>
              <a:rPr lang="zh-CN" altLang="en-US" dirty="0"/>
              <a:t>，可以提供动态度量，统一不同</a:t>
            </a:r>
            <a:r>
              <a:rPr lang="en-US" altLang="zh-CN" dirty="0"/>
              <a:t>TEE</a:t>
            </a:r>
            <a:r>
              <a:rPr lang="zh-CN" altLang="en-US" dirty="0"/>
              <a:t>的远程认证报告格式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Links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SVSM</a:t>
            </a:r>
            <a:r>
              <a:rPr lang="zh-CN" altLang="en-US" dirty="0"/>
              <a:t>：</a:t>
            </a:r>
            <a:r>
              <a:rPr lang="en-US" altLang="zh-CN" dirty="0"/>
              <a:t>https://github.com/coconut-svsm/svsm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SVMS</a:t>
            </a:r>
            <a:r>
              <a:rPr lang="zh-CN" altLang="en-US" dirty="0"/>
              <a:t>的</a:t>
            </a:r>
            <a:r>
              <a:rPr lang="en-US" altLang="zh-CN" dirty="0"/>
              <a:t>TD Partitioning</a:t>
            </a:r>
            <a:r>
              <a:rPr lang="zh-CN" altLang="en-US" dirty="0"/>
              <a:t>适配：</a:t>
            </a:r>
            <a:r>
              <a:rPr lang="en-US" altLang="zh-CN" dirty="0">
                <a:hlinkClick r:id="rId2"/>
              </a:rPr>
              <a:t>https://github.com/intel-staging/td-partitioning-svsm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IGVM</a:t>
            </a:r>
            <a:r>
              <a:rPr lang="zh-CN" altLang="en-US" dirty="0"/>
              <a:t>，</a:t>
            </a:r>
            <a:r>
              <a:rPr lang="en-US" altLang="zh-CN" dirty="0"/>
              <a:t>SVSM</a:t>
            </a:r>
            <a:r>
              <a:rPr lang="zh-CN" altLang="en-US" dirty="0"/>
              <a:t>的一个依赖，发明了一个</a:t>
            </a:r>
            <a:r>
              <a:rPr lang="en-US" altLang="zh-CN" dirty="0"/>
              <a:t>VM</a:t>
            </a:r>
            <a:r>
              <a:rPr lang="zh-CN" altLang="en-US" dirty="0"/>
              <a:t>打包格式：</a:t>
            </a:r>
            <a:r>
              <a:rPr lang="en-US" altLang="zh-CN" dirty="0">
                <a:hlinkClick r:id="rId3"/>
              </a:rPr>
              <a:t>https://github.com/microsoft/igvm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微软，虚拟安全模式：</a:t>
            </a:r>
            <a:r>
              <a:rPr lang="en-US" altLang="zh-CN" dirty="0"/>
              <a:t>https://learn.microsoft.com/zh-cn/virtualization/hyper-v-on-windows/tlfs/vsm#dma-and-devices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420B3B-56AD-9BF7-10BE-EEF8CF52DA08}"/>
              </a:ext>
            </a:extLst>
          </p:cNvPr>
          <p:cNvSpPr txBox="1"/>
          <p:nvPr/>
        </p:nvSpPr>
        <p:spPr>
          <a:xfrm>
            <a:off x="366853" y="268069"/>
            <a:ext cx="1013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：应用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72993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E5700-7CD1-F1F3-1681-0FB83A31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AD10509-204A-C590-1CC4-1202A5E492BC}"/>
              </a:ext>
            </a:extLst>
          </p:cNvPr>
          <p:cNvSpPr txBox="1"/>
          <p:nvPr/>
        </p:nvSpPr>
        <p:spPr>
          <a:xfrm>
            <a:off x="863727" y="1518797"/>
            <a:ext cx="10464546" cy="382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Hecate: Lifting and Shifting On-Premises Workloads to an Untrusted Cloud </a:t>
            </a:r>
            <a:r>
              <a:rPr lang="zh-CN" altLang="en-US" sz="2000" dirty="0"/>
              <a:t>（</a:t>
            </a:r>
            <a:r>
              <a:rPr lang="en-US" altLang="zh-CN" sz="2000" dirty="0"/>
              <a:t>CCS</a:t>
            </a:r>
            <a:r>
              <a:rPr lang="zh-CN" altLang="en-US" sz="2000" dirty="0"/>
              <a:t>‘</a:t>
            </a:r>
            <a:r>
              <a:rPr lang="en-US" altLang="zh-CN" sz="2000" dirty="0"/>
              <a:t>22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就是写了一个</a:t>
            </a:r>
            <a:r>
              <a:rPr lang="en-US" altLang="zh-CN" sz="1600" dirty="0"/>
              <a:t>L1 VMM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Veil: A Protected Services Framework for Confidential Virtual Machines</a:t>
            </a:r>
            <a:r>
              <a:rPr lang="zh-CN" altLang="en-US" sz="2000" dirty="0"/>
              <a:t>（</a:t>
            </a:r>
            <a:r>
              <a:rPr lang="en-US" altLang="zh-CN" sz="2000" dirty="0"/>
              <a:t>ASPLOS</a:t>
            </a:r>
            <a:r>
              <a:rPr lang="zh-CN" altLang="en-US" sz="2000" dirty="0"/>
              <a:t>‘</a:t>
            </a:r>
            <a:r>
              <a:rPr lang="en-US" altLang="zh-CN" sz="2000" dirty="0"/>
              <a:t>23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在不可信</a:t>
            </a:r>
            <a:r>
              <a:rPr lang="en-US" altLang="zh-CN" dirty="0"/>
              <a:t>Guest Kernel</a:t>
            </a:r>
            <a:r>
              <a:rPr lang="zh-CN" altLang="en-US" dirty="0"/>
              <a:t>下跑可信服务，</a:t>
            </a:r>
            <a:r>
              <a:rPr lang="en-US" altLang="zh-CN" dirty="0"/>
              <a:t>VMPL0</a:t>
            </a:r>
            <a:r>
              <a:rPr lang="zh-CN" altLang="en-US" dirty="0"/>
              <a:t>跑</a:t>
            </a:r>
            <a:r>
              <a:rPr lang="en-US" altLang="zh-CN" dirty="0"/>
              <a:t>Monitor</a:t>
            </a:r>
            <a:r>
              <a:rPr lang="zh-CN" altLang="en-US" dirty="0"/>
              <a:t>，</a:t>
            </a:r>
            <a:r>
              <a:rPr lang="en-US" altLang="zh-CN" dirty="0"/>
              <a:t>VMPL1</a:t>
            </a:r>
            <a:r>
              <a:rPr lang="zh-CN" altLang="en-US" dirty="0"/>
              <a:t>跑可信服务，</a:t>
            </a:r>
            <a:r>
              <a:rPr lang="en-US" altLang="zh-CN" dirty="0"/>
              <a:t>VMPL2</a:t>
            </a:r>
            <a:r>
              <a:rPr lang="zh-CN" altLang="en-US" dirty="0"/>
              <a:t>跑</a:t>
            </a:r>
            <a:r>
              <a:rPr lang="en-US" altLang="zh-CN" dirty="0"/>
              <a:t>Enclave</a:t>
            </a:r>
            <a:r>
              <a:rPr lang="zh-CN" altLang="en-US" dirty="0"/>
              <a:t>，</a:t>
            </a:r>
            <a:r>
              <a:rPr lang="en-US" altLang="zh-CN" dirty="0"/>
              <a:t>VMPL3</a:t>
            </a:r>
            <a:r>
              <a:rPr lang="zh-CN" altLang="en-US" dirty="0"/>
              <a:t>跑</a:t>
            </a:r>
            <a:r>
              <a:rPr lang="en-US" altLang="zh-CN" dirty="0"/>
              <a:t>kernel</a:t>
            </a:r>
            <a:r>
              <a:rPr lang="zh-CN" altLang="en-US" dirty="0"/>
              <a:t>和</a:t>
            </a:r>
            <a:r>
              <a:rPr lang="en-US" altLang="zh-CN" dirty="0"/>
              <a:t>user</a:t>
            </a:r>
            <a:r>
              <a:rPr lang="zh-CN" altLang="en-US" dirty="0"/>
              <a:t>（这个</a:t>
            </a:r>
            <a:r>
              <a:rPr lang="en-US" altLang="zh-CN" dirty="0"/>
              <a:t>CCA</a:t>
            </a:r>
            <a:r>
              <a:rPr lang="zh-CN" altLang="en-US" dirty="0"/>
              <a:t>味儿很浓啊）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VeriSMo</a:t>
            </a:r>
            <a:r>
              <a:rPr lang="en-US" altLang="zh-CN" sz="2000" dirty="0"/>
              <a:t>: A Verified Security Module for Confidential VMs</a:t>
            </a:r>
            <a:r>
              <a:rPr lang="zh-CN" altLang="en-US" sz="2000" dirty="0"/>
              <a:t>（</a:t>
            </a:r>
            <a:r>
              <a:rPr lang="en-US" altLang="zh-CN" sz="2000" dirty="0"/>
              <a:t>OSDI</a:t>
            </a:r>
            <a:r>
              <a:rPr lang="zh-CN" altLang="en-US" sz="2000" dirty="0"/>
              <a:t>’</a:t>
            </a:r>
            <a:r>
              <a:rPr lang="en-US" altLang="zh-CN" sz="2000" dirty="0"/>
              <a:t>24 </a:t>
            </a:r>
            <a:r>
              <a:rPr lang="en-US" altLang="zh-CN" sz="2000" b="1" dirty="0"/>
              <a:t>best paper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实现了第一个经过形式化验证的</a:t>
            </a:r>
            <a:r>
              <a:rPr lang="en-US" altLang="zh-CN" dirty="0"/>
              <a:t>SVSM</a:t>
            </a:r>
            <a:r>
              <a:rPr lang="zh-CN" altLang="en-US" dirty="0"/>
              <a:t>（</a:t>
            </a:r>
            <a:r>
              <a:rPr lang="en-US" altLang="zh-CN" dirty="0"/>
              <a:t>in Rust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AC2C7-3957-78B5-DBFE-AD8A121ABD61}"/>
              </a:ext>
            </a:extLst>
          </p:cNvPr>
          <p:cNvSpPr txBox="1"/>
          <p:nvPr/>
        </p:nvSpPr>
        <p:spPr>
          <a:xfrm>
            <a:off x="366853" y="268069"/>
            <a:ext cx="1013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SVSM/VMPL</a:t>
            </a:r>
            <a:r>
              <a:rPr lang="zh-CN" altLang="en-US" sz="3600" b="1" dirty="0"/>
              <a:t>：论文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17028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8AE85-D3F7-8CE8-8271-6A26D7C3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D2ED74C-C99B-D781-E635-C134099EA62F}"/>
              </a:ext>
            </a:extLst>
          </p:cNvPr>
          <p:cNvSpPr txBox="1"/>
          <p:nvPr/>
        </p:nvSpPr>
        <p:spPr>
          <a:xfrm>
            <a:off x="863727" y="1077353"/>
            <a:ext cx="10464546" cy="509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The Road to Trust: Building Enclaves within Confidential VMs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arxiv</a:t>
            </a:r>
            <a:r>
              <a:rPr lang="zh-CN" altLang="en-US" sz="2000" dirty="0"/>
              <a:t>‘</a:t>
            </a:r>
            <a:r>
              <a:rPr lang="en-US" altLang="zh-CN" sz="2000" dirty="0"/>
              <a:t>24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SGX inside VMPL</a:t>
            </a:r>
            <a:r>
              <a:rPr lang="zh-CN" altLang="en-US" dirty="0"/>
              <a:t>，</a:t>
            </a:r>
            <a:r>
              <a:rPr lang="en-US" altLang="zh-CN" dirty="0"/>
              <a:t>VMPL0</a:t>
            </a:r>
            <a:r>
              <a:rPr lang="zh-CN" altLang="en-US" dirty="0"/>
              <a:t>跑</a:t>
            </a:r>
            <a:r>
              <a:rPr lang="en-US" altLang="zh-CN" dirty="0"/>
              <a:t>Monitor(K)</a:t>
            </a:r>
            <a:r>
              <a:rPr lang="zh-CN" altLang="en-US" dirty="0"/>
              <a:t>和</a:t>
            </a:r>
            <a:r>
              <a:rPr lang="en-US" altLang="zh-CN" dirty="0"/>
              <a:t>Enclave(U)</a:t>
            </a:r>
            <a:r>
              <a:rPr lang="zh-CN" altLang="en-US" dirty="0"/>
              <a:t>，</a:t>
            </a:r>
            <a:r>
              <a:rPr lang="en-US" altLang="zh-CN" dirty="0"/>
              <a:t>VMPL1</a:t>
            </a:r>
            <a:r>
              <a:rPr lang="zh-CN" altLang="en-US" dirty="0"/>
              <a:t>跑普通</a:t>
            </a:r>
            <a:r>
              <a:rPr lang="en-US" altLang="zh-CN" dirty="0"/>
              <a:t>Kernel</a:t>
            </a:r>
            <a:r>
              <a:rPr lang="zh-CN" altLang="en-US" dirty="0"/>
              <a:t>和</a:t>
            </a:r>
            <a:r>
              <a:rPr lang="en-US" altLang="zh-CN" dirty="0"/>
              <a:t>User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SVSM-KMS: Safeguarding Keys for Cloud Services with Encrypted Virtualization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VMPL0</a:t>
            </a:r>
            <a:r>
              <a:rPr lang="zh-CN" altLang="en-US" dirty="0"/>
              <a:t>跑一个可信</a:t>
            </a:r>
            <a:r>
              <a:rPr lang="en-US" altLang="zh-CN" dirty="0"/>
              <a:t>Key Management Service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Cabin: Confining Untrusted Programs within Confidential VMs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arxiv</a:t>
            </a:r>
            <a:r>
              <a:rPr lang="zh-CN" altLang="en-US" sz="2000" dirty="0"/>
              <a:t>‘</a:t>
            </a:r>
            <a:r>
              <a:rPr lang="en-US" altLang="zh-CN" sz="2000" dirty="0"/>
              <a:t>24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VMPL1</a:t>
            </a:r>
            <a:r>
              <a:rPr lang="zh-CN" altLang="en-US" dirty="0"/>
              <a:t>跑不可信</a:t>
            </a:r>
            <a:r>
              <a:rPr lang="en-US" altLang="zh-CN" dirty="0"/>
              <a:t>app</a:t>
            </a:r>
            <a:r>
              <a:rPr lang="zh-CN" altLang="en-US" dirty="0"/>
              <a:t>，</a:t>
            </a:r>
            <a:r>
              <a:rPr lang="en-US" altLang="zh-CN" dirty="0"/>
              <a:t>VMPL1</a:t>
            </a:r>
            <a:r>
              <a:rPr lang="zh-CN" altLang="en-US" dirty="0"/>
              <a:t>的</a:t>
            </a:r>
            <a:r>
              <a:rPr lang="en-US" altLang="zh-CN" dirty="0"/>
              <a:t>kernel</a:t>
            </a:r>
            <a:r>
              <a:rPr lang="zh-CN" altLang="en-US" dirty="0"/>
              <a:t>会把</a:t>
            </a:r>
            <a:r>
              <a:rPr lang="en-US" altLang="zh-CN" dirty="0" err="1"/>
              <a:t>syscall</a:t>
            </a:r>
            <a:r>
              <a:rPr lang="en-US" altLang="zh-CN" dirty="0"/>
              <a:t> proxy</a:t>
            </a:r>
            <a:r>
              <a:rPr lang="zh-CN" altLang="en-US" dirty="0"/>
              <a:t>到</a:t>
            </a:r>
            <a:r>
              <a:rPr lang="en-US" altLang="zh-CN" dirty="0"/>
              <a:t>VMPL0 kernel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00SEVen - Re-enabling Virtual Machine Forensics: Introspecting Confidential VMs Using Privileged in-VM Agents (</a:t>
            </a:r>
            <a:r>
              <a:rPr lang="en-US" altLang="zh-CN" sz="2000" dirty="0" err="1"/>
              <a:t>Usenix</a:t>
            </a:r>
            <a:r>
              <a:rPr lang="en-US" altLang="zh-CN" sz="2000" dirty="0"/>
              <a:t> Security’24)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在不破坏</a:t>
            </a:r>
            <a:r>
              <a:rPr lang="en-US" altLang="zh-CN" dirty="0"/>
              <a:t>CVM</a:t>
            </a:r>
            <a:r>
              <a:rPr lang="zh-CN" altLang="en-US" dirty="0"/>
              <a:t>安全模型情况下做</a:t>
            </a:r>
            <a:r>
              <a:rPr lang="en-US" altLang="zh-CN" dirty="0"/>
              <a:t>VM Introspection</a:t>
            </a:r>
            <a:r>
              <a:rPr lang="zh-CN" altLang="en-US" dirty="0"/>
              <a:t>，通过</a:t>
            </a:r>
            <a:r>
              <a:rPr lang="en-US" altLang="zh-CN" dirty="0"/>
              <a:t>VMPL0</a:t>
            </a:r>
            <a:r>
              <a:rPr lang="zh-CN" altLang="en-US" dirty="0"/>
              <a:t>代理</a:t>
            </a:r>
            <a:r>
              <a:rPr lang="en-US" altLang="zh-CN" dirty="0"/>
              <a:t>VM Introspection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7989D-8E4F-CE88-E39E-7BAF9EF31680}"/>
              </a:ext>
            </a:extLst>
          </p:cNvPr>
          <p:cNvSpPr txBox="1"/>
          <p:nvPr/>
        </p:nvSpPr>
        <p:spPr>
          <a:xfrm>
            <a:off x="366853" y="268069"/>
            <a:ext cx="1013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SVSM/VMPL</a:t>
            </a:r>
            <a:r>
              <a:rPr lang="zh-CN" altLang="en-US" sz="3600" b="1" dirty="0"/>
              <a:t>：论文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21579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900DE8-CBEA-9375-F3A7-B8D0492797CE}"/>
              </a:ext>
            </a:extLst>
          </p:cNvPr>
          <p:cNvSpPr txBox="1"/>
          <p:nvPr/>
        </p:nvSpPr>
        <p:spPr>
          <a:xfrm>
            <a:off x="345186" y="268069"/>
            <a:ext cx="46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TDX Module</a:t>
            </a:r>
            <a:endParaRPr lang="zh-CN" altLang="en-US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C8CD3-DD0C-5025-DD52-4F476E28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" y="1486440"/>
            <a:ext cx="11302054" cy="44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900DE8-CBEA-9375-F3A7-B8D0492797CE}"/>
              </a:ext>
            </a:extLst>
          </p:cNvPr>
          <p:cNvSpPr txBox="1"/>
          <p:nvPr/>
        </p:nvSpPr>
        <p:spPr>
          <a:xfrm>
            <a:off x="345186" y="268069"/>
            <a:ext cx="46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Hardware Extensions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C5D4FE-2CBF-5F9D-B02C-4F099DCB67F2}"/>
              </a:ext>
            </a:extLst>
          </p:cNvPr>
          <p:cNvSpPr txBox="1"/>
          <p:nvPr/>
        </p:nvSpPr>
        <p:spPr>
          <a:xfrm>
            <a:off x="1132965" y="1338624"/>
            <a:ext cx="8548525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SEAM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SEcure</a:t>
            </a:r>
            <a:r>
              <a:rPr lang="en-US" altLang="zh-CN" sz="2000" dirty="0"/>
              <a:t> Arbitration Mode</a:t>
            </a:r>
            <a:r>
              <a:rPr lang="zh-CN" altLang="en-US" sz="2000" dirty="0"/>
              <a:t>）</a:t>
            </a:r>
            <a:r>
              <a:rPr lang="en-US" altLang="zh-CN" sz="2000" dirty="0"/>
              <a:t>mode</a:t>
            </a:r>
            <a:r>
              <a:rPr lang="zh-CN" altLang="en-US" sz="2000" dirty="0"/>
              <a:t>：</a:t>
            </a:r>
            <a:r>
              <a:rPr lang="en-US" altLang="zh-CN" sz="2000" dirty="0"/>
              <a:t>VMX</a:t>
            </a:r>
            <a:r>
              <a:rPr lang="zh-CN" altLang="en-US" sz="2000" dirty="0"/>
              <a:t>的扩展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SEAM VMX root</a:t>
            </a:r>
            <a:r>
              <a:rPr lang="zh-CN" altLang="en-US" sz="2000" dirty="0"/>
              <a:t>（</a:t>
            </a:r>
            <a:r>
              <a:rPr lang="en-US" altLang="zh-CN" sz="2000" dirty="0"/>
              <a:t>Intel TDX Module</a:t>
            </a:r>
            <a:r>
              <a:rPr lang="zh-CN" altLang="en-US" sz="2000" dirty="0"/>
              <a:t>和</a:t>
            </a:r>
            <a:r>
              <a:rPr lang="en-US" altLang="zh-CN" sz="2000" dirty="0"/>
              <a:t>P-SEAMLDR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SEAM VMX non-root</a:t>
            </a:r>
            <a:r>
              <a:rPr lang="zh-CN" altLang="en-US" sz="2000" dirty="0"/>
              <a:t>（</a:t>
            </a:r>
            <a:r>
              <a:rPr lang="en-US" altLang="zh-CN" sz="2000" dirty="0"/>
              <a:t>TD VM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新指令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SEAMCALL</a:t>
            </a:r>
            <a:r>
              <a:rPr lang="zh-CN" altLang="en-US" sz="2000" dirty="0"/>
              <a:t>：用于</a:t>
            </a:r>
            <a:r>
              <a:rPr lang="en-US" altLang="zh-CN" sz="2000" dirty="0"/>
              <a:t>VMM</a:t>
            </a:r>
            <a:r>
              <a:rPr lang="zh-CN" altLang="en-US" sz="2000" dirty="0"/>
              <a:t>调用</a:t>
            </a:r>
            <a:r>
              <a:rPr lang="en-US" altLang="zh-CN" sz="2000" dirty="0"/>
              <a:t>TDX module</a:t>
            </a:r>
            <a:r>
              <a:rPr lang="zh-CN" altLang="en-US" sz="2000" dirty="0"/>
              <a:t>的功能（</a:t>
            </a:r>
            <a:r>
              <a:rPr lang="en-US" altLang="zh-CN" sz="2000" dirty="0"/>
              <a:t>TDH leaf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SEAMRET</a:t>
            </a:r>
            <a:r>
              <a:rPr lang="zh-CN" altLang="en-US" sz="2000" dirty="0"/>
              <a:t>：用于从</a:t>
            </a:r>
            <a:r>
              <a:rPr lang="en-US" altLang="zh-CN" sz="2000" dirty="0"/>
              <a:t>TDX module</a:t>
            </a:r>
            <a:r>
              <a:rPr lang="zh-CN" altLang="en-US" sz="2000" dirty="0"/>
              <a:t>返回</a:t>
            </a:r>
            <a:r>
              <a:rPr lang="en-US" altLang="zh-CN" sz="2000" dirty="0"/>
              <a:t>VMM</a:t>
            </a:r>
            <a:r>
              <a:rPr lang="zh-CN" altLang="en-US" sz="2000" dirty="0"/>
              <a:t>（从</a:t>
            </a:r>
            <a:r>
              <a:rPr lang="en-US" altLang="zh-CN" sz="2000" dirty="0"/>
              <a:t>SEAMCALL</a:t>
            </a:r>
            <a:r>
              <a:rPr lang="zh-CN" altLang="en-US" sz="2000" dirty="0"/>
              <a:t>中返回）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SEAMOPS</a:t>
            </a:r>
            <a:r>
              <a:rPr lang="zh-CN" altLang="en-US" sz="2000" dirty="0"/>
              <a:t>：用于</a:t>
            </a:r>
            <a:r>
              <a:rPr lang="en-US" altLang="zh-CN" sz="2000" dirty="0"/>
              <a:t>TDX module</a:t>
            </a:r>
            <a:r>
              <a:rPr lang="zh-CN" altLang="en-US" sz="2000" dirty="0"/>
              <a:t>操作</a:t>
            </a:r>
            <a:r>
              <a:rPr lang="en-US" altLang="zh-CN" sz="2000" dirty="0"/>
              <a:t>TDX</a:t>
            </a:r>
            <a:r>
              <a:rPr lang="zh-CN" altLang="en-US" sz="2000" dirty="0"/>
              <a:t>硬件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TDCALL</a:t>
            </a:r>
            <a:r>
              <a:rPr lang="zh-CN" altLang="en-US" sz="2000" dirty="0"/>
              <a:t>：用于</a:t>
            </a:r>
            <a:r>
              <a:rPr lang="en-US" altLang="zh-CN" sz="2000" dirty="0"/>
              <a:t>guest</a:t>
            </a:r>
            <a:r>
              <a:rPr lang="zh-CN" altLang="en-US" sz="2000" dirty="0"/>
              <a:t>请求</a:t>
            </a:r>
            <a:r>
              <a:rPr lang="en-US" altLang="zh-CN" sz="2000" dirty="0"/>
              <a:t>TDX module</a:t>
            </a:r>
            <a:r>
              <a:rPr lang="zh-CN" altLang="en-US" sz="2000" dirty="0"/>
              <a:t>或</a:t>
            </a:r>
            <a:r>
              <a:rPr lang="en-US" altLang="zh-CN" sz="2000" dirty="0"/>
              <a:t>VMM</a:t>
            </a:r>
            <a:r>
              <a:rPr lang="zh-CN" altLang="en-US" sz="2000" dirty="0"/>
              <a:t>的服务（</a:t>
            </a:r>
            <a:r>
              <a:rPr lang="en-US" altLang="zh-CN" sz="2000" dirty="0"/>
              <a:t>TDG leaf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972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0BBBC-7E29-F6E1-234D-5974E4A76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D9A5002-EA25-6ECA-764C-250A26671E25}"/>
              </a:ext>
            </a:extLst>
          </p:cNvPr>
          <p:cNvSpPr txBox="1"/>
          <p:nvPr/>
        </p:nvSpPr>
        <p:spPr>
          <a:xfrm>
            <a:off x="345186" y="268069"/>
            <a:ext cx="61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内存加密硬件：</a:t>
            </a:r>
            <a:r>
              <a:rPr lang="en-US" altLang="zh-CN" sz="3600" b="1" dirty="0"/>
              <a:t>MK-TME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03FC5B-6197-080C-E419-766CF2C6DF3A}"/>
              </a:ext>
            </a:extLst>
          </p:cNvPr>
          <p:cNvSpPr txBox="1"/>
          <p:nvPr/>
        </p:nvSpPr>
        <p:spPr>
          <a:xfrm>
            <a:off x="1132965" y="1338624"/>
            <a:ext cx="8548525" cy="4486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软件通过</a:t>
            </a:r>
            <a:r>
              <a:rPr lang="en-US" altLang="zh-CN" sz="1600" dirty="0"/>
              <a:t>PCONFIG</a:t>
            </a:r>
            <a:r>
              <a:rPr lang="zh-CN" altLang="en-US" sz="1600" dirty="0"/>
              <a:t>配置</a:t>
            </a:r>
            <a:r>
              <a:rPr lang="en-US" altLang="zh-CN" sz="1600" dirty="0"/>
              <a:t>MKTME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加密算法：</a:t>
            </a:r>
            <a:r>
              <a:rPr lang="en-US" altLang="zh-CN" sz="1600" dirty="0"/>
              <a:t>AES-XTS-128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密钥由</a:t>
            </a:r>
            <a:r>
              <a:rPr lang="en-US" altLang="zh-CN" sz="1600" dirty="0"/>
              <a:t>CPU</a:t>
            </a:r>
            <a:r>
              <a:rPr lang="zh-CN" altLang="en-US" sz="1600" dirty="0"/>
              <a:t>硬件随机数产生，软件不可见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物理地址会参与到加密过程（</a:t>
            </a:r>
            <a:r>
              <a:rPr lang="en-US" altLang="zh-CN" sz="1600" dirty="0"/>
              <a:t>XTS</a:t>
            </a:r>
            <a:r>
              <a:rPr lang="zh-CN" altLang="en-US" sz="1600" dirty="0"/>
              <a:t>模式），所以同</a:t>
            </a:r>
            <a:r>
              <a:rPr lang="en-US" altLang="zh-CN" sz="1600" dirty="0"/>
              <a:t>key</a:t>
            </a:r>
            <a:r>
              <a:rPr lang="zh-CN" altLang="en-US" sz="1600" dirty="0"/>
              <a:t>同内容的</a:t>
            </a:r>
            <a:r>
              <a:rPr lang="en-US" altLang="zh-CN" sz="1600" dirty="0"/>
              <a:t>page</a:t>
            </a:r>
            <a:r>
              <a:rPr lang="zh-CN" altLang="en-US" sz="1600" dirty="0"/>
              <a:t>加密结果不一样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完整性保护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crypto mode</a:t>
            </a:r>
            <a:r>
              <a:rPr lang="zh-CN" altLang="en-US" sz="1600" dirty="0"/>
              <a:t>：</a:t>
            </a:r>
            <a:r>
              <a:rPr lang="en-US" altLang="zh-CN" sz="1600" dirty="0"/>
              <a:t>SHA3-256 truncated to 28bit</a:t>
            </a:r>
            <a:r>
              <a:rPr lang="zh-CN" altLang="en-US" sz="1600" dirty="0"/>
              <a:t>；每个</a:t>
            </a:r>
            <a:r>
              <a:rPr lang="en-US" altLang="zh-CN" sz="1600" dirty="0" err="1"/>
              <a:t>cacheline</a:t>
            </a:r>
            <a:r>
              <a:rPr lang="zh-CN" altLang="en-US" sz="1600" dirty="0"/>
              <a:t>有一个</a:t>
            </a:r>
            <a:r>
              <a:rPr lang="en-US" altLang="zh-CN" sz="1600" dirty="0"/>
              <a:t>1bit</a:t>
            </a:r>
            <a:r>
              <a:rPr lang="zh-CN" altLang="en-US" sz="1600" dirty="0"/>
              <a:t>的</a:t>
            </a:r>
            <a:r>
              <a:rPr lang="en-US" altLang="zh-CN" sz="1600" dirty="0"/>
              <a:t>TD ownership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logical mode</a:t>
            </a:r>
            <a:r>
              <a:rPr lang="zh-CN" altLang="en-US" sz="1600" dirty="0"/>
              <a:t>：只有一个</a:t>
            </a:r>
            <a:r>
              <a:rPr lang="en-US" altLang="zh-CN" sz="1600" dirty="0"/>
              <a:t>bit</a:t>
            </a:r>
            <a:r>
              <a:rPr lang="zh-CN" altLang="en-US" sz="1600" dirty="0"/>
              <a:t>表示</a:t>
            </a:r>
            <a:r>
              <a:rPr lang="en-US" altLang="zh-CN" sz="1600" dirty="0"/>
              <a:t>TD ownership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四种模式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软件指定</a:t>
            </a:r>
            <a:r>
              <a:rPr lang="en-US" altLang="zh-CN" sz="1600" dirty="0"/>
              <a:t>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硬件生成</a:t>
            </a:r>
            <a:r>
              <a:rPr lang="en-US" altLang="zh-CN" sz="1600" dirty="0"/>
              <a:t>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使用</a:t>
            </a:r>
            <a:r>
              <a:rPr lang="en-US" altLang="zh-CN" sz="1600" dirty="0"/>
              <a:t>legacy TME </a:t>
            </a:r>
            <a:r>
              <a:rPr lang="zh-CN" altLang="en-US" sz="1600" dirty="0"/>
              <a:t>平台的</a:t>
            </a:r>
            <a:r>
              <a:rPr lang="en-US" altLang="zh-CN" sz="1600" dirty="0"/>
              <a:t>key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KeyID</a:t>
            </a:r>
            <a:r>
              <a:rPr lang="en-US" altLang="zh-CN" sz="1600" dirty="0"/>
              <a:t> == 0</a:t>
            </a:r>
            <a:r>
              <a:rPr lang="zh-CN" altLang="en-US" sz="1600" dirty="0"/>
              <a:t>）（</a:t>
            </a:r>
            <a:r>
              <a:rPr lang="en-US" altLang="zh-CN" sz="1600" dirty="0"/>
              <a:t>SGX</a:t>
            </a:r>
            <a:r>
              <a:rPr lang="zh-CN" altLang="en-US" sz="1600" dirty="0"/>
              <a:t>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不加密</a:t>
            </a:r>
          </a:p>
        </p:txBody>
      </p:sp>
    </p:spTree>
    <p:extLst>
      <p:ext uri="{BB962C8B-B14F-4D97-AF65-F5344CB8AC3E}">
        <p14:creationId xmlns:p14="http://schemas.microsoft.com/office/powerpoint/2010/main" val="296651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900DE8-CBEA-9375-F3A7-B8D0492797CE}"/>
              </a:ext>
            </a:extLst>
          </p:cNvPr>
          <p:cNvSpPr txBox="1"/>
          <p:nvPr/>
        </p:nvSpPr>
        <p:spPr>
          <a:xfrm>
            <a:off x="345186" y="268069"/>
            <a:ext cx="806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MKTME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HKID</a:t>
            </a:r>
            <a:endParaRPr lang="zh-CN" altLang="en-US" sz="3600" b="1" dirty="0"/>
          </a:p>
        </p:txBody>
      </p:sp>
      <p:pic>
        <p:nvPicPr>
          <p:cNvPr id="1026" name="Picture 2" descr="HKID">
            <a:extLst>
              <a:ext uri="{FF2B5EF4-FFF2-40B4-BE49-F238E27FC236}">
                <a16:creationId xmlns:a16="http://schemas.microsoft.com/office/drawing/2014/main" id="{060F1FE1-B691-8F8A-A4A3-E54DAAF79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53" y="3377379"/>
            <a:ext cx="92583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D443AC-2DFC-4B92-1F7F-05D5C206A3CE}"/>
              </a:ext>
            </a:extLst>
          </p:cNvPr>
          <p:cNvSpPr txBox="1"/>
          <p:nvPr/>
        </p:nvSpPr>
        <p:spPr>
          <a:xfrm>
            <a:off x="1331901" y="1253652"/>
            <a:ext cx="944575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HKID</a:t>
            </a:r>
            <a:r>
              <a:rPr lang="zh-CN" altLang="en-US" dirty="0"/>
              <a:t>分为</a:t>
            </a:r>
            <a:r>
              <a:rPr lang="en-US" altLang="zh-CN" b="1" dirty="0"/>
              <a:t>private</a:t>
            </a:r>
            <a:r>
              <a:rPr lang="zh-CN" altLang="en-US" dirty="0"/>
              <a:t>和</a:t>
            </a:r>
            <a:r>
              <a:rPr lang="en-US" altLang="zh-CN" b="1" dirty="0"/>
              <a:t>shared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private</a:t>
            </a:r>
            <a:r>
              <a:rPr lang="zh-CN" altLang="en-US" dirty="0"/>
              <a:t>只能</a:t>
            </a:r>
            <a:r>
              <a:rPr lang="en-US" altLang="zh-CN" dirty="0"/>
              <a:t>TD VM</a:t>
            </a:r>
            <a:r>
              <a:rPr lang="zh-CN" altLang="en-US" dirty="0"/>
              <a:t>和</a:t>
            </a:r>
            <a:r>
              <a:rPr lang="en-US" altLang="zh-CN" dirty="0"/>
              <a:t>TDX Module</a:t>
            </a:r>
            <a:r>
              <a:rPr lang="zh-CN" altLang="en-US" dirty="0"/>
              <a:t>访问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shared</a:t>
            </a:r>
            <a:r>
              <a:rPr lang="zh-CN" altLang="en-US" dirty="0"/>
              <a:t>和</a:t>
            </a:r>
            <a:r>
              <a:rPr lang="en-US" altLang="zh-CN" dirty="0"/>
              <a:t>Host</a:t>
            </a:r>
            <a:r>
              <a:rPr lang="zh-CN" altLang="en-US" dirty="0"/>
              <a:t>共享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GPA</a:t>
            </a:r>
            <a:r>
              <a:rPr lang="zh-CN" altLang="en-US" dirty="0"/>
              <a:t>的</a:t>
            </a:r>
            <a:r>
              <a:rPr lang="en-US" altLang="zh-CN" b="1" dirty="0"/>
              <a:t>top bit</a:t>
            </a:r>
            <a:r>
              <a:rPr lang="zh-CN" altLang="en-US" dirty="0"/>
              <a:t>为</a:t>
            </a:r>
            <a:r>
              <a:rPr lang="en-US" altLang="zh-CN" dirty="0"/>
              <a:t>shared bit</a:t>
            </a:r>
            <a:r>
              <a:rPr lang="zh-CN" altLang="en-US" dirty="0"/>
              <a:t>，决定了改地址是按照</a:t>
            </a:r>
            <a:r>
              <a:rPr lang="en-US" altLang="zh-CN" dirty="0"/>
              <a:t>private</a:t>
            </a:r>
            <a:r>
              <a:rPr lang="zh-CN" altLang="en-US" dirty="0"/>
              <a:t>访问还是</a:t>
            </a:r>
            <a:r>
              <a:rPr lang="en-US" altLang="zh-CN" dirty="0"/>
              <a:t>shared</a:t>
            </a:r>
            <a:r>
              <a:rPr lang="zh-CN" altLang="en-US" dirty="0"/>
              <a:t>访问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62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900DE8-CBEA-9375-F3A7-B8D0492797CE}"/>
              </a:ext>
            </a:extLst>
          </p:cNvPr>
          <p:cNvSpPr txBox="1"/>
          <p:nvPr/>
        </p:nvSpPr>
        <p:spPr>
          <a:xfrm>
            <a:off x="345186" y="268069"/>
            <a:ext cx="706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内存保护：</a:t>
            </a:r>
            <a:r>
              <a:rPr lang="en-US" altLang="zh-CN" sz="3600" b="1" dirty="0"/>
              <a:t>private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shared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81A389-CC19-6799-4F4F-B4578F450672}"/>
              </a:ext>
            </a:extLst>
          </p:cNvPr>
          <p:cNvSpPr txBox="1"/>
          <p:nvPr/>
        </p:nvSpPr>
        <p:spPr>
          <a:xfrm>
            <a:off x="1220389" y="1534186"/>
            <a:ext cx="9445752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乱</a:t>
            </a:r>
            <a:r>
              <a:rPr lang="zh-CN" altLang="en-US" b="1" dirty="0"/>
              <a:t>读</a:t>
            </a:r>
            <a:r>
              <a:rPr lang="zh-CN" altLang="en-US" dirty="0"/>
              <a:t>行为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SEAM mode</a:t>
            </a:r>
            <a:r>
              <a:rPr lang="zh-CN" altLang="en-US" dirty="0"/>
              <a:t>用</a:t>
            </a:r>
            <a:r>
              <a:rPr lang="en-US" altLang="zh-CN" dirty="0"/>
              <a:t>private HKID</a:t>
            </a:r>
            <a:r>
              <a:rPr lang="zh-CN" altLang="en-US" dirty="0"/>
              <a:t>读非</a:t>
            </a:r>
            <a:r>
              <a:rPr lang="en-US" altLang="zh-CN" dirty="0"/>
              <a:t>TD</a:t>
            </a:r>
            <a:r>
              <a:rPr lang="zh-CN" altLang="en-US" dirty="0"/>
              <a:t>内存，或者用</a:t>
            </a:r>
            <a:r>
              <a:rPr lang="en-US" altLang="zh-CN" dirty="0"/>
              <a:t>shared HKID</a:t>
            </a:r>
            <a:r>
              <a:rPr lang="zh-CN" altLang="en-US" dirty="0"/>
              <a:t>读</a:t>
            </a:r>
            <a:r>
              <a:rPr lang="en-US" altLang="zh-CN" dirty="0"/>
              <a:t>TD</a:t>
            </a:r>
            <a:r>
              <a:rPr lang="zh-CN" altLang="en-US" dirty="0"/>
              <a:t>内存，或者</a:t>
            </a:r>
            <a:r>
              <a:rPr lang="en-US" altLang="zh-CN" dirty="0"/>
              <a:t>MAC</a:t>
            </a:r>
            <a:r>
              <a:rPr lang="zh-CN" altLang="en-US" dirty="0"/>
              <a:t>校验失败，都会返回</a:t>
            </a:r>
            <a:r>
              <a:rPr lang="zh-CN" altLang="en-US" b="1" dirty="0"/>
              <a:t>全</a:t>
            </a:r>
            <a:r>
              <a:rPr lang="en-US" altLang="zh-CN" b="1" dirty="0"/>
              <a:t>0</a:t>
            </a:r>
            <a:r>
              <a:rPr lang="zh-CN" altLang="en-US" b="1" dirty="0"/>
              <a:t>数据</a:t>
            </a:r>
            <a:r>
              <a:rPr lang="zh-CN" altLang="en-US" dirty="0"/>
              <a:t>，产生</a:t>
            </a:r>
            <a:r>
              <a:rPr lang="en-US" altLang="zh-CN" b="1" dirty="0"/>
              <a:t>poison</a:t>
            </a:r>
            <a:r>
              <a:rPr lang="zh-CN" altLang="en-US" dirty="0"/>
              <a:t>，即被</a:t>
            </a:r>
            <a:r>
              <a:rPr lang="en-US" altLang="zh-CN" dirty="0" err="1"/>
              <a:t>poision</a:t>
            </a:r>
            <a:r>
              <a:rPr lang="zh-CN" altLang="en-US" dirty="0"/>
              <a:t>的</a:t>
            </a:r>
            <a:r>
              <a:rPr lang="en-US" altLang="zh-CN" dirty="0" err="1"/>
              <a:t>cacheline</a:t>
            </a:r>
            <a:r>
              <a:rPr lang="zh-CN" altLang="en-US" dirty="0"/>
              <a:t>变成了普通内存，其读写结果是乱码，软件需要做</a:t>
            </a:r>
            <a:r>
              <a:rPr lang="en-US" altLang="zh-CN" dirty="0"/>
              <a:t>full line write</a:t>
            </a:r>
            <a:r>
              <a:rPr lang="zh-CN" altLang="en-US" dirty="0"/>
              <a:t>清除</a:t>
            </a:r>
            <a:r>
              <a:rPr lang="en-US" altLang="zh-CN" dirty="0"/>
              <a:t>poison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非</a:t>
            </a:r>
            <a:r>
              <a:rPr lang="en-US" altLang="zh-CN" dirty="0"/>
              <a:t>SEAM mode</a:t>
            </a:r>
            <a:r>
              <a:rPr lang="zh-CN" altLang="en-US" dirty="0"/>
              <a:t>读</a:t>
            </a:r>
            <a:r>
              <a:rPr lang="en-US" altLang="zh-CN" dirty="0"/>
              <a:t>TD</a:t>
            </a:r>
            <a:r>
              <a:rPr lang="zh-CN" altLang="en-US" dirty="0"/>
              <a:t>内存（不管用</a:t>
            </a:r>
            <a:r>
              <a:rPr lang="en-US" altLang="zh-CN" dirty="0"/>
              <a:t>shared</a:t>
            </a:r>
            <a:r>
              <a:rPr lang="zh-CN" altLang="en-US" dirty="0"/>
              <a:t>还是</a:t>
            </a:r>
            <a:r>
              <a:rPr lang="en-US" altLang="zh-CN" dirty="0"/>
              <a:t>private HKID</a:t>
            </a:r>
            <a:r>
              <a:rPr lang="zh-CN" altLang="en-US" dirty="0"/>
              <a:t>），</a:t>
            </a:r>
            <a:r>
              <a:rPr lang="en-US" altLang="zh-CN" dirty="0"/>
              <a:t>speculative execution</a:t>
            </a:r>
            <a:r>
              <a:rPr lang="zh-CN" altLang="en-US" dirty="0"/>
              <a:t>时读到全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speculative execution</a:t>
            </a:r>
            <a:r>
              <a:rPr lang="zh-CN" altLang="en-US" dirty="0"/>
              <a:t>生效时会触发</a:t>
            </a:r>
            <a:r>
              <a:rPr lang="en-US" altLang="zh-CN" dirty="0"/>
              <a:t>MCE</a:t>
            </a:r>
            <a:r>
              <a:rPr lang="zh-CN" altLang="en-US" dirty="0"/>
              <a:t>，不产生</a:t>
            </a:r>
            <a:r>
              <a:rPr lang="en-US" altLang="zh-CN" dirty="0"/>
              <a:t>poison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乱</a:t>
            </a:r>
            <a:r>
              <a:rPr lang="zh-CN" altLang="en-US" b="1" dirty="0"/>
              <a:t>写</a:t>
            </a:r>
            <a:r>
              <a:rPr lang="zh-CN" altLang="en-US" dirty="0"/>
              <a:t>行为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写内存不</a:t>
            </a:r>
            <a:r>
              <a:rPr lang="en-US" altLang="zh-CN" dirty="0"/>
              <a:t>check TD ownership</a:t>
            </a:r>
            <a:r>
              <a:rPr lang="zh-CN" altLang="en-US" dirty="0"/>
              <a:t>，属于被动防御，</a:t>
            </a:r>
            <a:r>
              <a:rPr lang="en-US" altLang="zh-CN" dirty="0"/>
              <a:t>TDX Module</a:t>
            </a:r>
            <a:r>
              <a:rPr lang="zh-CN" altLang="en-US" dirty="0"/>
              <a:t>或者</a:t>
            </a:r>
            <a:r>
              <a:rPr lang="en-US" altLang="zh-CN" dirty="0"/>
              <a:t>Guest</a:t>
            </a:r>
            <a:r>
              <a:rPr lang="zh-CN" altLang="en-US" dirty="0"/>
              <a:t>后面读该内存时会检测到内存被写坏了</a:t>
            </a:r>
          </a:p>
        </p:txBody>
      </p:sp>
    </p:spTree>
    <p:extLst>
      <p:ext uri="{BB962C8B-B14F-4D97-AF65-F5344CB8AC3E}">
        <p14:creationId xmlns:p14="http://schemas.microsoft.com/office/powerpoint/2010/main" val="170099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B5D3B-0E18-02F8-6214-F4038E3C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D171A4B-BFE4-CBDD-FF04-30C37A934D68}"/>
              </a:ext>
            </a:extLst>
          </p:cNvPr>
          <p:cNvSpPr txBox="1"/>
          <p:nvPr/>
        </p:nvSpPr>
        <p:spPr>
          <a:xfrm>
            <a:off x="345186" y="268069"/>
            <a:ext cx="706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TDX</a:t>
            </a:r>
            <a:r>
              <a:rPr lang="zh-CN" altLang="en-US" sz="3600" b="1" dirty="0"/>
              <a:t>进阶主题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321560-C20F-73F1-C0CB-D5E04A5F43D3}"/>
              </a:ext>
            </a:extLst>
          </p:cNvPr>
          <p:cNvSpPr txBox="1"/>
          <p:nvPr/>
        </p:nvSpPr>
        <p:spPr>
          <a:xfrm>
            <a:off x="1220389" y="1534186"/>
            <a:ext cx="9445752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TD Remote Attestation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TD Migration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TD Partitioning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TD Virtual Firmware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TEE-IO and TDX</a:t>
            </a:r>
            <a:r>
              <a:rPr lang="zh-CN" altLang="en-US" dirty="0"/>
              <a:t> </a:t>
            </a:r>
            <a:r>
              <a:rPr lang="en-US" altLang="zh-CN" dirty="0"/>
              <a:t>Connect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Running TDX Module outside SEAM mode</a:t>
            </a: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7824F95A-798D-8436-380D-7E99389C1A74}"/>
              </a:ext>
            </a:extLst>
          </p:cNvPr>
          <p:cNvSpPr/>
          <p:nvPr/>
        </p:nvSpPr>
        <p:spPr>
          <a:xfrm>
            <a:off x="3291840" y="2484120"/>
            <a:ext cx="274320" cy="26924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8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900DE8-CBEA-9375-F3A7-B8D0492797CE}"/>
              </a:ext>
            </a:extLst>
          </p:cNvPr>
          <p:cNvSpPr txBox="1"/>
          <p:nvPr/>
        </p:nvSpPr>
        <p:spPr>
          <a:xfrm>
            <a:off x="345186" y="268069"/>
            <a:ext cx="585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TD Partitioning</a:t>
            </a:r>
            <a:endParaRPr lang="zh-CN" altLang="en-US" sz="36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B33D15-BC7A-0DD6-1CD8-CA5D385F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60" y="1186809"/>
            <a:ext cx="10636758" cy="52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2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1648</Words>
  <Application>Microsoft Office PowerPoint</Application>
  <PresentationFormat>宽屏</PresentationFormat>
  <Paragraphs>138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Martin Lee</dc:creator>
  <cp:lastModifiedBy>Lee Martin</cp:lastModifiedBy>
  <cp:revision>281</cp:revision>
  <dcterms:created xsi:type="dcterms:W3CDTF">2023-05-05T05:05:43Z</dcterms:created>
  <dcterms:modified xsi:type="dcterms:W3CDTF">2024-10-30T07:48:21Z</dcterms:modified>
</cp:coreProperties>
</file>