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8" r:id="rId2"/>
    <p:sldId id="295" r:id="rId3"/>
    <p:sldId id="296" r:id="rId4"/>
    <p:sldId id="297" r:id="rId5"/>
    <p:sldId id="301" r:id="rId6"/>
    <p:sldId id="302" r:id="rId7"/>
    <p:sldId id="303" r:id="rId8"/>
    <p:sldId id="304" r:id="rId9"/>
    <p:sldId id="298" r:id="rId10"/>
    <p:sldId id="299" r:id="rId11"/>
    <p:sldId id="300" r:id="rId12"/>
    <p:sldId id="305" r:id="rId13"/>
    <p:sldId id="307" r:id="rId14"/>
    <p:sldId id="308" r:id="rId15"/>
    <p:sldId id="309" r:id="rId16"/>
    <p:sldId id="310" r:id="rId17"/>
    <p:sldId id="306" r:id="rId18"/>
    <p:sldId id="311" r:id="rId19"/>
    <p:sldId id="312" r:id="rId20"/>
    <p:sldId id="313" r:id="rId21"/>
    <p:sldId id="26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01" d="100"/>
          <a:sy n="101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9A1281-AAC0-48C0-B2B5-D13C176D1F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D429B0-6454-4434-9258-518D28657D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058D4-A82A-4F4B-8D37-B57237F3AE8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8F5323-1E39-4A79-AB8C-EE0A0F7C64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C4F4D-02EE-4FD0-A41B-FA8B738DBE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B796-4144-4491-8B56-76254D628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9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84EAF-15B1-49DE-927B-70BD74DE3F29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CBDDF-33C8-44AA-AFD7-AE535C3C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69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C128A-89A1-49E0-9D54-4E8AD0130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7C907D-617D-67A6-3C62-89D189533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9017DE-3CC1-5EDE-1D6F-F7733DDE9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D06032-D8C0-6F18-4584-90670C7722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2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84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2241-665F-BB2F-9679-0949246A1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CAC389-C5F2-BE90-A495-35F470CAE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215D22-17CF-DA9E-7A42-42459AB0A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002C5-A922-09E1-5891-04CB6537A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65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1554F-27C3-29DA-1D89-47A874F2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A3D550-7768-18C9-5A51-8186B42E5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19D49A-DEFF-27FD-0522-C07D61602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E1138A-8329-C178-808F-E3170329D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44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D2BBDD-5A09-40B0-95BD-8115731A62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878"/>
          <a:stretch/>
        </p:blipFill>
        <p:spPr>
          <a:xfrm>
            <a:off x="-2" y="1212469"/>
            <a:ext cx="12192000" cy="56455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2585FE-A66B-4336-940B-605E679C7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66643"/>
          </a:xfrm>
        </p:spPr>
        <p:txBody>
          <a:bodyPr anchor="b">
            <a:normAutofit/>
          </a:bodyPr>
          <a:lstStyle>
            <a:lvl1pPr algn="ct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AB725-E585-48B1-B31D-38373A63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4813"/>
            <a:ext cx="9144000" cy="2022987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89613-3083-4393-B953-F72B22A5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32E30-4F85-428C-BF20-0799890C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DC5A-756B-4D39-9F1B-65ABE2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2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FA983-85E9-4B1C-B34D-9A79298C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4C5B83-206A-484D-96E1-051DC297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589B6-EA0B-41EF-9CEF-8D2A6A12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C069B-F14A-47AB-9051-0BB564FC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870CC-7837-4F09-85F1-63B6C676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DC071-0F2D-41EC-BFA9-735B3DA9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7753-B4FC-4612-B684-9AD57542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BCAD8-4A04-40D6-A4F0-AD52F907D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FA7EC-AA69-4ACC-8AC7-FE07413F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11CD9-A6CE-41C2-BD64-45F777EC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C213E-D97C-4545-8557-21A4B00A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2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67A9B-0A83-4740-9EF6-6D910573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A8F240-C13A-454D-87F1-044DFF69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42D3B-AE3B-4205-9872-C87A36F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97694-8070-4CBD-897F-A8A8F887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58E66-1A9F-43E2-A6C9-BEB48208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9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62831EA-ED74-4E4D-AB78-70C8B2B368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8798"/>
          <a:stretch/>
        </p:blipFill>
        <p:spPr>
          <a:xfrm>
            <a:off x="0" y="6115050"/>
            <a:ext cx="12192000" cy="742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E4BF53F-1261-440E-8A5E-ECAA1794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DE560-C6AF-4ED6-BB54-A5009D0E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267BF-7A04-4683-8713-ECD0D65A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0AF1E-AAB8-4BCA-B32D-6B3AC60D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2901E-D7C9-4B84-B559-F7287803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39DEDE6-0236-4D15-A52E-A51E0D269E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8798"/>
          <a:stretch/>
        </p:blipFill>
        <p:spPr>
          <a:xfrm>
            <a:off x="0" y="6115050"/>
            <a:ext cx="12192000" cy="74295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89C8F1-9312-48EE-A2A0-CA82D412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21E4C6-C1D0-4942-8041-0CE8DF61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A6E57-33EB-45A3-95CD-A22F8AA7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4C39EBA-484E-4438-9B63-EAA61586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33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3AB64BA-0F2F-4698-823F-445F8536F7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8798"/>
          <a:stretch/>
        </p:blipFill>
        <p:spPr>
          <a:xfrm>
            <a:off x="0" y="6115050"/>
            <a:ext cx="12192000" cy="74295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7E00DA-CF28-4EAD-A9A1-7B875020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15352-269C-4809-AE5F-B338EB4B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05BB2A-9604-4969-AEEC-9C16876F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A7227-46D3-4FB5-BF44-02FA3B92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EFE3C7-3E6C-455F-87A4-A569AFC8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F150C-6ED7-41CA-BAA4-39505FA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D0D2A1-AB9D-40A2-BC74-BEC96D38F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9344" t="28824" b="28264"/>
          <a:stretch>
            <a:fillRect/>
          </a:stretch>
        </p:blipFill>
        <p:spPr>
          <a:xfrm>
            <a:off x="3617595" y="2005965"/>
            <a:ext cx="4956810" cy="28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B5295-1C3E-43A5-A1C4-975AE311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E4474-A979-49E9-9FB4-FF56985A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0BB48-55E9-4B3D-AF48-3A911A44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3E2E7-10A9-4A4D-B143-5875032C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ED08A-BC74-4392-BD13-E7134522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9B84E-8998-4C79-9375-0C06727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792A1-4CAA-4548-B6BE-1BCF27FC3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285FF-9CA8-4B19-9571-CD9E29A8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BD3FB-7B39-4D22-A675-A4247FD3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966B3-EEF1-4663-A15E-C5EF13A6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519F6-F946-4F8A-A14F-23886ED0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4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D3A46-3710-4E75-8976-F87472CC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E356B-1892-4D46-B24F-9C07B55C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6DB17-91CD-40C8-A8E1-9AA5E627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ADBBC4-5EF7-4054-A5C1-87976117D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61EC95-A4C7-49D1-B4FF-BAAC3C5F9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F4F56F-6F46-476F-8D91-F15C0E9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5E4145-51E1-467C-855E-63FFB68B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B142BF-BBAF-466D-851C-33438E68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3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F4515-6660-4558-899B-C20C7B61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BF896-624A-43B3-ABAA-8E755B64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84219-0E0E-4E97-B0FE-967007FE8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C7840-D5C7-4061-870E-CA5A9A55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DE816-54A7-4A42-A90E-C5EC27EB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0F6D9-3539-4819-A090-52E3171C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3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AF811-EF07-41BB-B3E2-536AEEA7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3CAB9-5CBE-4461-B2C0-49247B1F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DAE8B-7781-4DC3-995E-A2F5AE462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6C6C-3276-4328-B088-18F0FFB00634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21F27-75CD-4031-9F70-8773AA4B7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F4EC4-60D1-448B-88EB-FF4F26998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D5E7A-A8AF-4450-8E05-0EEF84769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科研分享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6C64B-3E9B-47AD-9EEA-14B452C8C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赵启明</a:t>
            </a:r>
            <a:endParaRPr lang="en-US" altLang="zh-CN" dirty="0"/>
          </a:p>
          <a:p>
            <a:r>
              <a:rPr lang="en-US" altLang="zh-CN" dirty="0"/>
              <a:t>2024.10.11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5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56AB-69AE-E754-8558-BFA7AAE9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83129-F011-E224-1269-532D9145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网络堆栈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C86D3-08D7-1E3B-2703-2F0BB7C5D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59" y="1604908"/>
            <a:ext cx="5563341" cy="435133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dirty="0"/>
              <a:t>接收方：</a:t>
            </a:r>
            <a:r>
              <a:rPr lang="en-US" altLang="zh-CN" dirty="0"/>
              <a:t>NIC</a:t>
            </a:r>
            <a:r>
              <a:rPr lang="zh-CN" altLang="en-US" dirty="0"/>
              <a:t>有多个</a:t>
            </a:r>
            <a:r>
              <a:rPr lang="en-US" altLang="zh-CN" dirty="0"/>
              <a:t>RX</a:t>
            </a:r>
            <a:r>
              <a:rPr lang="zh-CN" altLang="en-US" dirty="0"/>
              <a:t>队列和一个</a:t>
            </a:r>
            <a:r>
              <a:rPr lang="en-US" altLang="zh-CN" dirty="0" err="1"/>
              <a:t>page_pool</a:t>
            </a:r>
            <a:r>
              <a:rPr lang="zh-CN" altLang="en-US" dirty="0"/>
              <a:t>（分页池），</a:t>
            </a:r>
            <a:r>
              <a:rPr lang="en-US" altLang="zh-CN" dirty="0"/>
              <a:t>DMA</a:t>
            </a:r>
            <a:r>
              <a:rPr lang="zh-CN" altLang="en-US" dirty="0"/>
              <a:t>内存从</a:t>
            </a:r>
            <a:r>
              <a:rPr lang="en-US" altLang="zh-CN" dirty="0"/>
              <a:t>pool</a:t>
            </a:r>
            <a:r>
              <a:rPr lang="zh-CN" altLang="en-US" dirty="0"/>
              <a:t>里分配。</a:t>
            </a:r>
            <a:endParaRPr lang="en-US" altLang="zh-CN" dirty="0"/>
          </a:p>
          <a:p>
            <a:r>
              <a:rPr lang="zh-CN" altLang="en-US" dirty="0"/>
              <a:t>收到一个数据链路层帧的时候，使用</a:t>
            </a:r>
            <a:r>
              <a:rPr lang="en-US" altLang="zh-CN" dirty="0"/>
              <a:t>DCA</a:t>
            </a:r>
            <a:r>
              <a:rPr lang="zh-CN" altLang="en-US" dirty="0"/>
              <a:t>（高速缓存访问）把帧放到</a:t>
            </a:r>
            <a:r>
              <a:rPr lang="en-US" altLang="zh-CN" dirty="0"/>
              <a:t>L3 cache</a:t>
            </a:r>
            <a:r>
              <a:rPr lang="zh-CN" altLang="en-US" dirty="0"/>
              <a:t>中，或者是</a:t>
            </a:r>
            <a:r>
              <a:rPr lang="en-US" altLang="zh-CN" dirty="0"/>
              <a:t>DMA</a:t>
            </a:r>
            <a:r>
              <a:rPr lang="zh-CN" altLang="en-US" dirty="0"/>
              <a:t>把帧放到</a:t>
            </a:r>
            <a:r>
              <a:rPr lang="en-US" altLang="zh-CN" dirty="0"/>
              <a:t>RAM</a:t>
            </a:r>
            <a:r>
              <a:rPr lang="zh-CN" altLang="en-US" dirty="0"/>
              <a:t>中，然后</a:t>
            </a:r>
            <a:r>
              <a:rPr lang="en-US" altLang="zh-CN" dirty="0"/>
              <a:t>NIC</a:t>
            </a:r>
            <a:r>
              <a:rPr lang="zh-CN" altLang="en-US" dirty="0"/>
              <a:t>发起一个中断（具体是哪个</a:t>
            </a:r>
            <a:r>
              <a:rPr lang="en-US" altLang="zh-CN" dirty="0"/>
              <a:t>CPU</a:t>
            </a:r>
            <a:r>
              <a:rPr lang="zh-CN" altLang="en-US" dirty="0"/>
              <a:t>处理中断，由</a:t>
            </a:r>
            <a:r>
              <a:rPr lang="en-US" altLang="zh-CN" dirty="0"/>
              <a:t>NIC</a:t>
            </a:r>
            <a:r>
              <a:rPr lang="zh-CN" altLang="en-US" dirty="0"/>
              <a:t>选择，见</a:t>
            </a:r>
            <a:r>
              <a:rPr lang="en-US" altLang="zh-CN" dirty="0"/>
              <a:t>Table2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接收到</a:t>
            </a:r>
            <a:r>
              <a:rPr lang="en-US" altLang="zh-CN" dirty="0"/>
              <a:t>IRQ</a:t>
            </a:r>
            <a:r>
              <a:rPr lang="zh-CN" altLang="en-US" dirty="0"/>
              <a:t>后，驱动程序触发</a:t>
            </a:r>
            <a:r>
              <a:rPr lang="en-US" altLang="zh-CN" dirty="0"/>
              <a:t>NAPI</a:t>
            </a:r>
            <a:r>
              <a:rPr lang="zh-CN" altLang="en-US" dirty="0"/>
              <a:t>轮询（中断和轮询是处理请求的两种方法，</a:t>
            </a:r>
            <a:r>
              <a:rPr lang="en-US" altLang="zh-CN" dirty="0"/>
              <a:t>NAPI</a:t>
            </a:r>
            <a:r>
              <a:rPr lang="zh-CN" altLang="en-US" dirty="0"/>
              <a:t>可以减少中断，因为</a:t>
            </a:r>
            <a:r>
              <a:rPr lang="zh-CN" altLang="en-US" b="0" i="0" dirty="0">
                <a:solidFill>
                  <a:srgbClr val="182026"/>
                </a:solidFill>
                <a:effectLst/>
                <a:latin typeface="-apple-system"/>
              </a:rPr>
              <a:t>高速网络每秒可以产生数千个中断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驱动程序为每个帧分配一个</a:t>
            </a:r>
            <a:r>
              <a:rPr lang="en-US" altLang="zh-CN" dirty="0" err="1"/>
              <a:t>skb</a:t>
            </a:r>
            <a:r>
              <a:rPr lang="zh-CN" altLang="en-US" dirty="0"/>
              <a:t>，并在</a:t>
            </a:r>
            <a:r>
              <a:rPr lang="en-US" altLang="zh-CN" dirty="0" err="1"/>
              <a:t>skb</a:t>
            </a:r>
            <a:r>
              <a:rPr lang="zh-CN" altLang="en-US" dirty="0"/>
              <a:t>和</a:t>
            </a:r>
            <a:r>
              <a:rPr lang="en-US" altLang="zh-CN" dirty="0"/>
              <a:t>Linux</a:t>
            </a:r>
            <a:r>
              <a:rPr lang="zh-CN" altLang="en-US" dirty="0"/>
              <a:t>虚拟内存空间中已被</a:t>
            </a:r>
            <a:r>
              <a:rPr lang="en-US" altLang="zh-CN" dirty="0"/>
              <a:t>DMA</a:t>
            </a:r>
            <a:r>
              <a:rPr lang="zh-CN" altLang="en-US" dirty="0"/>
              <a:t>的内存空间中交叉引用（绑定）</a:t>
            </a:r>
            <a:endParaRPr lang="en-US" altLang="zh-CN" dirty="0"/>
          </a:p>
          <a:p>
            <a:r>
              <a:rPr lang="zh-CN" altLang="en-US" dirty="0"/>
              <a:t>网络子系统使用通用接收卸载（</a:t>
            </a:r>
            <a:r>
              <a:rPr lang="en-US" altLang="zh-CN" dirty="0"/>
              <a:t>GRO</a:t>
            </a:r>
            <a:r>
              <a:rPr lang="zh-CN" altLang="en-US" dirty="0"/>
              <a:t>）或</a:t>
            </a:r>
            <a:r>
              <a:rPr lang="en-US" altLang="zh-CN" dirty="0"/>
              <a:t>Large Receive Offload</a:t>
            </a:r>
            <a:r>
              <a:rPr lang="zh-CN" altLang="en-US" dirty="0"/>
              <a:t>（</a:t>
            </a:r>
            <a:r>
              <a:rPr lang="en-US" altLang="zh-CN" dirty="0"/>
              <a:t>LRO</a:t>
            </a:r>
            <a:r>
              <a:rPr lang="zh-CN" altLang="en-US" dirty="0"/>
              <a:t>）把多个小</a:t>
            </a:r>
            <a:r>
              <a:rPr lang="en-US" altLang="zh-CN" dirty="0" err="1"/>
              <a:t>skb</a:t>
            </a:r>
            <a:r>
              <a:rPr lang="zh-CN" altLang="en-US" dirty="0"/>
              <a:t>合并成一个大的</a:t>
            </a:r>
            <a:r>
              <a:rPr lang="en-US" altLang="zh-CN" dirty="0" err="1"/>
              <a:t>skb</a:t>
            </a:r>
            <a:r>
              <a:rPr lang="zh-CN" altLang="en-US" dirty="0"/>
              <a:t>。之后选择一个核来处理内容。</a:t>
            </a:r>
            <a:endParaRPr lang="en-US" altLang="zh-CN" dirty="0"/>
          </a:p>
          <a:p>
            <a:r>
              <a:rPr lang="zh-CN" altLang="en-US" dirty="0"/>
              <a:t>上核处理</a:t>
            </a:r>
            <a:r>
              <a:rPr lang="en-US" altLang="zh-CN" dirty="0"/>
              <a:t>TCP/IP</a:t>
            </a:r>
            <a:r>
              <a:rPr lang="zh-CN" altLang="en-US" dirty="0"/>
              <a:t>层的内容。</a:t>
            </a:r>
            <a:r>
              <a:rPr lang="en-US" altLang="zh-CN" dirty="0" err="1"/>
              <a:t>skb</a:t>
            </a:r>
            <a:r>
              <a:rPr lang="zh-CN" altLang="en-US" dirty="0"/>
              <a:t>全部放到</a:t>
            </a:r>
            <a:r>
              <a:rPr lang="en-US" altLang="zh-CN" dirty="0"/>
              <a:t>socket</a:t>
            </a:r>
            <a:r>
              <a:rPr lang="zh-CN" altLang="en-US" dirty="0"/>
              <a:t>的接受队列中。</a:t>
            </a:r>
            <a:endParaRPr lang="en-US" altLang="zh-CN" dirty="0"/>
          </a:p>
          <a:p>
            <a:r>
              <a:rPr lang="zh-CN" altLang="en-US" dirty="0"/>
              <a:t>应用程序通过 </a:t>
            </a:r>
            <a:r>
              <a:rPr lang="en-US" altLang="zh-CN" dirty="0"/>
              <a:t>socket API</a:t>
            </a:r>
            <a:r>
              <a:rPr lang="zh-CN" altLang="en-US" dirty="0"/>
              <a:t>处理网络数据。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702BBE-6379-3FD6-D83D-F03EEC041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62" y="160612"/>
            <a:ext cx="5563341" cy="38406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8146A6-F5CF-7B7D-E989-7E1BBEF2D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274153"/>
            <a:ext cx="5563341" cy="16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3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FC2F9-F8C9-1D55-89F6-99E702CF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25E94-BCC3-A4FF-256C-C54FB561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729" y="701787"/>
            <a:ext cx="8191098" cy="652237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使用各种流量模式研究网络性能，将内核源代码中的函数分为了</a:t>
            </a:r>
            <a:r>
              <a:rPr lang="en-US" altLang="zh-CN" sz="1800" dirty="0"/>
              <a:t>8</a:t>
            </a:r>
            <a:r>
              <a:rPr lang="zh-CN" altLang="en-US" sz="1800" dirty="0"/>
              <a:t>类。</a:t>
            </a:r>
            <a:endParaRPr lang="en-US" altLang="zh-CN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DECDCF-41EE-6EC1-FBB0-5E0CF87A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00" y="1556154"/>
            <a:ext cx="6342857" cy="36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3D4D29-717B-EA5D-367B-26EC1751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42" y="1445947"/>
            <a:ext cx="3321487" cy="42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8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854F8-5235-E1B2-4CCC-D653C486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200025"/>
            <a:ext cx="10515600" cy="1325563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网络堆栈开销（单流）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F9A2C-0923-EC37-E1A5-B3396D3F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8491"/>
            <a:ext cx="25527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一个核心不够</a:t>
            </a:r>
            <a:endParaRPr lang="en-US" altLang="zh-CN" sz="1600" dirty="0"/>
          </a:p>
          <a:p>
            <a:r>
              <a:rPr lang="zh-CN" altLang="en-US" sz="1600" dirty="0"/>
              <a:t>接收端</a:t>
            </a:r>
            <a:r>
              <a:rPr lang="en-US" altLang="zh-CN" sz="1600" dirty="0"/>
              <a:t>CPU</a:t>
            </a:r>
            <a:r>
              <a:rPr lang="zh-CN" altLang="en-US" sz="1600" dirty="0"/>
              <a:t>是瓶颈</a:t>
            </a:r>
            <a:endParaRPr lang="en-US" altLang="zh-CN" sz="1600" dirty="0"/>
          </a:p>
          <a:p>
            <a:r>
              <a:rPr lang="zh-CN" altLang="en-US" sz="1600" dirty="0"/>
              <a:t>不优化的瓶颈在</a:t>
            </a:r>
            <a:r>
              <a:rPr lang="en-US" altLang="zh-CN" sz="1600" dirty="0"/>
              <a:t>TCP/IP</a:t>
            </a:r>
          </a:p>
          <a:p>
            <a:r>
              <a:rPr lang="zh-CN" altLang="en-US" sz="1600" dirty="0"/>
              <a:t>优化的瓶颈在资源争用</a:t>
            </a:r>
            <a:endParaRPr lang="en-US" altLang="zh-CN" sz="1600" dirty="0"/>
          </a:p>
          <a:p>
            <a:r>
              <a:rPr lang="zh-CN" altLang="en-US" sz="1600" dirty="0"/>
              <a:t>高</a:t>
            </a:r>
            <a:r>
              <a:rPr lang="en-US" altLang="zh-CN" sz="1600" dirty="0"/>
              <a:t>cache miss</a:t>
            </a:r>
          </a:p>
          <a:p>
            <a:r>
              <a:rPr lang="en-US" altLang="zh-CN" sz="1600" dirty="0"/>
              <a:t>DCA</a:t>
            </a:r>
            <a:r>
              <a:rPr lang="zh-CN" altLang="en-US" sz="1600" dirty="0"/>
              <a:t>仅限于</a:t>
            </a:r>
            <a:r>
              <a:rPr lang="en-US" altLang="zh-CN" sz="1600" dirty="0"/>
              <a:t>NIC</a:t>
            </a:r>
            <a:r>
              <a:rPr lang="zh-CN" altLang="en-US" sz="1600" dirty="0"/>
              <a:t>本地</a:t>
            </a:r>
            <a:r>
              <a:rPr lang="en-US" altLang="zh-CN" sz="1600" dirty="0"/>
              <a:t>NUMA</a:t>
            </a:r>
            <a:r>
              <a:rPr lang="zh-CN" altLang="en-US" sz="1600" dirty="0"/>
              <a:t>节点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1BC873-365D-64BA-559F-50796BF4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216052"/>
            <a:ext cx="3763712" cy="18837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344379-E863-CFA8-F3A6-9A90829E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758205"/>
            <a:ext cx="8562114" cy="46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4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365A7-C874-1A71-CA82-639A0FA37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2D695-9C77-E8EC-B494-4EBCB2A3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-72232"/>
            <a:ext cx="10515600" cy="1325563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网络堆栈开销（一对一）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792B8-4175-9F18-1999-C58A6A7A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3248026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争用率较高（有整个核心）</a:t>
            </a:r>
            <a:endParaRPr lang="en-US" altLang="zh-CN" sz="1600" dirty="0"/>
          </a:p>
          <a:p>
            <a:r>
              <a:rPr lang="zh-CN" altLang="en-US" sz="1600" dirty="0"/>
              <a:t>流增加，主机优化的效果减少</a:t>
            </a:r>
            <a:endParaRPr lang="en-US" altLang="zh-CN" sz="1600" dirty="0"/>
          </a:p>
          <a:p>
            <a:r>
              <a:rPr lang="zh-CN" altLang="en-US" sz="1600" dirty="0"/>
              <a:t>处理开销随网络饱和度变化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3A2B23-BFCC-B6B1-5F81-9A23B789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737914"/>
            <a:ext cx="10515600" cy="35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757C3-7D58-6B0D-D11B-3CE9BD05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6B4F2-2C7C-E0CA-76C4-EB0AAEAC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-72232"/>
            <a:ext cx="10515600" cy="1325563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网络堆栈开销（多对一）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F67BC-986E-BD29-E890-62BF42208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499"/>
            <a:ext cx="123825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在接收端创造争用：</a:t>
            </a:r>
            <a:r>
              <a:rPr lang="en-US" altLang="zh-CN" sz="1600" dirty="0"/>
              <a:t>CPU</a:t>
            </a:r>
            <a:r>
              <a:rPr lang="zh-CN" altLang="en-US" sz="1600" dirty="0"/>
              <a:t>资源和应用程序线程之间的</a:t>
            </a:r>
            <a:r>
              <a:rPr lang="en-US" altLang="zh-CN" sz="1600" dirty="0"/>
              <a:t>CPU</a:t>
            </a:r>
            <a:r>
              <a:rPr lang="zh-CN" altLang="en-US" sz="1600" dirty="0"/>
              <a:t>争用</a:t>
            </a:r>
            <a:endParaRPr lang="en-US" altLang="zh-CN" sz="1600" dirty="0"/>
          </a:p>
          <a:p>
            <a:r>
              <a:rPr lang="zh-CN" altLang="en-US" sz="1600" dirty="0"/>
              <a:t>数据复制开销随着流的增加而增加</a:t>
            </a:r>
            <a:endParaRPr lang="en-US" altLang="zh-CN" sz="1600" dirty="0"/>
          </a:p>
          <a:p>
            <a:r>
              <a:rPr lang="en-US" altLang="zh-CN" sz="1600" dirty="0"/>
              <a:t>TCP</a:t>
            </a:r>
            <a:r>
              <a:rPr lang="zh-CN" altLang="en-US" sz="1600" dirty="0"/>
              <a:t>的发送端驱动特性使得接收方没有办法控制每个核心流的数量，从而排除了接收端调度（个人理解：</a:t>
            </a:r>
            <a:r>
              <a:rPr lang="en-US" altLang="zh-CN" sz="1600" dirty="0"/>
              <a:t>TCP</a:t>
            </a:r>
            <a:r>
              <a:rPr lang="zh-CN" altLang="en-US" sz="1600" dirty="0"/>
              <a:t>发不发，什么时候发，什么时候重发都是由发送端确定的）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D20A65-8A5F-62CE-83B2-AD1E94504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01" y="2918989"/>
            <a:ext cx="9875597" cy="29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7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6D948-212B-7181-8ADC-F5776F37F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392D-891B-2B1A-304B-62518FB9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-72232"/>
            <a:ext cx="10515600" cy="1325563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网络堆栈开销（一对多）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F7FBBC-04C9-8634-442E-2B1011F24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499"/>
            <a:ext cx="119634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在发送端创造争用：发送端多发流！这样可以使得发送端成为瓶颈</a:t>
            </a:r>
            <a:endParaRPr lang="en-US" altLang="zh-CN" sz="1600" dirty="0"/>
          </a:p>
          <a:p>
            <a:r>
              <a:rPr lang="zh-CN" altLang="en-US" sz="1600" dirty="0"/>
              <a:t>发送端处理流水线可实现每核高达</a:t>
            </a:r>
            <a:r>
              <a:rPr lang="en-US" altLang="zh-CN" sz="1600" dirty="0"/>
              <a:t>89Gbps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B82757-6BA7-2167-FDF4-B392846C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2278062"/>
            <a:ext cx="11051575" cy="37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B0C80-4CED-9602-7C03-51752C25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61641-0A1D-08BB-DF41-CD27AB86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-72232"/>
            <a:ext cx="10515600" cy="1325563"/>
          </a:xfrm>
        </p:spPr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网络堆栈开销（多对多）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DAD0FF-08E7-AC1A-18C8-CD1F388B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2499"/>
            <a:ext cx="119634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最大化争用：发送端多发流，接收端多接收。结果：效率大大降低了，现象和一对一的是一致的（发送满了）</a:t>
            </a:r>
            <a:endParaRPr lang="en-US" altLang="zh-CN" sz="1600" dirty="0"/>
          </a:p>
          <a:p>
            <a:r>
              <a:rPr lang="zh-CN" altLang="en-US" sz="1600" dirty="0"/>
              <a:t>因为每个流的吞吐量很小（满了），所以会导致各种优化的效果降低。吞吐量小，</a:t>
            </a:r>
            <a:r>
              <a:rPr lang="en-US" altLang="zh-CN" sz="1600" dirty="0" err="1"/>
              <a:t>skb</a:t>
            </a:r>
            <a:r>
              <a:rPr lang="zh-CN" altLang="en-US" sz="1600" dirty="0"/>
              <a:t>就小，分组处理开销就大了。</a:t>
            </a:r>
            <a:endParaRPr lang="en-US" altLang="zh-CN" sz="1600" dirty="0"/>
          </a:p>
          <a:p>
            <a:r>
              <a:rPr lang="zh-CN" altLang="en-US" sz="1600" dirty="0"/>
              <a:t>每个流的故障减少了。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91A42D-7D92-D42D-614B-676E9785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99" y="2687637"/>
            <a:ext cx="11028801" cy="400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53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B60BA-314A-D129-2CF4-742AA50F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30175"/>
            <a:ext cx="10515600" cy="1325563"/>
          </a:xfrm>
        </p:spPr>
        <p:txBody>
          <a:bodyPr/>
          <a:lstStyle/>
          <a:p>
            <a:r>
              <a:rPr lang="zh-CN" altLang="en-US" dirty="0"/>
              <a:t>网内拥塞的影响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85E1C-42D8-4D6D-F1A0-DF0052F44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58850"/>
            <a:ext cx="10515600" cy="219392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方法：添加一个交换机，这个交换机随机丢包。</a:t>
            </a:r>
            <a:endParaRPr lang="en-US" altLang="zh-CN" dirty="0"/>
          </a:p>
          <a:p>
            <a:r>
              <a:rPr lang="zh-CN" altLang="en-US" dirty="0"/>
              <a:t>对每个内核吞吐量影响很小</a:t>
            </a:r>
            <a:endParaRPr lang="en-US" altLang="zh-CN" dirty="0"/>
          </a:p>
          <a:p>
            <a:r>
              <a:rPr lang="zh-CN" altLang="en-US" dirty="0"/>
              <a:t>最小的影响：增加了</a:t>
            </a:r>
            <a:r>
              <a:rPr lang="en-US" altLang="zh-CN" dirty="0"/>
              <a:t>ACK</a:t>
            </a:r>
            <a:r>
              <a:rPr lang="zh-CN" altLang="en-US" dirty="0"/>
              <a:t>处理</a:t>
            </a:r>
            <a:endParaRPr lang="en-US" altLang="zh-CN" dirty="0"/>
          </a:p>
          <a:p>
            <a:r>
              <a:rPr lang="zh-CN" altLang="en-US" dirty="0"/>
              <a:t>丢包对发送方的影响更大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53E777-750F-A615-0254-A4502438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3152775"/>
            <a:ext cx="11249025" cy="31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2B154-F9DA-F427-9EFB-D162CBFD1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C326C-E449-B0CC-3EAD-38D29BA8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30175"/>
            <a:ext cx="10515600" cy="1325563"/>
          </a:xfrm>
        </p:spPr>
        <p:txBody>
          <a:bodyPr/>
          <a:lstStyle/>
          <a:p>
            <a:r>
              <a:rPr lang="zh-CN" altLang="en-US" dirty="0"/>
              <a:t>流大小的影响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4463D-8761-7DA8-4091-B1003CB4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958850"/>
            <a:ext cx="10515600" cy="2193925"/>
          </a:xfrm>
        </p:spPr>
        <p:txBody>
          <a:bodyPr>
            <a:normAutofit/>
          </a:bodyPr>
          <a:lstStyle/>
          <a:p>
            <a:r>
              <a:rPr lang="zh-CN" altLang="en-US" dirty="0"/>
              <a:t>方法：</a:t>
            </a:r>
            <a:r>
              <a:rPr lang="en-US" altLang="zh-CN" dirty="0" err="1"/>
              <a:t>incast</a:t>
            </a:r>
            <a:r>
              <a:rPr lang="zh-CN" altLang="en-US" dirty="0"/>
              <a:t>方法，</a:t>
            </a:r>
            <a:r>
              <a:rPr lang="en-US" altLang="zh-CN" dirty="0"/>
              <a:t>TCP</a:t>
            </a:r>
            <a:r>
              <a:rPr lang="zh-CN" altLang="en-US" dirty="0"/>
              <a:t>长连接，单核</a:t>
            </a:r>
            <a:endParaRPr lang="en-US" altLang="zh-CN" dirty="0"/>
          </a:p>
          <a:p>
            <a:r>
              <a:rPr lang="zh-CN" altLang="en-US" dirty="0"/>
              <a:t>对于短流来讲，</a:t>
            </a:r>
            <a:r>
              <a:rPr lang="en-US" altLang="zh-CN" dirty="0"/>
              <a:t>DCA</a:t>
            </a:r>
            <a:r>
              <a:rPr lang="zh-CN" altLang="en-US" dirty="0"/>
              <a:t>无效。（直写</a:t>
            </a:r>
            <a:r>
              <a:rPr lang="en-US" altLang="zh-CN" dirty="0"/>
              <a:t>cache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长短流混合并不能提升效率。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952792-02EA-891B-2809-15E491E1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2601"/>
            <a:ext cx="12192000" cy="38312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707A3E-28FB-888A-679F-F1F8D731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591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8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D7C6-E5F1-412C-E42A-77F10D3A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其他因素的影响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6F824-741D-F31A-3D7C-10F8B6CB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68425"/>
            <a:ext cx="12192000" cy="4351338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DCA</a:t>
            </a:r>
            <a:r>
              <a:rPr lang="zh-CN" altLang="en-US" sz="1800" dirty="0"/>
              <a:t>：</a:t>
            </a:r>
            <a:r>
              <a:rPr lang="en-US" altLang="zh-CN" sz="1800" dirty="0"/>
              <a:t>DCA</a:t>
            </a:r>
            <a:r>
              <a:rPr lang="zh-CN" altLang="en-US" sz="1800" dirty="0"/>
              <a:t>还是有用的，虽然前面批判了</a:t>
            </a:r>
            <a:r>
              <a:rPr lang="en-US" altLang="zh-CN" sz="1800" dirty="0"/>
              <a:t>DCA</a:t>
            </a:r>
            <a:r>
              <a:rPr lang="zh-CN" altLang="en-US" sz="1800" dirty="0"/>
              <a:t>可能没有</a:t>
            </a:r>
            <a:r>
              <a:rPr lang="zh-CN" altLang="en-US" sz="1800" b="1" dirty="0"/>
              <a:t>那么</a:t>
            </a:r>
            <a:r>
              <a:rPr lang="zh-CN" altLang="en-US" sz="1800" dirty="0"/>
              <a:t>有用，但关闭</a:t>
            </a:r>
            <a:r>
              <a:rPr lang="en-US" altLang="zh-CN" sz="1800" dirty="0"/>
              <a:t>DCA</a:t>
            </a:r>
            <a:r>
              <a:rPr lang="zh-CN" altLang="en-US" sz="1800" dirty="0"/>
              <a:t>后性能下降了。</a:t>
            </a:r>
            <a:endParaRPr lang="en-US" altLang="zh-CN" sz="1800" dirty="0"/>
          </a:p>
          <a:p>
            <a:r>
              <a:rPr lang="en-US" altLang="zh-CN" sz="1800" dirty="0"/>
              <a:t>IOMMU</a:t>
            </a:r>
            <a:r>
              <a:rPr lang="zh-CN" altLang="en-US" sz="1800" dirty="0"/>
              <a:t>：会降低每核吞吐量，因为会多</a:t>
            </a:r>
            <a:r>
              <a:rPr lang="en-US" altLang="zh-CN" sz="1800" dirty="0"/>
              <a:t>1</a:t>
            </a:r>
            <a:r>
              <a:rPr lang="zh-CN" altLang="en-US" sz="1800" dirty="0"/>
              <a:t>）分配新页面 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DMA</a:t>
            </a:r>
            <a:r>
              <a:rPr lang="zh-CN" altLang="en-US" sz="1800" dirty="0"/>
              <a:t>完成后取消映射 这两个操作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D7DBA-3CE7-7913-05E3-76F52004D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988"/>
            <a:ext cx="12192000" cy="35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7BA87-37CA-7434-1F5A-46886EDB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/>
              <a:t>Understanding host network stack overheads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E1C043-E1DA-BB98-6915-249BC5150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ACM SIGCOMM ’21</a:t>
            </a:r>
          </a:p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他们组每年在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SIGCOMM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都出一篇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系列，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年也出了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62FE6D-5FB1-65AB-D46D-5A05A161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70" y="3429000"/>
            <a:ext cx="9580952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9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97EE6-09BB-095F-9927-578E08D5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未来展望和结论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0983E-0260-C164-75E0-E16997AE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零拷贝。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高效的传输协议。现在的协议主要是合理划分网络资源的，之后的协议可以考虑设计合理划分主机资源的，包括</a:t>
            </a:r>
            <a:r>
              <a:rPr lang="en-US" altLang="zh-CN" dirty="0"/>
              <a:t>cache</a:t>
            </a:r>
            <a:r>
              <a:rPr lang="zh-CN" altLang="en-US" dirty="0"/>
              <a:t>、内核分配、</a:t>
            </a:r>
            <a:r>
              <a:rPr lang="en-US" altLang="zh-CN" dirty="0"/>
              <a:t>DCA</a:t>
            </a:r>
            <a:r>
              <a:rPr lang="zh-CN" altLang="en-US" dirty="0"/>
              <a:t>等。</a:t>
            </a:r>
            <a:endParaRPr lang="en-US" altLang="zh-CN" dirty="0"/>
          </a:p>
          <a:p>
            <a:r>
              <a:rPr lang="zh-CN" altLang="en-US" dirty="0"/>
              <a:t>重新构造主机堆栈。性能瓶颈转移到主机上，可以重新构造网络堆栈，并重新设计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结论：高带宽链路的主机网络堆栈瓶颈是主机资源（例如，核心速度和计数、高速缓存大小</a:t>
            </a:r>
            <a:r>
              <a:rPr lang="zh-CN" altLang="en-US"/>
              <a:t>等）。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23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21F9-F7C0-F533-1F8C-E43F50A3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861C7-73C7-6558-981F-B0234BCB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数据中心的网络链路带宽很大，目前因</a:t>
            </a:r>
            <a:r>
              <a:rPr lang="en-US" altLang="zh-CN" dirty="0"/>
              <a:t>CPU</a:t>
            </a:r>
            <a:r>
              <a:rPr lang="zh-CN" altLang="en-US" dirty="0"/>
              <a:t>消耗过大已经无法处理了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未来怎么办？</a:t>
            </a:r>
            <a:r>
              <a:rPr lang="en-US" altLang="zh-CN" dirty="0"/>
              <a:t>Kernel-&gt;hardware offload-&gt;clean-state </a:t>
            </a:r>
            <a:r>
              <a:rPr lang="en-US" altLang="zh-CN" dirty="0" err="1"/>
              <a:t>userspace</a:t>
            </a:r>
            <a:r>
              <a:rPr lang="en-US" altLang="zh-CN" dirty="0"/>
              <a:t>-&gt;hardware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所以，我们要研究下目前网络包在高链路带宽中怎么流通的，并分析其瓶颈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本文在</a:t>
            </a:r>
            <a:r>
              <a:rPr lang="en-US" altLang="zh-CN" dirty="0"/>
              <a:t>100Gbps</a:t>
            </a:r>
            <a:r>
              <a:rPr lang="zh-CN" altLang="en-US" dirty="0"/>
              <a:t>的接入带宽中研究了</a:t>
            </a:r>
            <a:r>
              <a:rPr lang="en-US" altLang="zh-CN" dirty="0"/>
              <a:t>Linux</a:t>
            </a:r>
            <a:r>
              <a:rPr lang="zh-CN" altLang="en-US" dirty="0"/>
              <a:t>内核网络堆栈性能的测量。这里还引入了其他资源，如</a:t>
            </a:r>
            <a:r>
              <a:rPr lang="en-US" altLang="zh-CN" dirty="0"/>
              <a:t>CPU Core+</a:t>
            </a:r>
            <a:r>
              <a:rPr lang="zh-CN" altLang="en-US" dirty="0"/>
              <a:t>主频，</a:t>
            </a:r>
            <a:r>
              <a:rPr lang="en-US" altLang="zh-CN" dirty="0"/>
              <a:t>cache</a:t>
            </a:r>
            <a:r>
              <a:rPr lang="zh-CN" altLang="en-US" dirty="0"/>
              <a:t>，</a:t>
            </a:r>
            <a:r>
              <a:rPr lang="en-US" altLang="zh-CN" dirty="0"/>
              <a:t>NIC buffer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结论：单核心很慢；</a:t>
            </a:r>
            <a:r>
              <a:rPr lang="en-US" altLang="zh-CN" dirty="0"/>
              <a:t>kernel-app buffer</a:t>
            </a:r>
            <a:r>
              <a:rPr lang="zh-CN" altLang="en-US" dirty="0"/>
              <a:t>瓶颈；</a:t>
            </a:r>
            <a:r>
              <a:rPr lang="en-US" altLang="zh-CN" dirty="0"/>
              <a:t>BDP</a:t>
            </a:r>
            <a:r>
              <a:rPr lang="zh-CN" altLang="en-US" dirty="0"/>
              <a:t>（带宽时延积）的增加超过了</a:t>
            </a:r>
            <a:r>
              <a:rPr lang="en-US" altLang="zh-CN" dirty="0"/>
              <a:t>cache</a:t>
            </a:r>
            <a:r>
              <a:rPr lang="zh-CN" altLang="en-US" dirty="0"/>
              <a:t>的增加；传统的网络堆栈和</a:t>
            </a:r>
            <a:r>
              <a:rPr lang="en-US" altLang="zh-CN" dirty="0"/>
              <a:t>CPU</a:t>
            </a:r>
            <a:r>
              <a:rPr lang="zh-CN" altLang="en-US" dirty="0"/>
              <a:t>处理器的松耦合设计限制了性能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展望：未来的</a:t>
            </a:r>
            <a:r>
              <a:rPr lang="en-US" altLang="zh-CN" dirty="0"/>
              <a:t>OS</a:t>
            </a:r>
            <a:r>
              <a:rPr lang="zh-CN" altLang="en-US" dirty="0"/>
              <a:t>，网络协议和硬件设计。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22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D179C-6774-B1D6-A211-0461EB7C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16D72-6A1D-29D0-ED6A-A9F18FDD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大规模数据中心的访问带宽很高，但是现在很慢。</a:t>
            </a:r>
            <a:endParaRPr lang="en-US" altLang="zh-CN" dirty="0"/>
          </a:p>
          <a:p>
            <a:r>
              <a:rPr lang="zh-CN" altLang="en-US" dirty="0"/>
              <a:t>大家探索的</a:t>
            </a:r>
            <a:r>
              <a:rPr lang="en-US" altLang="zh-CN" dirty="0"/>
              <a:t>key point</a:t>
            </a:r>
            <a:r>
              <a:rPr lang="zh-CN" altLang="en-US" dirty="0"/>
              <a:t>：</a:t>
            </a:r>
            <a:r>
              <a:rPr lang="en-US" altLang="zh-CN" dirty="0"/>
              <a:t>Linux </a:t>
            </a:r>
            <a:r>
              <a:rPr lang="zh-CN" altLang="en-US" dirty="0"/>
              <a:t>网络堆栈优化；硬件卸载；</a:t>
            </a:r>
            <a:r>
              <a:rPr lang="en-US" altLang="zh-CN" dirty="0"/>
              <a:t>RDMA</a:t>
            </a:r>
            <a:r>
              <a:rPr lang="zh-CN" altLang="en-US" dirty="0"/>
              <a:t>；干净的</a:t>
            </a:r>
            <a:r>
              <a:rPr lang="en-US" altLang="zh-CN" dirty="0" err="1"/>
              <a:t>userspace</a:t>
            </a:r>
            <a:r>
              <a:rPr lang="zh-CN" altLang="en-US" dirty="0"/>
              <a:t>。本文选择了第一个方向，并研究一下内核网络堆栈性能测量。</a:t>
            </a:r>
            <a:endParaRPr lang="en-US" altLang="zh-CN" dirty="0"/>
          </a:p>
          <a:p>
            <a:r>
              <a:rPr lang="zh-CN" altLang="en-US" dirty="0"/>
              <a:t>本文做了以下贡献（也就是探索</a:t>
            </a:r>
            <a:r>
              <a:rPr lang="en-US" altLang="zh-CN" dirty="0"/>
              <a:t>Linux</a:t>
            </a:r>
            <a:r>
              <a:rPr lang="zh-CN" altLang="en-US" dirty="0"/>
              <a:t>网络堆栈中有以下发现）：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）高带宽链路导致性能瓶颈从协议处理转移到数据复制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b="0" i="0" dirty="0">
                <a:effectLst/>
                <a:latin typeface="-apple-system"/>
              </a:rPr>
              <a:t>带宽时延积与缓存大小之间的差距不断缩小，导致吞吐量达不到最佳。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）有害的主机资源共享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）重新看待主机分层和数据包处理管道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61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7B926-F41B-ACD1-32E1-C852FC74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08626-E813-A1CD-7C8E-21831890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高带宽链路导致性能瓶颈从协议处理转移到数据复制</a:t>
            </a:r>
            <a:endParaRPr lang="en-US" altLang="zh-CN" dirty="0"/>
          </a:p>
          <a:p>
            <a:r>
              <a:rPr lang="zh-CN" altLang="en-US" dirty="0"/>
              <a:t>目前高带宽链路开销在各种场景中基本一致：从内核缓冲区</a:t>
            </a:r>
            <a:r>
              <a:rPr lang="en-US" altLang="zh-CN" dirty="0"/>
              <a:t>-&gt;app</a:t>
            </a:r>
            <a:r>
              <a:rPr lang="zh-CN" altLang="en-US" dirty="0"/>
              <a:t>缓冲区的数据复制。</a:t>
            </a:r>
            <a:endParaRPr lang="en-US" altLang="zh-CN" dirty="0"/>
          </a:p>
          <a:p>
            <a:r>
              <a:rPr lang="zh-CN" altLang="en-US" dirty="0"/>
              <a:t>而低带宽链路</a:t>
            </a:r>
            <a:r>
              <a:rPr lang="en-US" altLang="zh-CN" dirty="0"/>
              <a:t>/</a:t>
            </a:r>
            <a:r>
              <a:rPr lang="zh-CN" altLang="en-US" dirty="0"/>
              <a:t>端流量的开销：协议处理。</a:t>
            </a:r>
            <a:endParaRPr lang="en-US" altLang="zh-CN" dirty="0"/>
          </a:p>
          <a:p>
            <a:r>
              <a:rPr lang="zh-CN" altLang="en-US" dirty="0"/>
              <a:t>目前的解决方案：零拷贝机制；集成硬件卸载（指将某些任务或计算从</a:t>
            </a:r>
            <a:r>
              <a:rPr lang="en-US" altLang="zh-CN" dirty="0"/>
              <a:t>CPU </a:t>
            </a:r>
            <a:r>
              <a:rPr lang="zh-CN" altLang="en-US" dirty="0"/>
              <a:t>转移到专用硬件（如 </a:t>
            </a:r>
            <a:r>
              <a:rPr lang="en-US" altLang="zh-CN" dirty="0"/>
              <a:t>NIC </a:t>
            </a:r>
            <a:r>
              <a:rPr lang="zh-CN" altLang="en-US" dirty="0"/>
              <a:t>或</a:t>
            </a:r>
            <a:r>
              <a:rPr lang="en-US" altLang="zh-CN" dirty="0"/>
              <a:t>GPU</a:t>
            </a:r>
            <a:r>
              <a:rPr lang="zh-CN" altLang="en-US" dirty="0"/>
              <a:t>）的过程，以提高系统性能和效率）。</a:t>
            </a:r>
          </a:p>
        </p:txBody>
      </p:sp>
    </p:spTree>
    <p:extLst>
      <p:ext uri="{BB962C8B-B14F-4D97-AF65-F5344CB8AC3E}">
        <p14:creationId xmlns:p14="http://schemas.microsoft.com/office/powerpoint/2010/main" val="34492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B894D-5AB5-D797-9C08-5D0E9AEA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6BE9D-0825-0520-3668-886D59A4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带宽时延积与</a:t>
            </a:r>
            <a:r>
              <a:rPr lang="en-US" altLang="zh-CN" b="0" i="0" dirty="0">
                <a:effectLst/>
                <a:latin typeface="-apple-system"/>
              </a:rPr>
              <a:t>cache</a:t>
            </a:r>
            <a:r>
              <a:rPr lang="zh-CN" altLang="en-US" b="0" i="0" dirty="0">
                <a:effectLst/>
                <a:latin typeface="-apple-system"/>
              </a:rPr>
              <a:t>大小之间的差距不断缩小，导致吞吐量达不到最佳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目前</a:t>
            </a:r>
            <a:r>
              <a:rPr lang="en-US" altLang="zh-CN" dirty="0">
                <a:latin typeface="-apple-system"/>
              </a:rPr>
              <a:t>CPU</a:t>
            </a:r>
            <a:r>
              <a:rPr lang="zh-CN" altLang="en-US" dirty="0">
                <a:latin typeface="-apple-system"/>
              </a:rPr>
              <a:t>都支持</a:t>
            </a:r>
            <a:r>
              <a:rPr lang="en-US" altLang="zh-CN" dirty="0">
                <a:latin typeface="-apple-system"/>
              </a:rPr>
              <a:t>DCA</a:t>
            </a:r>
            <a:r>
              <a:rPr lang="zh-CN" altLang="en-US" dirty="0">
                <a:latin typeface="-apple-system"/>
              </a:rPr>
              <a:t>，默认启用这个功能。</a:t>
            </a:r>
            <a:r>
              <a:rPr lang="en-US" altLang="zh-CN" dirty="0">
                <a:latin typeface="-apple-system"/>
              </a:rPr>
              <a:t>NIC DMA</a:t>
            </a:r>
            <a:r>
              <a:rPr lang="zh-CN" altLang="en-US" dirty="0">
                <a:latin typeface="-apple-system"/>
              </a:rPr>
              <a:t>数据到</a:t>
            </a:r>
            <a:r>
              <a:rPr lang="en-US" altLang="zh-CN" dirty="0">
                <a:latin typeface="-apple-system"/>
              </a:rPr>
              <a:t>cache</a:t>
            </a:r>
            <a:r>
              <a:rPr lang="zh-CN" altLang="en-US" dirty="0">
                <a:latin typeface="-apple-system"/>
              </a:rPr>
              <a:t>中。</a:t>
            </a:r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但问题是，对于每个数据流来讲，</a:t>
            </a:r>
            <a:r>
              <a:rPr lang="en-US" altLang="zh-CN" b="0" i="0" dirty="0">
                <a:effectLst/>
                <a:latin typeface="-apple-system"/>
              </a:rPr>
              <a:t>cache</a:t>
            </a:r>
            <a:r>
              <a:rPr lang="zh-CN" altLang="en-US" b="0" i="0" dirty="0">
                <a:effectLst/>
                <a:latin typeface="-apple-system"/>
              </a:rPr>
              <a:t>总会有不命中的，而对于单个流来讲都有</a:t>
            </a:r>
            <a:r>
              <a:rPr lang="en-US" altLang="zh-CN" b="0" i="0" dirty="0">
                <a:effectLst/>
                <a:latin typeface="-apple-system"/>
              </a:rPr>
              <a:t>49%</a:t>
            </a:r>
            <a:r>
              <a:rPr lang="zh-CN" altLang="en-US" dirty="0">
                <a:latin typeface="-apple-system"/>
              </a:rPr>
              <a:t>。这个比例非常高，但是为什么？</a:t>
            </a:r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因为主机处理成为数据接收的瓶颈，而这个会导致时延增加，就会导致</a:t>
            </a:r>
            <a:r>
              <a:rPr lang="zh-CN" altLang="en-US" dirty="0">
                <a:latin typeface="-apple-system"/>
              </a:rPr>
              <a:t>时延带宽积的增加，增加速度是超过了</a:t>
            </a:r>
            <a:r>
              <a:rPr lang="en-US" altLang="zh-CN" dirty="0">
                <a:latin typeface="-apple-system"/>
              </a:rPr>
              <a:t>L3 cache</a:t>
            </a:r>
            <a:r>
              <a:rPr lang="zh-CN" altLang="en-US" dirty="0">
                <a:latin typeface="-apple-system"/>
              </a:rPr>
              <a:t>在</a:t>
            </a:r>
            <a:r>
              <a:rPr lang="en-US" altLang="zh-CN" dirty="0">
                <a:latin typeface="-apple-system"/>
              </a:rPr>
              <a:t>NIC-&gt;DMA-&gt;cache</a:t>
            </a:r>
            <a:r>
              <a:rPr lang="zh-CN" altLang="en-US" dirty="0">
                <a:latin typeface="-apple-system"/>
              </a:rPr>
              <a:t>中的增加速度的。若</a:t>
            </a:r>
            <a:r>
              <a:rPr lang="en-US" altLang="zh-CN" dirty="0">
                <a:latin typeface="-apple-system"/>
              </a:rPr>
              <a:t>BDP</a:t>
            </a:r>
            <a:r>
              <a:rPr lang="zh-CN" altLang="en-US" dirty="0">
                <a:latin typeface="-apple-system"/>
              </a:rPr>
              <a:t>大，</a:t>
            </a:r>
            <a:r>
              <a:rPr lang="en-US" altLang="zh-CN" dirty="0">
                <a:latin typeface="-apple-system"/>
              </a:rPr>
              <a:t>app</a:t>
            </a:r>
            <a:r>
              <a:rPr lang="zh-CN" altLang="en-US" dirty="0">
                <a:latin typeface="-apple-system"/>
              </a:rPr>
              <a:t>读</a:t>
            </a:r>
            <a:r>
              <a:rPr lang="en-US" altLang="zh-CN" dirty="0">
                <a:latin typeface="-apple-system"/>
              </a:rPr>
              <a:t>cache</a:t>
            </a:r>
            <a:r>
              <a:rPr lang="zh-CN" altLang="en-US" dirty="0">
                <a:latin typeface="-apple-system"/>
              </a:rPr>
              <a:t>中的数据时，</a:t>
            </a:r>
            <a:r>
              <a:rPr lang="en-US" altLang="zh-CN" dirty="0">
                <a:latin typeface="-apple-system"/>
              </a:rPr>
              <a:t>cache</a:t>
            </a:r>
            <a:r>
              <a:rPr lang="zh-CN" altLang="en-US" dirty="0">
                <a:latin typeface="-apple-system"/>
              </a:rPr>
              <a:t>的内容可能已经被更新了。</a:t>
            </a:r>
            <a:endParaRPr lang="en-US" altLang="zh-CN" dirty="0"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所以，我们要在多个流之间协调主机资源，避免这个问题（即降低延迟</a:t>
            </a:r>
            <a:r>
              <a:rPr lang="en-US" altLang="zh-CN" b="0" i="0" dirty="0">
                <a:effectLst/>
                <a:latin typeface="-apple-system"/>
              </a:rPr>
              <a:t>-&gt;</a:t>
            </a:r>
            <a:r>
              <a:rPr lang="zh-CN" altLang="en-US" b="0" i="0" dirty="0">
                <a:effectLst/>
                <a:latin typeface="-apple-system"/>
              </a:rPr>
              <a:t>减少</a:t>
            </a:r>
            <a:r>
              <a:rPr lang="en-US" altLang="zh-CN" b="0" i="0" dirty="0">
                <a:effectLst/>
                <a:latin typeface="-apple-system"/>
              </a:rPr>
              <a:t>cache miss</a:t>
            </a:r>
            <a:r>
              <a:rPr lang="zh-CN" altLang="en-US" b="0" i="0" dirty="0">
                <a:effectLst/>
                <a:latin typeface="-apple-system"/>
              </a:rPr>
              <a:t>）。计算机网络中的重要方法</a:t>
            </a:r>
            <a:r>
              <a:rPr lang="en-US" altLang="zh-CN" b="0" i="0" dirty="0">
                <a:effectLst/>
                <a:latin typeface="-apple-system"/>
              </a:rPr>
              <a:t>——</a:t>
            </a:r>
            <a:r>
              <a:rPr lang="zh-CN" altLang="en-US" b="0" i="0" dirty="0">
                <a:effectLst/>
                <a:latin typeface="-apple-system"/>
              </a:rPr>
              <a:t>滑动窗口，窗口大小也应该考虑</a:t>
            </a:r>
            <a:r>
              <a:rPr lang="en-US" altLang="zh-CN" b="0" i="0" dirty="0">
                <a:effectLst/>
                <a:latin typeface="-apple-system"/>
              </a:rPr>
              <a:t>cache</a:t>
            </a:r>
            <a:r>
              <a:rPr lang="zh-CN" altLang="en-US" b="0" i="0" dirty="0">
                <a:effectLst/>
                <a:latin typeface="-apple-system"/>
              </a:rPr>
              <a:t>大小。</a:t>
            </a:r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92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A6C81-4C02-6B78-AB41-34C95EE7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3F3C5-E52E-720C-55EB-C7C9725B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有害的主机资源共享</a:t>
            </a:r>
            <a:endParaRPr lang="en-US" altLang="zh-CN" dirty="0"/>
          </a:p>
          <a:p>
            <a:r>
              <a:rPr lang="zh-CN" altLang="en-US" dirty="0"/>
              <a:t>多个流共享主机资源会对效率产生影响，不同流量模式下的单核吞吐量差异高达</a:t>
            </a:r>
            <a:r>
              <a:rPr lang="en-US" altLang="zh-CN" dirty="0"/>
              <a:t>66%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对于高带宽网络，要设计高效的</a:t>
            </a:r>
            <a:r>
              <a:rPr lang="en-US" altLang="zh-CN" dirty="0"/>
              <a:t>CPU</a:t>
            </a:r>
            <a:r>
              <a:rPr lang="zh-CN" altLang="en-US" dirty="0"/>
              <a:t>网络，则必须协调主机资源以防止资源竞争。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7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54907-DC99-4967-EC12-0AC22AA9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958C2-143E-9073-7E63-C060971BC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重新看待主机分层和数据包处理管道</a:t>
            </a:r>
            <a:endParaRPr lang="en-US" altLang="zh-CN" dirty="0"/>
          </a:p>
          <a:p>
            <a:r>
              <a:rPr lang="zh-CN" altLang="en-US" dirty="0"/>
              <a:t>长流和短流的性能瓶颈差异很大（长流处理开销大，短流复制瓶颈大）</a:t>
            </a:r>
            <a:endParaRPr lang="en-US" altLang="zh-CN" dirty="0"/>
          </a:p>
          <a:p>
            <a:r>
              <a:rPr lang="zh-CN" altLang="en-US" dirty="0"/>
              <a:t>随着性能瓶颈从协议处理转移到数据复制（也就是主机资源），需要重新设计主机的分层（现在的协议处理分层）和数据包处理管道（长短流能不能分开处理？他们瓶颈不一样）</a:t>
            </a:r>
          </a:p>
        </p:txBody>
      </p:sp>
    </p:spTree>
    <p:extLst>
      <p:ext uri="{BB962C8B-B14F-4D97-AF65-F5344CB8AC3E}">
        <p14:creationId xmlns:p14="http://schemas.microsoft.com/office/powerpoint/2010/main" val="339025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A2403-5897-2F40-159C-F485FA0F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网络堆栈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AF13D-9388-7129-4822-66B122AF7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59" y="1604908"/>
            <a:ext cx="5563341" cy="435133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发送方：</a:t>
            </a:r>
            <a:r>
              <a:rPr lang="en-US" altLang="zh-CN" dirty="0" err="1"/>
              <a:t>syscall</a:t>
            </a:r>
            <a:r>
              <a:rPr lang="en-US" altLang="zh-CN" dirty="0"/>
              <a:t>-&gt;</a:t>
            </a:r>
            <a:r>
              <a:rPr lang="en-US" altLang="zh-CN" dirty="0" err="1"/>
              <a:t>skbs</a:t>
            </a:r>
            <a:r>
              <a:rPr lang="en-US" altLang="zh-CN" dirty="0"/>
              <a:t>(socket buffer)</a:t>
            </a:r>
          </a:p>
          <a:p>
            <a:r>
              <a:rPr lang="zh-CN" altLang="en-US" dirty="0"/>
              <a:t>对于</a:t>
            </a:r>
            <a:r>
              <a:rPr lang="en-US" altLang="zh-CN" dirty="0" err="1"/>
              <a:t>skb</a:t>
            </a:r>
            <a:r>
              <a:rPr lang="zh-CN" altLang="en-US" dirty="0"/>
              <a:t>引用的数据，内核随后执行从用户空间缓冲区到内核缓冲区的数据复制。</a:t>
            </a:r>
            <a:endParaRPr lang="en-US" altLang="zh-CN" dirty="0"/>
          </a:p>
          <a:p>
            <a:r>
              <a:rPr lang="en-US" altLang="zh-CN" dirty="0"/>
              <a:t>TCP/IP</a:t>
            </a:r>
            <a:r>
              <a:rPr lang="zh-CN" altLang="en-US" dirty="0"/>
              <a:t>层处理</a:t>
            </a:r>
            <a:r>
              <a:rPr lang="en-US" altLang="zh-CN" dirty="0" err="1"/>
              <a:t>skb</a:t>
            </a:r>
            <a:r>
              <a:rPr lang="en-US" altLang="zh-CN" dirty="0"/>
              <a:t>-&gt;</a:t>
            </a:r>
            <a:r>
              <a:rPr lang="zh-CN" altLang="en-US" dirty="0"/>
              <a:t>网络子系统发送数据，通过</a:t>
            </a:r>
            <a:r>
              <a:rPr lang="en-US" altLang="zh-CN" dirty="0"/>
              <a:t>GSO</a:t>
            </a:r>
            <a:r>
              <a:rPr lang="zh-CN" altLang="en-US" dirty="0"/>
              <a:t>（</a:t>
            </a:r>
            <a:r>
              <a:rPr lang="en-US" altLang="zh-CN" dirty="0"/>
              <a:t>Generic Segmentation offload</a:t>
            </a:r>
            <a:r>
              <a:rPr lang="zh-CN" altLang="en-US" dirty="0"/>
              <a:t>）按照</a:t>
            </a:r>
            <a:r>
              <a:rPr lang="en-US" altLang="zh-CN" dirty="0"/>
              <a:t>MTU</a:t>
            </a:r>
            <a:r>
              <a:rPr lang="zh-CN" altLang="en-US" dirty="0"/>
              <a:t>分块变成数据链路层帧，从</a:t>
            </a:r>
            <a:r>
              <a:rPr lang="en-US" altLang="zh-CN" dirty="0"/>
              <a:t>TX</a:t>
            </a:r>
            <a:r>
              <a:rPr lang="zh-CN" altLang="en-US" dirty="0"/>
              <a:t>队列里发出去。现在的</a:t>
            </a:r>
            <a:r>
              <a:rPr lang="en-US" altLang="zh-CN" dirty="0"/>
              <a:t>NIC</a:t>
            </a:r>
            <a:r>
              <a:rPr lang="zh-CN" altLang="en-US" dirty="0"/>
              <a:t>还支持数据包分段（</a:t>
            </a:r>
            <a:r>
              <a:rPr lang="en-US" altLang="zh-CN" dirty="0"/>
              <a:t>TCP segmentation offload TSO</a:t>
            </a:r>
            <a:r>
              <a:rPr lang="zh-CN" altLang="en-US" dirty="0"/>
              <a:t>，具体做法就是把</a:t>
            </a:r>
            <a:r>
              <a:rPr lang="en-US" altLang="zh-CN" dirty="0"/>
              <a:t>TCP</a:t>
            </a:r>
            <a:r>
              <a:rPr lang="zh-CN" altLang="en-US" dirty="0"/>
              <a:t>报文分割成不同</a:t>
            </a:r>
            <a:r>
              <a:rPr lang="en-US" altLang="zh-CN" dirty="0"/>
              <a:t>IP</a:t>
            </a:r>
            <a:r>
              <a:rPr lang="zh-CN" altLang="en-US" dirty="0"/>
              <a:t>分组，让网卡加</a:t>
            </a:r>
            <a:r>
              <a:rPr lang="en-US" altLang="zh-CN" dirty="0"/>
              <a:t>IP</a:t>
            </a:r>
            <a:r>
              <a:rPr lang="zh-CN" altLang="en-US" dirty="0"/>
              <a:t>头）。</a:t>
            </a:r>
            <a:endParaRPr lang="en-US" altLang="zh-CN" dirty="0"/>
          </a:p>
          <a:p>
            <a:r>
              <a:rPr lang="zh-CN" altLang="en-US" dirty="0"/>
              <a:t>最后，驱动程序处理</a:t>
            </a:r>
            <a:r>
              <a:rPr lang="en-US" altLang="zh-CN" dirty="0"/>
              <a:t>TX</a:t>
            </a:r>
            <a:r>
              <a:rPr lang="zh-CN" altLang="en-US" dirty="0"/>
              <a:t>队列，为</a:t>
            </a:r>
            <a:r>
              <a:rPr lang="en-US" altLang="zh-CN" dirty="0"/>
              <a:t>NIC</a:t>
            </a:r>
            <a:r>
              <a:rPr lang="zh-CN" altLang="en-US" dirty="0"/>
              <a:t>创建</a:t>
            </a:r>
            <a:r>
              <a:rPr lang="en-US" altLang="zh-CN" dirty="0"/>
              <a:t>NIC&lt;-&gt;DMA</a:t>
            </a:r>
            <a:r>
              <a:rPr lang="zh-CN" altLang="en-US" dirty="0"/>
              <a:t>的映射（其实就是</a:t>
            </a:r>
            <a:r>
              <a:rPr lang="en-US" altLang="zh-CN" dirty="0"/>
              <a:t>bind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所有工作在和</a:t>
            </a:r>
            <a:r>
              <a:rPr lang="en-US" altLang="zh-CN" dirty="0"/>
              <a:t>app</a:t>
            </a:r>
            <a:r>
              <a:rPr lang="zh-CN" altLang="en-US" dirty="0"/>
              <a:t>相同的</a:t>
            </a:r>
            <a:r>
              <a:rPr lang="en-US" altLang="zh-CN" dirty="0" err="1"/>
              <a:t>cpu</a:t>
            </a:r>
            <a:r>
              <a:rPr lang="en-US" altLang="zh-CN" dirty="0"/>
              <a:t> core</a:t>
            </a:r>
            <a:r>
              <a:rPr lang="zh-CN" altLang="en-US" dirty="0"/>
              <a:t>上做。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24DB7E-7B92-3F7E-179D-55074CA43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62" y="160612"/>
            <a:ext cx="5563341" cy="3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3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10506</TotalTime>
  <Words>1544</Words>
  <Application>Microsoft Office PowerPoint</Application>
  <PresentationFormat>宽屏</PresentationFormat>
  <Paragraphs>100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-apple-system</vt:lpstr>
      <vt:lpstr>等线</vt:lpstr>
      <vt:lpstr>等线 Light</vt:lpstr>
      <vt:lpstr>微软雅黑</vt:lpstr>
      <vt:lpstr>Arial</vt:lpstr>
      <vt:lpstr>Office 主题​​</vt:lpstr>
      <vt:lpstr>科研分享</vt:lpstr>
      <vt:lpstr>Understanding host network stack overheads</vt:lpstr>
      <vt:lpstr>Abstract</vt:lpstr>
      <vt:lpstr>Introduction</vt:lpstr>
      <vt:lpstr>Introduction</vt:lpstr>
      <vt:lpstr>Introduction</vt:lpstr>
      <vt:lpstr>Introduction</vt:lpstr>
      <vt:lpstr>Introduction</vt:lpstr>
      <vt:lpstr>Linux网络堆栈</vt:lpstr>
      <vt:lpstr>Linux网络堆栈</vt:lpstr>
      <vt:lpstr>Method</vt:lpstr>
      <vt:lpstr>Linux网络堆栈开销（单流）</vt:lpstr>
      <vt:lpstr>Linux网络堆栈开销（一对一）</vt:lpstr>
      <vt:lpstr>Linux网络堆栈开销（多对一）</vt:lpstr>
      <vt:lpstr>Linux网络堆栈开销（一对多）</vt:lpstr>
      <vt:lpstr>Linux网络堆栈开销（多对多）</vt:lpstr>
      <vt:lpstr>网内拥塞的影响</vt:lpstr>
      <vt:lpstr>流大小的影响</vt:lpstr>
      <vt:lpstr>其他因素的影响</vt:lpstr>
      <vt:lpstr>未来展望和结论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Qiming Zhao</cp:lastModifiedBy>
  <cp:revision>24</cp:revision>
  <dcterms:created xsi:type="dcterms:W3CDTF">2022-04-26T12:19:56Z</dcterms:created>
  <dcterms:modified xsi:type="dcterms:W3CDTF">2024-10-10T04:26:29Z</dcterms:modified>
</cp:coreProperties>
</file>