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1" r:id="rId4"/>
    <p:sldId id="262" r:id="rId5"/>
    <p:sldId id="264" r:id="rId6"/>
    <p:sldId id="265" r:id="rId7"/>
    <p:sldId id="267" r:id="rId8"/>
    <p:sldId id="268" r:id="rId9"/>
    <p:sldId id="269" r:id="rId10"/>
    <p:sldId id="263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67"/>
    <p:restoredTop sz="96341"/>
  </p:normalViewPr>
  <p:slideViewPr>
    <p:cSldViewPr snapToGrid="0" snapToObjects="1">
      <p:cViewPr>
        <p:scale>
          <a:sx n="105" d="100"/>
          <a:sy n="105" d="100"/>
        </p:scale>
        <p:origin x="84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99A22-C89E-2A42-AA69-B96EC0E8F22F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24175-A97A-A34A-9CDE-D593DE6F0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247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0309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292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671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868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7399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1266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4246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834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6943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705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93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991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88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425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2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422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22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038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F73F0-1C70-B940-A2E5-2C0F909ED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6010F3-FF64-D844-A243-920B01350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D957C-C9AA-A541-9B1D-8A28EDCC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94FB6-DFFA-1A41-B7DF-CAF124D9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57B84-BC5F-894E-9E9B-58B7105A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74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C9741-05B8-4A4C-8953-AF14335B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72BC86-D7E5-B044-AEC4-1A768072E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DC615-6F49-2544-AB04-3573329C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12B7B-4678-CC4C-9ABA-0AF86D88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A8950-1B11-C64B-A605-525D3987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149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C84729-7A8B-0F4E-B82D-4A4CB385F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425CDB-F2B1-F941-AB95-31337DFD8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98466-F9E8-D64E-ABAB-9C02CE1A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5D89F-A7C2-464D-A046-BFAF550A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35145-94E3-2040-9F0B-B34CCC21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035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7481C-6E63-9E4A-BB83-177941E3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3BF26-E2C6-EF45-83FF-4E70F3FC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D8E0A-FF87-8A44-9963-4C7FCABB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67DE6-D2DC-A94D-A039-5F9125C0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A0183-F34A-E34D-BE2E-6A028C18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78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0B630-8A9A-5E42-A175-729A4226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C35D6-3EB9-2142-B7B6-51291B5C5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64384-CD2F-F640-A445-66151225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11237-EC2F-B14C-BCF1-D84E0134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ADA4F-567F-FB4D-A276-305899A4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8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43EA2-8964-254C-8EB3-243FECE8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13262-744B-754F-A249-A6C5D1035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B4DE29-3EA8-7147-80CE-6B2C69067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C2281-9CF4-AB4A-8572-AF6655AC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A7F1A-888F-B74C-AC0F-05CF9FC8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BA752-DD04-DA4D-88C8-91EC3778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63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7FD14-FF7A-E349-BB31-28E95C0E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F4D66-FE1D-A34E-A9FF-7FC6CCD6C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B17C80-ED6B-7C46-99E0-1D039DD2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F49417-F070-6147-8C63-B30D6E47E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81FD7E-2FBD-ED45-A6F9-2EECDAA68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C8D270-A43F-AF4D-B2A2-84CB1600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68EFDA-6F30-EF4A-A55E-AD1BB296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176FD4-708D-F34B-9F94-1082C9B4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81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A0925-B777-4540-843E-26829103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1540B8-8B58-C444-8F24-CDE7AA98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5A78BA-5CE6-7F48-A0F3-0C42C7C0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3CEEB6-F60F-AB4A-95FA-658C1650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96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B8DC48-F26E-F44B-B227-B92EA693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E4F36B-036C-334B-BF59-F119505E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7DA3D6-9A78-9B41-949A-60302431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44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AB342-C1EE-C240-BE34-9F5DC2B1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150A8-6356-CE48-8A57-B68A9245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F0ABD-033A-8E4A-BB1E-6F6853A67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4EAE0-66DE-FE4F-B047-C5584668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B359D-F20A-5348-8E19-B68972D4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27CFB6-4A0A-614C-AEBC-E3F18EC0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68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0BFDC-7021-3A47-B123-C7B3A724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F23C84-E68F-D649-8909-F394D779B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A1672-AFD1-514C-95FE-A2D161CD8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C605F0-9474-B240-913B-A8B87725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77D97-358D-EE42-BE1F-249D84FA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EE8E07-1BC2-FB41-B14D-F212263B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4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714567-49B6-1F4D-94BB-EBADB73B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E4479-9208-4840-AA40-0998DDE22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63C74-93F3-9D48-9346-3ADB47B58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0E55-0191-E844-845D-559E2B233C7F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CA668-3747-6844-99DA-4B130D1EC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E0843-57FF-FF44-BFD8-6EB1123C4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23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linx/fin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CAD51-48BE-9A4B-8267-3B8ABA992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" y="1525396"/>
            <a:ext cx="11350752" cy="2479676"/>
          </a:xfrm>
        </p:spPr>
        <p:txBody>
          <a:bodyPr>
            <a:normAutofit fontScale="90000"/>
          </a:bodyPr>
          <a:lstStyle/>
          <a:p>
            <a:r>
              <a:rPr lang="en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FINN: A Framework for Fast, Scalable Binarized Neural Network Inference</a:t>
            </a:r>
            <a:br>
              <a:rPr lang="en" altLang="zh-CN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</a:br>
            <a:r>
              <a:rPr lang="en" altLang="zh-CN" sz="27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2017 ACM/SIGDA International Symposium on Field-Programmable Gate Arrays</a:t>
            </a:r>
            <a:endParaRPr lang="en" altLang="zh-CN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969559-51FC-9A48-A407-27CFB58B4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0020"/>
            <a:ext cx="9144000" cy="1655762"/>
          </a:xfrm>
        </p:spPr>
        <p:txBody>
          <a:bodyPr/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王淼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2021-07-29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871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Accuracy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of BNN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9C2203-55FC-494F-94D1-DB8B832BDE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492" y="3091007"/>
            <a:ext cx="7572756" cy="344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5AD9FA3-29D1-7A4F-998D-74F262E7E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623" y="1435481"/>
            <a:ext cx="7580625" cy="209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211A508-DA98-7E46-A9DA-53C820FF9DA2}"/>
              </a:ext>
            </a:extLst>
          </p:cNvPr>
          <p:cNvSpPr txBox="1"/>
          <p:nvPr/>
        </p:nvSpPr>
        <p:spPr>
          <a:xfrm>
            <a:off x="2412492" y="6540818"/>
            <a:ext cx="6900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Reference: Binary neural networks: A survey, </a:t>
            </a:r>
            <a:r>
              <a:rPr kumimoji="1" lang="en-US" altLang="zh-CN" sz="12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Haotong</a:t>
            </a:r>
            <a:r>
              <a:rPr kumimoji="1" lang="en-US" altLang="zh-CN" sz="12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Qin et. Al. </a:t>
            </a:r>
            <a:endParaRPr kumimoji="1" lang="zh-CN" altLang="en-US" sz="12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72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Architecture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398905"/>
            <a:ext cx="5957570" cy="4351338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Heterogeneous streaming architecture</a:t>
            </a:r>
            <a:endParaRPr kumimoji="1" lang="en-US" altLang="zh-CN" sz="20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lvl="1"/>
            <a:r>
              <a:rPr kumimoji="1" lang="en-US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✅</a:t>
            </a:r>
            <a:r>
              <a:rPr kumimoji="1" lang="zh-CN" altLang="en-US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</a:t>
            </a:r>
            <a:r>
              <a:rPr kumimoji="1" lang="en-US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a custom architecture for a given topology </a:t>
            </a:r>
          </a:p>
          <a:p>
            <a:pPr lvl="1"/>
            <a:r>
              <a:rPr kumimoji="1" lang="en-US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❌</a:t>
            </a:r>
            <a:r>
              <a:rPr kumimoji="1" lang="zh-CN" altLang="en-US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</a:t>
            </a:r>
            <a:r>
              <a:rPr kumimoji="1" lang="en-US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scheduling operations on a fixed architecture</a:t>
            </a:r>
          </a:p>
          <a:p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Separate compute engines each layer</a:t>
            </a:r>
          </a:p>
          <a:p>
            <a:pPr lvl="1"/>
            <a:r>
              <a:rPr kumimoji="1" lang="en-US" altLang="zh-CN" sz="16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communicate via on-chip data streams</a:t>
            </a:r>
          </a:p>
          <a:p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Each engine starts to compute as soon as the previous engine starts to produce output</a:t>
            </a:r>
          </a:p>
          <a:p>
            <a:pPr lvl="1"/>
            <a:r>
              <a:rPr kumimoji="1" lang="en-US" altLang="zh-CN" sz="16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overlapping computation and communication</a:t>
            </a:r>
          </a:p>
          <a:p>
            <a:pPr lvl="1"/>
            <a:r>
              <a:rPr kumimoji="1" lang="en-US" altLang="zh-CN" sz="16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minimizes the initiation interval</a:t>
            </a:r>
          </a:p>
          <a:p>
            <a:r>
              <a:rPr kumimoji="1" lang="es-419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Parameters are kept in on-chip memory</a:t>
            </a:r>
            <a:endParaRPr kumimoji="1"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Implement in </a:t>
            </a:r>
            <a:r>
              <a:rPr kumimoji="1" lang="es-419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Vivado High-Level Synthesis (HLS) for portability</a:t>
            </a:r>
            <a:endParaRPr kumimoji="1"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402CD4-CC4E-D14E-8FCF-6A986B5DA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7" b="182"/>
          <a:stretch/>
        </p:blipFill>
        <p:spPr bwMode="auto">
          <a:xfrm>
            <a:off x="6553454" y="1137889"/>
            <a:ext cx="5638546" cy="461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8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BNN-specific Operator Optimizations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398905"/>
            <a:ext cx="10828020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Popcount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for Accumulation</a:t>
            </a:r>
          </a:p>
          <a:p>
            <a:pPr lvl="1"/>
            <a:r>
              <a:rPr kumimoji="1" lang="en-US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128-bit </a:t>
            </a:r>
            <a:r>
              <a:rPr kumimoji="1" lang="en-US" altLang="zh-CN" sz="18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popcount</a:t>
            </a:r>
            <a:r>
              <a:rPr kumimoji="1" lang="en-US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-accumulate requires 376 LUTs and 29 FFs</a:t>
            </a:r>
          </a:p>
          <a:p>
            <a:pPr lvl="1"/>
            <a:r>
              <a:rPr kumimoji="1" lang="en-US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128-bit signed-accumulate requires 759 LUTs and 84 FFs.</a:t>
            </a:r>
          </a:p>
          <a:p>
            <a:r>
              <a:rPr kumimoji="1" lang="en-US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Batchnorm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-activation as Threshold</a:t>
            </a:r>
          </a:p>
          <a:p>
            <a:pPr lvl="1"/>
            <a:r>
              <a:rPr kumimoji="1" lang="en-US" altLang="zh-CN" sz="20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a</a:t>
            </a:r>
            <a:r>
              <a:rPr kumimoji="1" lang="en-US" altLang="zh-CN" sz="2000" baseline="-250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b</a:t>
            </a:r>
            <a:r>
              <a:rPr kumimoji="1" lang="en-US" altLang="zh-CN" sz="2000" baseline="300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= Sign(</a:t>
            </a:r>
            <a:r>
              <a:rPr kumimoji="1" lang="en-US" altLang="zh-CN" sz="20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BatchNorm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(</a:t>
            </a:r>
            <a:r>
              <a:rPr kumimoji="1" lang="en-US" altLang="zh-CN" sz="20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a</a:t>
            </a:r>
            <a:r>
              <a:rPr kumimoji="1" lang="en-US" altLang="zh-CN" sz="2000" baseline="-250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, </a:t>
            </a:r>
            <a:r>
              <a:rPr kumimoji="1" lang="el-GR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Θ</a:t>
            </a:r>
            <a:r>
              <a:rPr kumimoji="1" lang="en-US" altLang="zh-CN" sz="20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))</a:t>
            </a:r>
          </a:p>
          <a:p>
            <a:pPr lvl="1"/>
            <a:r>
              <a:rPr kumimoji="1" lang="el-GR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Θ</a:t>
            </a:r>
            <a:r>
              <a:rPr kumimoji="1" lang="en-US" altLang="zh-CN" sz="20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= (</a:t>
            </a:r>
            <a:r>
              <a:rPr kumimoji="1" lang="el-GR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γ</a:t>
            </a:r>
            <a:r>
              <a:rPr kumimoji="1" lang="en-US" altLang="zh-CN" sz="20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, </a:t>
            </a:r>
            <a:r>
              <a:rPr kumimoji="1" lang="el-GR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μ</a:t>
            </a:r>
            <a:r>
              <a:rPr kumimoji="1" lang="en-US" altLang="zh-CN" sz="20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, </a:t>
            </a:r>
            <a:r>
              <a:rPr kumimoji="1" lang="en-US" altLang="zh-CN" sz="20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i</a:t>
            </a:r>
            <a:r>
              <a:rPr kumimoji="1" lang="en-US" altLang="zh-CN" sz="2000" baseline="-250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, B</a:t>
            </a:r>
            <a:r>
              <a:rPr kumimoji="1" lang="en-US" altLang="zh-CN" sz="20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)</a:t>
            </a:r>
          </a:p>
          <a:p>
            <a:pPr lvl="1"/>
            <a:r>
              <a:rPr kumimoji="1" lang="en-US" altLang="zh-CN" sz="20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BatchNorm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(</a:t>
            </a:r>
            <a:r>
              <a:rPr kumimoji="1" lang="en-US" altLang="zh-CN" sz="20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a</a:t>
            </a:r>
            <a:r>
              <a:rPr kumimoji="1" lang="en-US" altLang="zh-CN" sz="2000" baseline="-250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,</a:t>
            </a:r>
            <a:r>
              <a:rPr kumimoji="1" lang="zh-CN" altLang="en-US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</a:t>
            </a:r>
            <a:r>
              <a:rPr kumimoji="1" lang="el-GR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Θ</a:t>
            </a:r>
            <a:r>
              <a:rPr kumimoji="1" lang="en-US" altLang="zh-CN" sz="20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) = </a:t>
            </a:r>
            <a:r>
              <a:rPr kumimoji="1" lang="el-GR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γ</a:t>
            </a:r>
            <a:r>
              <a:rPr kumimoji="1" lang="en-US" altLang="zh-CN" sz="20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·(</a:t>
            </a:r>
            <a:r>
              <a:rPr kumimoji="1" lang="en-US" altLang="zh-CN" sz="20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a</a:t>
            </a:r>
            <a:r>
              <a:rPr kumimoji="1" lang="en-US" altLang="zh-CN" sz="2000" baseline="-250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−</a:t>
            </a:r>
            <a:r>
              <a:rPr kumimoji="1" lang="el-GR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μ</a:t>
            </a:r>
            <a:r>
              <a:rPr kumimoji="1" lang="en-US" altLang="zh-CN" sz="20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)·</a:t>
            </a:r>
            <a:r>
              <a:rPr kumimoji="1" lang="en-US" altLang="zh-CN" sz="20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i</a:t>
            </a:r>
            <a:r>
              <a:rPr kumimoji="1" lang="en-US" altLang="zh-CN" sz="2000" baseline="-250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+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B</a:t>
            </a:r>
            <a:r>
              <a:rPr kumimoji="1" lang="en-US" altLang="zh-CN" sz="20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</a:p>
          <a:p>
            <a:pPr lvl="1"/>
            <a:r>
              <a:rPr kumimoji="1" lang="en-US" altLang="zh-CN" sz="20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BatchNorm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(</a:t>
            </a:r>
            <a:r>
              <a:rPr kumimoji="1" lang="el-GR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τ</a:t>
            </a:r>
            <a:r>
              <a:rPr kumimoji="1" lang="en-US" altLang="zh-CN" sz="20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, </a:t>
            </a:r>
            <a:r>
              <a:rPr kumimoji="1" lang="el-GR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Θ</a:t>
            </a:r>
            <a:r>
              <a:rPr kumimoji="1" lang="en-US" altLang="zh-CN" sz="20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) = 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0</a:t>
            </a:r>
          </a:p>
          <a:p>
            <a:pPr lvl="1"/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=&gt; </a:t>
            </a:r>
            <a:r>
              <a:rPr kumimoji="1" lang="el-GR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τ</a:t>
            </a:r>
            <a:r>
              <a:rPr kumimoji="1" lang="en-US" altLang="zh-CN" sz="20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= </a:t>
            </a:r>
            <a:r>
              <a:rPr kumimoji="1" lang="el-GR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μ</a:t>
            </a:r>
            <a:r>
              <a:rPr kumimoji="1" lang="en-US" altLang="zh-CN" sz="20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− (B</a:t>
            </a:r>
            <a:r>
              <a:rPr kumimoji="1" lang="en-US" altLang="zh-CN" sz="20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/(</a:t>
            </a:r>
            <a:r>
              <a:rPr kumimoji="1" lang="el-GR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γ</a:t>
            </a:r>
            <a:r>
              <a:rPr kumimoji="1" lang="en-US" altLang="zh-CN" sz="20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· </a:t>
            </a:r>
            <a:r>
              <a:rPr kumimoji="1" lang="en-US" altLang="zh-CN" sz="20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i</a:t>
            </a:r>
            <a:r>
              <a:rPr kumimoji="1" lang="en-US" altLang="zh-CN" sz="2000" baseline="-250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k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))</a:t>
            </a:r>
            <a:endParaRPr kumimoji="1" lang="en-US" altLang="zh-CN" sz="20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lvl="1"/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2 DSPs, 55 FFs and 40 LUTs vs 6 LUTS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Boolean OR for Max-pooling</a:t>
            </a:r>
          </a:p>
          <a:p>
            <a:pPr lvl="1"/>
            <a:r>
              <a:rPr kumimoji="1" lang="es-419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a</a:t>
            </a:r>
            <a:r>
              <a:rPr kumimoji="1" lang="es-419" altLang="zh-CN" sz="18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b</a:t>
            </a:r>
            <a:r>
              <a:rPr kumimoji="1" lang="es-419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= (Max(a</a:t>
            </a:r>
            <a:r>
              <a:rPr kumimoji="1" lang="es-419" altLang="zh-CN" sz="18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1</a:t>
            </a:r>
            <a:r>
              <a:rPr kumimoji="1" lang="es-419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, a</a:t>
            </a:r>
            <a:r>
              <a:rPr kumimoji="1" lang="es-419" altLang="zh-CN" sz="18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2</a:t>
            </a:r>
            <a:r>
              <a:rPr kumimoji="1" lang="es-419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, . . . a</a:t>
            </a:r>
            <a:r>
              <a:rPr kumimoji="1" lang="es-419" altLang="zh-CN" sz="18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Y</a:t>
            </a:r>
            <a:r>
              <a:rPr kumimoji="1" lang="es-419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) &gt; </a:t>
            </a:r>
            <a:r>
              <a:rPr kumimoji="1" lang="el-GR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τ</a:t>
            </a:r>
            <a:r>
              <a:rPr kumimoji="1" lang="el-GR" altLang="zh-CN" sz="1800" baseline="30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+</a:t>
            </a:r>
            <a:r>
              <a:rPr kumimoji="1" lang="el-GR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)</a:t>
            </a:r>
            <a:endParaRPr kumimoji="1" lang="en-US" altLang="zh-CN" sz="18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lvl="1"/>
            <a:r>
              <a:rPr kumimoji="1" lang="es-419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a</a:t>
            </a:r>
            <a:r>
              <a:rPr kumimoji="1" lang="es-419" altLang="zh-CN" sz="18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b</a:t>
            </a:r>
            <a:r>
              <a:rPr kumimoji="1" lang="es-419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= (a</a:t>
            </a:r>
            <a:r>
              <a:rPr kumimoji="1" lang="es-419" altLang="zh-CN" sz="18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1</a:t>
            </a:r>
            <a:r>
              <a:rPr kumimoji="1" lang="es-419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&gt; </a:t>
            </a:r>
            <a:r>
              <a:rPr kumimoji="1" lang="el-GR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τ</a:t>
            </a:r>
            <a:r>
              <a:rPr kumimoji="1" lang="el-GR" altLang="zh-CN" sz="1800" baseline="30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+</a:t>
            </a:r>
            <a:r>
              <a:rPr kumimoji="1" lang="el-GR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)∨(</a:t>
            </a:r>
            <a:r>
              <a:rPr kumimoji="1" lang="es-419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a</a:t>
            </a:r>
            <a:r>
              <a:rPr kumimoji="1" lang="es-419" altLang="zh-CN" sz="18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2</a:t>
            </a:r>
            <a:r>
              <a:rPr kumimoji="1" lang="es-419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&gt; </a:t>
            </a:r>
            <a:r>
              <a:rPr kumimoji="1" lang="el-GR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τ</a:t>
            </a:r>
            <a:r>
              <a:rPr kumimoji="1" lang="el-GR" altLang="zh-CN" sz="1800" baseline="30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+</a:t>
            </a:r>
            <a:r>
              <a:rPr kumimoji="1" lang="el-GR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)...∨(</a:t>
            </a:r>
            <a:r>
              <a:rPr kumimoji="1" lang="es-419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a</a:t>
            </a:r>
            <a:r>
              <a:rPr kumimoji="1" lang="es-419" altLang="zh-CN" sz="1800" baseline="-25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Y</a:t>
            </a:r>
            <a:r>
              <a:rPr kumimoji="1" lang="es-419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&gt; </a:t>
            </a:r>
            <a:r>
              <a:rPr kumimoji="1" lang="el-GR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τ</a:t>
            </a:r>
            <a:r>
              <a:rPr kumimoji="1" lang="el-GR" altLang="zh-CN" sz="1800" baseline="30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+</a:t>
            </a:r>
            <a:r>
              <a:rPr kumimoji="1" lang="el-GR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)</a:t>
            </a:r>
            <a:endParaRPr kumimoji="1" lang="en-US" altLang="zh-CN" sz="18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lvl="1"/>
            <a:r>
              <a:rPr kumimoji="1" lang="es-419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min-pooling (as Boolean AND) and average-pooling (as Boolean majority function)</a:t>
            </a:r>
            <a:endParaRPr kumimoji="1" lang="es-419" altLang="zh-CN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/>
            <a:endParaRPr kumimoji="1" lang="es-419" altLang="zh-CN" sz="18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endParaRPr kumimoji="1" lang="en" altLang="zh-CN" sz="22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endParaRPr kumimoji="1" lang="en" altLang="zh-CN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5BB93D9-061A-FB4E-B792-49E60EFD6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688" y="2371454"/>
            <a:ext cx="5434320" cy="24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08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Design flow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23E0622-BD53-AE49-912E-6AC046C081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91" y="1508633"/>
            <a:ext cx="9205618" cy="437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69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MVTU: Matrix–Vector–Threshold Unit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58E82C5E-DC9A-8E44-ADEF-10B091E98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684" y="2227341"/>
            <a:ext cx="6327648" cy="329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76AC1E1E-D4A7-B440-9067-F14330E27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9413"/>
            <a:ext cx="6252825" cy="273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34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Convolution: The Sliding Window Unit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3CB001CC-77A1-3C43-AB95-AC19E3DFA7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5" b="39004"/>
          <a:stretch/>
        </p:blipFill>
        <p:spPr bwMode="auto">
          <a:xfrm>
            <a:off x="376428" y="1508633"/>
            <a:ext cx="5280660" cy="437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5F2269AA-580A-CF4B-A652-98F495AB8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56" r="-489"/>
          <a:stretch/>
        </p:blipFill>
        <p:spPr bwMode="auto">
          <a:xfrm>
            <a:off x="5853684" y="2178878"/>
            <a:ext cx="6346344" cy="327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83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Folding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398905"/>
            <a:ext cx="5231892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P-high, S-wide tile per time</a:t>
            </a:r>
          </a:p>
          <a:p>
            <a:pPr lvl="1"/>
            <a:r>
              <a:rPr kumimoji="1" lang="es-419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P: the number of PEs</a:t>
            </a:r>
          </a:p>
          <a:p>
            <a:pPr lvl="1"/>
            <a:r>
              <a:rPr kumimoji="1" lang="es-419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S: the number of SIMD lanes per PE</a:t>
            </a:r>
          </a:p>
          <a:p>
            <a:r>
              <a:rPr kumimoji="1" lang="es-419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X × Y matrix</a:t>
            </a:r>
          </a:p>
          <a:p>
            <a:r>
              <a:rPr kumimoji="1" lang="es-419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F</a:t>
            </a:r>
            <a:r>
              <a:rPr kumimoji="1" lang="es-419" altLang="zh-CN" sz="2400" baseline="-25000" dirty="0"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kumimoji="1" lang="es-419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= X / P as the neuron fold</a:t>
            </a:r>
          </a:p>
          <a:p>
            <a:r>
              <a:rPr kumimoji="1" lang="es-419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F</a:t>
            </a:r>
            <a:r>
              <a:rPr kumimoji="1" lang="es-419" altLang="zh-CN" sz="2400" baseline="-25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kumimoji="1" lang="es-419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= Y / S as the synapse fold</a:t>
            </a:r>
          </a:p>
          <a:p>
            <a:r>
              <a:rPr kumimoji="1" lang="es-419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F = F</a:t>
            </a:r>
            <a:r>
              <a:rPr kumimoji="1" lang="es-419" altLang="zh-CN" sz="2400" baseline="-25000" dirty="0"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kumimoji="1" lang="es-419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× F</a:t>
            </a:r>
            <a:r>
              <a:rPr kumimoji="1" lang="es-419" altLang="zh-CN" sz="2400" baseline="-25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kumimoji="1" lang="es-419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as total fold</a:t>
            </a:r>
          </a:p>
          <a:p>
            <a:r>
              <a:rPr kumimoji="1" lang="es-419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Example: F = (6 / 3) × (4 / 2) = 4</a:t>
            </a:r>
          </a:p>
          <a:p>
            <a:pPr lvl="1"/>
            <a:r>
              <a:rPr kumimoji="1" lang="es-419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Each matrix-vector multiply will take 4 cycles</a:t>
            </a:r>
            <a:endParaRPr kumimoji="1"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7CB24161-1A53-6641-9237-25E6526E7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b="1302"/>
          <a:stretch/>
        </p:blipFill>
        <p:spPr bwMode="auto">
          <a:xfrm>
            <a:off x="5827776" y="1999679"/>
            <a:ext cx="6205728" cy="310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54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Determining </a:t>
            </a:r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F</a:t>
            </a:r>
            <a:r>
              <a:rPr kumimoji="1" lang="en-US" altLang="zh-CN" baseline="-250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 and F</a:t>
            </a:r>
            <a:r>
              <a:rPr kumimoji="1" lang="en-US" altLang="zh-CN" baseline="-25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F7E7CD-0DB8-9D43-BDBD-D1934F398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884" y="1398905"/>
                <a:ext cx="643890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II : initiation interval</a:t>
                </a:r>
              </a:p>
              <a:p>
                <a:r>
                  <a:rPr kumimoji="1" lang="en-US" altLang="zh-CN" sz="2400" dirty="0" err="1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II</a:t>
                </a:r>
                <a:r>
                  <a:rPr kumimoji="1" lang="en-US" altLang="zh-CN" sz="2400" baseline="-25000" dirty="0" err="1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max</a:t>
                </a:r>
                <a:r>
                  <a:rPr kumimoji="1" lang="en-US" altLang="zh-CN" sz="2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: initiation interval in the lowest layer</a:t>
                </a:r>
              </a:p>
              <a:p>
                <a:r>
                  <a:rPr kumimoji="1" lang="en-US" altLang="zh-CN" sz="2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Ideal throughput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𝑐𝑙𝑘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𝐼𝐼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zh-CN" sz="24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ar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kumimoji="1" lang="ar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𝐹</m:t>
                        </m:r>
                      </m:e>
                      <m:sub>
                        <m:r>
                          <a:rPr kumimoji="1" lang="ar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𝑐𝑙𝑘</m:t>
                        </m:r>
                      </m:sub>
                    </m:sSub>
                  </m:oMath>
                </a14:m>
                <a:r>
                  <a:rPr lang="ar" altLang="zh-CN" sz="1800" dirty="0"/>
                  <a:t> </a:t>
                </a:r>
                <a:r>
                  <a:rPr kumimoji="1" lang="es-419" altLang="zh-CN" sz="18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: clock frequency</a:t>
                </a:r>
              </a:p>
              <a:p>
                <a:r>
                  <a:rPr kumimoji="1" lang="es-419" altLang="zh-CN" sz="2000" dirty="0">
                    <a:solidFill>
                      <a:srgbClr val="000000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F</a:t>
                </a:r>
                <a:r>
                  <a:rPr kumimoji="1" lang="es-419" altLang="zh-CN" sz="2000" baseline="-25000" dirty="0">
                    <a:solidFill>
                      <a:srgbClr val="000000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n</a:t>
                </a:r>
                <a:r>
                  <a:rPr kumimoji="1" lang="es-419" altLang="zh-CN" sz="2000" dirty="0">
                    <a:solidFill>
                      <a:srgbClr val="000000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× F</a:t>
                </a:r>
                <a:r>
                  <a:rPr kumimoji="1" lang="es-419" altLang="zh-CN" sz="2000" baseline="-25000" dirty="0">
                    <a:solidFill>
                      <a:srgbClr val="000000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s</a:t>
                </a:r>
                <a:r>
                  <a:rPr kumimoji="1" lang="es-419" altLang="zh-CN" sz="2000" dirty="0">
                    <a:solidFill>
                      <a:srgbClr val="000000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𝑐𝑙𝑘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𝐼𝐼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PingFang SC" panose="020B0400000000000000" pitchFamily="34" charset="-122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endParaRPr kumimoji="1" lang="es-419" altLang="zh-CN" sz="22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F7E7CD-0DB8-9D43-BDBD-D1934F398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884" y="1398905"/>
                <a:ext cx="6438900" cy="4351338"/>
              </a:xfrm>
              <a:blipFill>
                <a:blip r:embed="rId3"/>
                <a:stretch>
                  <a:fillRect l="-1381" t="-1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ED9FE7B-31CD-204B-B1C5-E32EE7DF0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014" y="3942491"/>
            <a:ext cx="6331464" cy="236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Experimental results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9E852D39-E871-664F-ABED-60C1494D7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56" y="2002276"/>
            <a:ext cx="8924544" cy="340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2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Conclusion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398905"/>
            <a:ext cx="11000232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BNNs are particularly well-suited for FPGA implementations</a:t>
            </a:r>
          </a:p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The novel parameterizable dataflow architecture and optimizations presented</a:t>
            </a:r>
          </a:p>
          <a:p>
            <a:pPr lvl="1"/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Unprecedented classification 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rates</a:t>
            </a:r>
          </a:p>
          <a:p>
            <a:pPr lvl="1"/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Minimal 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power consumption and 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latency</a:t>
            </a:r>
          </a:p>
          <a:p>
            <a:pPr lvl="1"/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Offering 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the flexibility of HLS design entry and the scalability</a:t>
            </a:r>
          </a:p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This technology is eminently suitable for embedded applications requiring real-time response</a:t>
            </a:r>
          </a:p>
          <a:p>
            <a:pPr lvl="1"/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Surveillance</a:t>
            </a:r>
          </a:p>
          <a:p>
            <a:pPr lvl="1"/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Robotics</a:t>
            </a:r>
          </a:p>
          <a:p>
            <a:pPr lvl="1"/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Augmented reality</a:t>
            </a:r>
            <a:endParaRPr kumimoji="1" lang="es-419" altLang="zh-CN" sz="22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81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Background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398905"/>
            <a:ext cx="11000232" cy="4351338"/>
          </a:xfrm>
        </p:spPr>
        <p:txBody>
          <a:bodyPr>
            <a:norm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Modern CNN: Millions of FP parameters &amp; Billions of FP operations</a:t>
            </a:r>
          </a:p>
          <a:p>
            <a:r>
              <a:rPr kumimoji="1"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Accurate classification using one- or two-bit quantization for weights and activations</a:t>
            </a:r>
          </a:p>
          <a:p>
            <a:pPr lvl="1"/>
            <a:r>
              <a:rPr kumimoji="1"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small memory footprint -&gt; parameters on-chip -&gt; remove off-chip memory bottleneck</a:t>
            </a:r>
          </a:p>
          <a:p>
            <a:pPr lvl="1"/>
            <a:r>
              <a:rPr kumimoji="1"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binary operations in hardware -&gt; higher theoretical peak performance</a:t>
            </a:r>
            <a:endParaRPr kumimoji="1" lang="zh-CN" altLang="en-US" sz="18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D1D8CD-0DF7-AD4F-9A37-7CA0879DF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99" y="3182781"/>
            <a:ext cx="5350002" cy="367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9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FINN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398905"/>
            <a:ext cx="11000232" cy="4351338"/>
          </a:xfrm>
        </p:spPr>
        <p:txBody>
          <a:bodyPr>
            <a:norm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Framework for building scalable and fast BNN inference accelerators on FPGAs</a:t>
            </a:r>
          </a:p>
          <a:p>
            <a:pPr lvl="1"/>
            <a:r>
              <a:rPr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Millions of classifications per second with sub-</a:t>
            </a:r>
            <a:r>
              <a:rPr lang="en" altLang="zh-CN" sz="18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ms</a:t>
            </a:r>
            <a:r>
              <a:rPr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latency of FINN-generated accelerators</a:t>
            </a:r>
          </a:p>
          <a:p>
            <a:pPr lvl="1"/>
            <a:r>
              <a:rPr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Compute resources can be scaled to meet a given classification rate requirement</a:t>
            </a:r>
          </a:p>
          <a:p>
            <a:r>
              <a:rPr kumimoji="1"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Contributions</a:t>
            </a:r>
          </a:p>
          <a:p>
            <a:pPr lvl="1"/>
            <a:r>
              <a:rPr kumimoji="1" lang="en" altLang="zh-CN" sz="1800" b="1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Quantification of peak performance</a:t>
            </a:r>
            <a:r>
              <a:rPr kumimoji="1"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for BNNs on FPGAs using a roofline model</a:t>
            </a:r>
          </a:p>
          <a:p>
            <a:pPr lvl="1"/>
            <a:r>
              <a:rPr kumimoji="1"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A set of novel </a:t>
            </a:r>
            <a:r>
              <a:rPr kumimoji="1" lang="en" altLang="zh-CN" sz="1800" b="1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optimizations</a:t>
            </a:r>
            <a:r>
              <a:rPr kumimoji="1"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for </a:t>
            </a:r>
            <a:r>
              <a:rPr kumimoji="1" lang="en" altLang="zh-CN" sz="1800" b="1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mapping BNNs onto FPGA </a:t>
            </a:r>
            <a:r>
              <a:rPr kumimoji="1"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more efficiently</a:t>
            </a:r>
          </a:p>
          <a:p>
            <a:pPr lvl="1"/>
            <a:r>
              <a:rPr kumimoji="1" lang="en" altLang="zh-CN" sz="1800" b="1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A BNN architecture and accelerator construction tool</a:t>
            </a:r>
            <a:r>
              <a:rPr kumimoji="1"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, permitting customization of throughput</a:t>
            </a:r>
          </a:p>
          <a:p>
            <a:pPr lvl="1"/>
            <a:r>
              <a:rPr kumimoji="1"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A range of </a:t>
            </a:r>
            <a:r>
              <a:rPr kumimoji="1" lang="en" altLang="zh-CN" sz="1800" b="1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prototypes</a:t>
            </a:r>
            <a:r>
              <a:rPr kumimoji="1"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that demonstrate the potential of BNNs on off-the-shelf FPGA platforms</a:t>
            </a:r>
          </a:p>
          <a:p>
            <a:r>
              <a:rPr kumimoji="1"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GitHub</a:t>
            </a:r>
          </a:p>
          <a:p>
            <a:pPr lvl="1"/>
            <a:r>
              <a:rPr kumimoji="1"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  <a:hlinkClick r:id="rId3"/>
              </a:rPr>
              <a:t>https://github.com/Xilinx/finn</a:t>
            </a:r>
            <a:endParaRPr kumimoji="1" lang="en" altLang="zh-CN" sz="18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lvl="1"/>
            <a:endParaRPr kumimoji="1" lang="zh-CN" altLang="en-US" sz="18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30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BNN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398905"/>
            <a:ext cx="11000232" cy="4351338"/>
          </a:xfrm>
        </p:spPr>
        <p:txBody>
          <a:bodyPr>
            <a:normAutofit fontScale="92500" lnSpcReduction="10000"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FP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parameters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CNN</a:t>
            </a: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can contain a lot of redundant information</a:t>
            </a:r>
          </a:p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BNN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: constrain some or all the arithmetic to single-bit values</a:t>
            </a:r>
          </a:p>
          <a:p>
            <a:pPr lvl="1"/>
            <a:r>
              <a:rPr lang="en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Reduce redundancy</a:t>
            </a:r>
          </a:p>
          <a:p>
            <a:pPr lvl="1"/>
            <a:r>
              <a:rPr lang="en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Small drop in accuracy</a:t>
            </a:r>
          </a:p>
          <a:p>
            <a:r>
              <a:rPr kumimoji="1"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3 aspects of BNN layers</a:t>
            </a:r>
          </a:p>
          <a:p>
            <a:pPr lvl="1"/>
            <a:r>
              <a:rPr kumimoji="1"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Binary input activations</a:t>
            </a:r>
          </a:p>
          <a:p>
            <a:pPr lvl="1"/>
            <a:r>
              <a:rPr kumimoji="1"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Binary synapse weights</a:t>
            </a:r>
          </a:p>
          <a:p>
            <a:pPr lvl="1"/>
            <a:r>
              <a:rPr kumimoji="1"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Binary output activations</a:t>
            </a:r>
            <a:endParaRPr kumimoji="1" lang="en-US" altLang="zh-CN" sz="18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r>
              <a:rPr kumimoji="1"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Partial binarization</a:t>
            </a:r>
          </a:p>
          <a:p>
            <a:pPr lvl="1"/>
            <a:r>
              <a:rPr kumimoji="1"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One or two components are binary</a:t>
            </a:r>
          </a:p>
          <a:p>
            <a:r>
              <a:rPr kumimoji="1"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Full binarization</a:t>
            </a:r>
          </a:p>
          <a:p>
            <a:pPr lvl="1"/>
            <a:r>
              <a:rPr kumimoji="1"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All three components are binary</a:t>
            </a:r>
          </a:p>
          <a:p>
            <a:pPr lvl="1"/>
            <a:r>
              <a:rPr kumimoji="1"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Only XNOR and </a:t>
            </a:r>
            <a:r>
              <a:rPr kumimoji="1" lang="en" altLang="zh-CN" sz="1800" dirty="0" err="1">
                <a:latin typeface="PingFang SC Light" panose="020B0300000000000000" pitchFamily="34" charset="-122"/>
                <a:ea typeface="PingFang SC Light" panose="020B0300000000000000" pitchFamily="34" charset="-122"/>
              </a:rPr>
              <a:t>popcnt</a:t>
            </a:r>
            <a:r>
              <a:rPr kumimoji="1"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operations are necessary</a:t>
            </a:r>
          </a:p>
        </p:txBody>
      </p:sp>
    </p:spTree>
    <p:extLst>
      <p:ext uri="{BB962C8B-B14F-4D97-AF65-F5344CB8AC3E}">
        <p14:creationId xmlns:p14="http://schemas.microsoft.com/office/powerpoint/2010/main" val="22068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How to binarize FP CNN?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398905"/>
            <a:ext cx="11000232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BNN express weight and activation by 1 and -1 </a:t>
            </a:r>
          </a:p>
          <a:p>
            <a:pPr lvl="1"/>
            <a:r>
              <a:rPr kumimoji="1"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Sign function (</a:t>
            </a:r>
            <a:r>
              <a:rPr kumimoji="1" lang="es-419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deterministic</a:t>
            </a:r>
            <a:r>
              <a:rPr kumimoji="1" lang="en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)</a:t>
            </a:r>
          </a:p>
          <a:p>
            <a:pPr lvl="1"/>
            <a:endParaRPr kumimoji="1" lang="en" altLang="zh-CN" sz="18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lvl="1"/>
            <a:endParaRPr kumimoji="1" lang="en" altLang="zh-CN" sz="18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lvl="1"/>
            <a:endParaRPr kumimoji="1" lang="en" altLang="zh-CN" sz="18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lvl="1"/>
            <a:r>
              <a:rPr kumimoji="1" lang="es-419" altLang="zh-CN" sz="18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Randomly (stochastic)</a:t>
            </a:r>
            <a:endParaRPr kumimoji="1" lang="en" altLang="zh-CN" sz="18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BADD64-1C74-CB4B-84F5-BC1C3E8B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0" y="2140458"/>
            <a:ext cx="4597400" cy="723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CA5532-6446-4B45-9E2D-29826C61B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402" y="3574574"/>
            <a:ext cx="5727700" cy="1917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F54F4F-630E-784B-9620-BBC5E2DF8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619" y="3307810"/>
            <a:ext cx="3671497" cy="269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Why only XNOR and </a:t>
            </a:r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Popcnt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 in BNN?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F7E7CD-0DB8-9D43-BDBD-D1934F398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884" y="1398905"/>
                <a:ext cx="11000232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XNOR vs multiplication</a:t>
                </a:r>
                <a:endParaRPr kumimoji="1" lang="en" altLang="zh-CN" sz="18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lvl="1"/>
                <a:endParaRPr kumimoji="1" lang="en" altLang="zh-CN" sz="1800" dirty="0">
                  <a:latin typeface="PingFang SC Light" panose="020B0300000000000000" pitchFamily="34" charset="-122"/>
                  <a:ea typeface="PingFang SC Light" panose="020B0300000000000000" pitchFamily="34" charset="-122"/>
                </a:endParaRPr>
              </a:p>
              <a:p>
                <a:pPr lvl="1"/>
                <a:endParaRPr kumimoji="1" lang="en" altLang="zh-CN" sz="1800" dirty="0">
                  <a:latin typeface="PingFang SC Light" panose="020B0300000000000000" pitchFamily="34" charset="-122"/>
                  <a:ea typeface="PingFang SC Light" panose="020B0300000000000000" pitchFamily="34" charset="-122"/>
                </a:endParaRPr>
              </a:p>
              <a:p>
                <a:pPr lvl="1"/>
                <a:endParaRPr kumimoji="1" lang="en" altLang="zh-CN" sz="1800" dirty="0">
                  <a:latin typeface="PingFang SC Light" panose="020B0300000000000000" pitchFamily="34" charset="-122"/>
                  <a:ea typeface="PingFang SC Light" panose="020B0300000000000000" pitchFamily="34" charset="-122"/>
                </a:endParaRPr>
              </a:p>
              <a:p>
                <a:pPr lvl="1"/>
                <a:endParaRPr kumimoji="1" lang="en" altLang="zh-CN" sz="1800" dirty="0">
                  <a:latin typeface="PingFang SC Light" panose="020B0300000000000000" pitchFamily="34" charset="-122"/>
                  <a:ea typeface="PingFang SC Light" panose="020B0300000000000000" pitchFamily="34" charset="-122"/>
                </a:endParaRPr>
              </a:p>
              <a:p>
                <a:pPr lvl="1"/>
                <a:endParaRPr kumimoji="1" lang="en" altLang="zh-CN" sz="1800" dirty="0">
                  <a:latin typeface="PingFang SC Light" panose="020B0300000000000000" pitchFamily="34" charset="-122"/>
                  <a:ea typeface="PingFang SC Light" panose="020B0300000000000000" pitchFamily="34" charset="-122"/>
                </a:endParaRPr>
              </a:p>
              <a:p>
                <a:pPr lvl="1"/>
                <a:endParaRPr kumimoji="1" lang="en" altLang="zh-CN" sz="1800" dirty="0">
                  <a:latin typeface="PingFang SC Light" panose="020B0300000000000000" pitchFamily="34" charset="-122"/>
                  <a:ea typeface="PingFang SC Light" panose="020B0300000000000000" pitchFamily="34" charset="-122"/>
                </a:endParaRPr>
              </a:p>
              <a:p>
                <a:pPr lvl="1"/>
                <a:endParaRPr kumimoji="1" lang="en" altLang="zh-CN" sz="1800" dirty="0">
                  <a:latin typeface="PingFang SC Light" panose="020B0300000000000000" pitchFamily="34" charset="-122"/>
                  <a:ea typeface="PingFang SC Light" panose="020B0300000000000000" pitchFamily="34" charset="-122"/>
                </a:endParaRPr>
              </a:p>
              <a:p>
                <a:pPr lvl="1"/>
                <a:endParaRPr kumimoji="1" lang="en" altLang="zh-CN" sz="1800" dirty="0">
                  <a:latin typeface="PingFang SC Light" panose="020B0300000000000000" pitchFamily="34" charset="-122"/>
                  <a:ea typeface="PingFang SC Light" panose="020B0300000000000000" pitchFamily="34" charset="-122"/>
                </a:endParaRPr>
              </a:p>
              <a:p>
                <a:r>
                  <a:rPr kumimoji="1" lang="en" altLang="zh-CN" sz="2200" dirty="0" err="1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Popcount</a:t>
                </a:r>
                <a:endParaRPr kumimoji="1" lang="en" altLang="zh-CN" sz="22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lvl="1"/>
                <a:r>
                  <a:rPr kumimoji="1" lang="es-419" altLang="zh-CN" sz="18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Count</a:t>
                </a:r>
                <a:r>
                  <a:rPr kumimoji="1" lang="en" altLang="zh-CN" sz="18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how many set bits in a bit array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zh-CN" sz="1800" i="1" smtClean="0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+ </m:t>
                    </m:r>
                    <m:sSub>
                      <m:sSub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−1</m:t>
                        </m:r>
                      </m:sub>
                    </m:sSub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𝑣𝑒𝑐</m:t>
                        </m:r>
                      </m:sub>
                    </m:sSub>
                    <m:r>
                      <a:rPr kumimoji="1" lang="en-US" altLang="zh-CN" sz="1800" b="0" i="0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 </m:t>
                    </m:r>
                  </m:oMath>
                </a14:m>
                <a:endParaRPr kumimoji="1" lang="en-US" altLang="zh-CN" sz="1800" b="0" i="0" dirty="0">
                  <a:latin typeface="Cambria Math" panose="02040503050406030204" pitchFamily="18" charset="0"/>
                  <a:ea typeface="PingFang SC" panose="020B0400000000000000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b="0" i="0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a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·</m:t>
                    </m:r>
                    <m:r>
                      <a:rPr kumimoji="1" lang="zh-CN" altLang="en-US" sz="1800" b="0" i="1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1800" i="1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W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=</m:t>
                    </m:r>
                    <m:r>
                      <a:rPr kumimoji="1" lang="zh-CN" altLang="en-US" sz="1800" b="0" i="1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 </m:t>
                    </m:r>
                    <m:sSub>
                      <m:sSubPr>
                        <m:ctrlPr>
                          <a:rPr kumimoji="1" lang="en" altLang="zh-CN" sz="1800" i="1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1+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 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−1</m:t>
                        </m:r>
                      </m:sub>
                    </m:sSub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 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d>
                      <m:d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kumimoji="1" lang="en" altLang="zh-CN" sz="1800" i="1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−</m:t>
                    </m:r>
                  </m:oMath>
                </a14:m>
                <a:r>
                  <a:rPr kumimoji="1" lang="en-US" altLang="zh-CN" sz="1800" dirty="0">
                    <a:ea typeface="PingFang SC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𝑣𝑒𝑐</m:t>
                        </m:r>
                      </m:sub>
                    </m:sSub>
                    <m:r>
                      <a:rPr kumimoji="1" lang="en-US" altLang="zh-CN" sz="1800"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 </m:t>
                    </m:r>
                  </m:oMath>
                </a14:m>
                <a:endParaRPr kumimoji="1" lang="en-US" altLang="zh-CN" sz="1800" b="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F7E7CD-0DB8-9D43-BDBD-D1934F398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884" y="1398905"/>
                <a:ext cx="11000232" cy="4351338"/>
              </a:xfrm>
              <a:blipFill>
                <a:blip r:embed="rId3"/>
                <a:stretch>
                  <a:fillRect l="-808" t="-1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729C02BE-260E-F64E-99D7-AEFBE943F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917295"/>
              </p:ext>
            </p:extLst>
          </p:nvPr>
        </p:nvGraphicFramePr>
        <p:xfrm>
          <a:off x="1812544" y="1884950"/>
          <a:ext cx="2783838" cy="21576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2704">
                  <a:extLst>
                    <a:ext uri="{9D8B030D-6E8A-4147-A177-3AD203B41FA5}">
                      <a16:colId xmlns:a16="http://schemas.microsoft.com/office/drawing/2014/main" val="4140953245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4070230243"/>
                    </a:ext>
                  </a:extLst>
                </a:gridCol>
                <a:gridCol w="1597150">
                  <a:extLst>
                    <a:ext uri="{9D8B030D-6E8A-4147-A177-3AD203B41FA5}">
                      <a16:colId xmlns:a16="http://schemas.microsoft.com/office/drawing/2014/main" val="4056179962"/>
                    </a:ext>
                  </a:extLst>
                </a:gridCol>
              </a:tblGrid>
              <a:tr h="431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A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B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A XNOR B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374963"/>
                  </a:ext>
                </a:extLst>
              </a:tr>
              <a:tr h="431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1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1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1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1307"/>
                  </a:ext>
                </a:extLst>
              </a:tr>
              <a:tr h="431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1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0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0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946452"/>
                  </a:ext>
                </a:extLst>
              </a:tr>
              <a:tr h="431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0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1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0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675656"/>
                  </a:ext>
                </a:extLst>
              </a:tr>
              <a:tr h="431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0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0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1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53984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DF9A509-D33C-6241-915B-56052C427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553504"/>
              </p:ext>
            </p:extLst>
          </p:nvPr>
        </p:nvGraphicFramePr>
        <p:xfrm>
          <a:off x="6801866" y="1884950"/>
          <a:ext cx="2783838" cy="21576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2704">
                  <a:extLst>
                    <a:ext uri="{9D8B030D-6E8A-4147-A177-3AD203B41FA5}">
                      <a16:colId xmlns:a16="http://schemas.microsoft.com/office/drawing/2014/main" val="4140953245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4070230243"/>
                    </a:ext>
                  </a:extLst>
                </a:gridCol>
                <a:gridCol w="1597150">
                  <a:extLst>
                    <a:ext uri="{9D8B030D-6E8A-4147-A177-3AD203B41FA5}">
                      <a16:colId xmlns:a16="http://schemas.microsoft.com/office/drawing/2014/main" val="4056179962"/>
                    </a:ext>
                  </a:extLst>
                </a:gridCol>
              </a:tblGrid>
              <a:tr h="431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A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B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A · B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374963"/>
                  </a:ext>
                </a:extLst>
              </a:tr>
              <a:tr h="431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1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1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1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1307"/>
                  </a:ext>
                </a:extLst>
              </a:tr>
              <a:tr h="431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1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-1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-1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946452"/>
                  </a:ext>
                </a:extLst>
              </a:tr>
              <a:tr h="431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-1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1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-1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675656"/>
                  </a:ext>
                </a:extLst>
              </a:tr>
              <a:tr h="431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-1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-1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1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539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70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XNOR + </a:t>
            </a:r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PopCnt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 vs MAC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398905"/>
            <a:ext cx="11000232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XNOR</a:t>
            </a:r>
            <a:endParaRPr kumimoji="1" lang="en" altLang="zh-CN" sz="1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/>
            <a:endParaRPr kumimoji="1" lang="en" altLang="zh-CN" sz="18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lvl="1"/>
            <a:endParaRPr kumimoji="1" lang="en" altLang="zh-CN" sz="18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lvl="1"/>
            <a:endParaRPr kumimoji="1" lang="en" altLang="zh-CN" sz="18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lvl="1"/>
            <a:endParaRPr kumimoji="1" lang="en" altLang="zh-CN" sz="18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lvl="1"/>
            <a:endParaRPr kumimoji="1" lang="en" altLang="zh-CN" sz="18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r>
              <a:rPr kumimoji="1" lang="es-419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PopCnt : ShiftRegister + AND gate</a:t>
            </a:r>
            <a:endParaRPr kumimoji="1" lang="en-US" altLang="zh-CN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MAC</a:t>
            </a:r>
          </a:p>
          <a:p>
            <a:endParaRPr kumimoji="1" lang="en" altLang="zh-CN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53D1AD2-1F14-2B4E-B13A-16BD61C56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96" y="1867439"/>
            <a:ext cx="4063999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75C113-C233-D545-ACEE-F3B750BCA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307" y="1878357"/>
            <a:ext cx="2679700" cy="1155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0424D9-075C-8444-BE40-65EEC9ADA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66" y="4557395"/>
            <a:ext cx="73279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hematic of 4x4 Multiplier Using 4-Bit Full Adders ">
            <a:extLst>
              <a:ext uri="{FF2B5EF4-FFF2-40B4-BE49-F238E27FC236}">
                <a16:creationId xmlns:a16="http://schemas.microsoft.com/office/drawing/2014/main" id="{85E48DF0-D526-264B-A733-538EB4837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554" y="2492560"/>
            <a:ext cx="3184144" cy="43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71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Performance compared to CNN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F7E7CD-0DB8-9D43-BDBD-D1934F398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884" y="1398905"/>
                <a:ext cx="11000232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Roofline Models</a:t>
                </a:r>
              </a:p>
              <a:p>
                <a:pPr lvl="1"/>
                <a:r>
                  <a:rPr kumimoji="1" lang="en-US" altLang="zh-CN" sz="2000" dirty="0">
                    <a:latin typeface="PingFang SC Light" panose="020B0300000000000000" pitchFamily="34" charset="-122"/>
                    <a:ea typeface="PingFang SC Light" panose="020B0300000000000000" pitchFamily="34" charset="-122"/>
                  </a:rPr>
                  <a:t>FPGA’s compute-bound performance is 66 TOPS for binary operations</a:t>
                </a:r>
              </a:p>
              <a:p>
                <a:pPr lvl="1"/>
                <a:r>
                  <a:rPr kumimoji="1" lang="en-US" altLang="zh-CN" sz="2000" dirty="0">
                    <a:latin typeface="PingFang SC Light" panose="020B0300000000000000" pitchFamily="34" charset="-122"/>
                    <a:ea typeface="PingFang SC Light" panose="020B0300000000000000" pitchFamily="34" charset="-122"/>
                  </a:rPr>
                  <a:t>16× higher compared to 8-bit fixed point operations</a:t>
                </a:r>
              </a:p>
              <a:p>
                <a:pPr lvl="1"/>
                <a:r>
                  <a:rPr kumimoji="1" lang="en-US" altLang="zh-CN" sz="2000" dirty="0">
                    <a:latin typeface="PingFang SC Light" panose="020B0300000000000000" pitchFamily="34" charset="-122"/>
                    <a:ea typeface="PingFang SC Light" panose="020B0300000000000000" pitchFamily="34" charset="-122"/>
                  </a:rPr>
                  <a:t>53× higher compared to 16-bit fixed point operations</a:t>
                </a:r>
              </a:p>
              <a:p>
                <a:r>
                  <a:rPr kumimoji="1" lang="es-419" altLang="zh-CN" sz="2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Binarized AlexNet only requires </a:t>
                </a:r>
                <a:r>
                  <a:rPr kumimoji="1" lang="en" altLang="zh-CN" sz="2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7.4MB parameters</a:t>
                </a:r>
                <a:endParaRPr kumimoji="1" lang="en" altLang="zh-CN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lvl="1"/>
                <a:r>
                  <a:rPr kumimoji="1" lang="en-US" altLang="zh-CN" sz="2000" dirty="0">
                    <a:latin typeface="PingFang SC Light" panose="020B0300000000000000" pitchFamily="34" charset="-122"/>
                    <a:ea typeface="PingFang SC Light" panose="020B0300000000000000" pitchFamily="34" charset="-122"/>
                  </a:rPr>
                  <a:t>Can be kept in on-chip memory</a:t>
                </a:r>
              </a:p>
              <a:p>
                <a:pPr lvl="1"/>
                <a:r>
                  <a:rPr kumimoji="1" lang="en-US" altLang="zh-CN" sz="2000" dirty="0">
                    <a:latin typeface="PingFang SC Light" panose="020B0300000000000000" pitchFamily="34" charset="-122"/>
                    <a:ea typeface="PingFang SC Light" panose="020B0300000000000000" pitchFamily="34" charset="-122"/>
                  </a:rPr>
                  <a:t>8-bit FP net : 50MB, off-chip</a:t>
                </a:r>
              </a:p>
              <a:p>
                <a:r>
                  <a:rPr kumimoji="1" lang="en-US" altLang="zh-CN" sz="2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Reaches 75% of the peak</a:t>
                </a:r>
              </a:p>
              <a:p>
                <a:pPr lvl="1"/>
                <a:r>
                  <a:rPr kumimoji="1" lang="en-US" altLang="zh-CN" sz="2000" dirty="0">
                    <a:latin typeface="PingFang SC Light" panose="020B0300000000000000" pitchFamily="34" charset="-122"/>
                    <a:ea typeface="PingFang SC Light" panose="020B0300000000000000" pitchFamily="34" charset="-122"/>
                  </a:rPr>
                  <a:t>Estimated throughput: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ingFang SC Light" panose="020B0300000000000000" pitchFamily="34" charset="-122"/>
                      </a:rPr>
                      <m:t>75% 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66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𝑇𝑂𝑃𝑆</m:t>
                        </m:r>
                      </m:num>
                      <m:den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1.4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𝐺𝑇𝑂𝑃𝑆</m:t>
                        </m:r>
                      </m:den>
                    </m:f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=35000 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𝐼𝑚𝑎𝑔𝑒𝑠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𝑠𝑒𝑐𝑜𝑛𝑑</m:t>
                    </m:r>
                  </m:oMath>
                </a14:m>
                <a:endParaRPr kumimoji="1" lang="en-US" altLang="zh-CN" sz="2000" dirty="0">
                  <a:latin typeface="PingFang SC Light" panose="020B0300000000000000" pitchFamily="34" charset="-122"/>
                  <a:ea typeface="PingFang SC Light" panose="020B0300000000000000" pitchFamily="34" charset="-122"/>
                </a:endParaRPr>
              </a:p>
              <a:p>
                <a:endParaRPr kumimoji="1" lang="en" altLang="zh-CN" sz="22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F7E7CD-0DB8-9D43-BDBD-D1934F398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884" y="1398905"/>
                <a:ext cx="11000232" cy="4351338"/>
              </a:xfrm>
              <a:blipFill>
                <a:blip r:embed="rId3"/>
                <a:stretch>
                  <a:fillRect l="-808" t="-1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3ADE4DA1-8440-014B-A8D3-E1248AC70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308" y="4852540"/>
            <a:ext cx="3872752" cy="200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48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Accuracy–Computation Tradeoffs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398905"/>
            <a:ext cx="11000232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 tradeoff between network size, precision and accuracy</a:t>
            </a:r>
            <a:endParaRPr kumimoji="1" lang="en-US" altLang="zh-CN" sz="16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lvl="1"/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Regular CNN with floating point precision</a:t>
            </a:r>
            <a:r>
              <a:rPr kumimoji="1" lang="zh-CN" altLang="en-US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？</a:t>
            </a:r>
            <a:endParaRPr kumimoji="1" lang="en-US" altLang="zh-CN" sz="20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lvl="1"/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Larger</a:t>
            </a:r>
            <a:r>
              <a:rPr kumimoji="1" lang="zh-CN" altLang="en-US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 </a:t>
            </a:r>
            <a:r>
              <a:rPr kumimoji="1" lang="en-US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network but BNN?</a:t>
            </a:r>
          </a:p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Experiments on the MNIST dataset shows</a:t>
            </a:r>
          </a:p>
          <a:p>
            <a:pPr lvl="1"/>
            <a:r>
              <a:rPr kumimoji="1" lang="es-419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network </a:t>
            </a:r>
            <a:r>
              <a:rPr kumimoji="1" lang="es-419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size increases -&gt; the difference in accuracy decreases</a:t>
            </a:r>
          </a:p>
          <a:p>
            <a:pPr lvl="1"/>
            <a:r>
              <a:rPr kumimoji="1" lang="es-419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to </a:t>
            </a:r>
            <a:r>
              <a:rPr kumimoji="1" lang="es-419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achieve the same level of accuracy</a:t>
            </a:r>
            <a:r>
              <a:rPr kumimoji="1" lang="es-419" altLang="zh-CN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, BNNs require 2–11× more paras and ops</a:t>
            </a:r>
          </a:p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16x speedup for BNN over 8-bit FP, 2-11x increase in parameters and operations</a:t>
            </a:r>
            <a:endParaRPr kumimoji="1" lang="en-US" altLang="zh-CN" sz="24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endParaRPr kumimoji="1" lang="en" altLang="zh-CN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FCD0E04-D2D0-6543-A7BE-B0972637D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568" y="4177094"/>
            <a:ext cx="6906864" cy="268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32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3761</TotalTime>
  <Words>927</Words>
  <Application>Microsoft Macintosh PowerPoint</Application>
  <PresentationFormat>宽屏</PresentationFormat>
  <Paragraphs>188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PingFang SC</vt:lpstr>
      <vt:lpstr>PINGFANG SC LIGHT</vt:lpstr>
      <vt:lpstr>PINGFANG SC LIGHT</vt:lpstr>
      <vt:lpstr>Arial</vt:lpstr>
      <vt:lpstr>Cambria Math</vt:lpstr>
      <vt:lpstr>Office 主题​​</vt:lpstr>
      <vt:lpstr>FINN: A Framework for Fast, Scalable Binarized Neural Network Inference 2017 ACM/SIGDA International Symposium on Field-Programmable Gate Arrays</vt:lpstr>
      <vt:lpstr>Background</vt:lpstr>
      <vt:lpstr>FINN</vt:lpstr>
      <vt:lpstr>BNN</vt:lpstr>
      <vt:lpstr>How to binarize FP CNN?</vt:lpstr>
      <vt:lpstr>Why only XNOR and Popcnt in BNN?</vt:lpstr>
      <vt:lpstr>XNOR + PopCnt vs MAC</vt:lpstr>
      <vt:lpstr>Performance compared to CNN</vt:lpstr>
      <vt:lpstr>Accuracy–Computation Tradeoffs</vt:lpstr>
      <vt:lpstr>Accuracy of BNN</vt:lpstr>
      <vt:lpstr>Architecture</vt:lpstr>
      <vt:lpstr>BNN-specific Operator Optimizations</vt:lpstr>
      <vt:lpstr>Design flow</vt:lpstr>
      <vt:lpstr>MVTU: Matrix–Vector–Threshold Unit</vt:lpstr>
      <vt:lpstr>Convolution: The Sliding Window Unit</vt:lpstr>
      <vt:lpstr>Folding</vt:lpstr>
      <vt:lpstr>Determining Fn and Fs </vt:lpstr>
      <vt:lpstr>Experimental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Chisel简介</dc:title>
  <dc:creator>王 淼</dc:creator>
  <cp:lastModifiedBy>kathy</cp:lastModifiedBy>
  <cp:revision>45</cp:revision>
  <dcterms:created xsi:type="dcterms:W3CDTF">2021-06-13T07:07:09Z</dcterms:created>
  <dcterms:modified xsi:type="dcterms:W3CDTF">2021-07-27T12:40:36Z</dcterms:modified>
</cp:coreProperties>
</file>