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handoutMasterIdLst>
    <p:handoutMasterId r:id="rId21"/>
  </p:handoutMasterIdLst>
  <p:sldIdLst>
    <p:sldId id="256" r:id="rId4"/>
    <p:sldId id="261" r:id="rId6"/>
    <p:sldId id="265" r:id="rId7"/>
    <p:sldId id="266" r:id="rId8"/>
    <p:sldId id="267" r:id="rId9"/>
    <p:sldId id="268" r:id="rId10"/>
    <p:sldId id="269" r:id="rId11"/>
    <p:sldId id="270" r:id="rId12"/>
    <p:sldId id="272" r:id="rId13"/>
    <p:sldId id="273" r:id="rId14"/>
    <p:sldId id="274" r:id="rId15"/>
    <p:sldId id="275" r:id="rId16"/>
    <p:sldId id="276" r:id="rId17"/>
    <p:sldId id="277" r:id="rId18"/>
    <p:sldId id="281" r:id="rId19"/>
    <p:sldId id="260"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0909" autoAdjust="0"/>
  </p:normalViewPr>
  <p:slideViewPr>
    <p:cSldViewPr snapToGrid="0">
      <p:cViewPr varScale="1">
        <p:scale>
          <a:sx n="71" d="100"/>
          <a:sy n="71" d="100"/>
        </p:scale>
        <p:origin x="84" y="132"/>
      </p:cViewPr>
      <p:guideLst/>
    </p:cSldViewPr>
  </p:slideViewPr>
  <p:notesTextViewPr>
    <p:cViewPr>
      <p:scale>
        <a:sx n="1" d="1"/>
        <a:sy n="1" d="1"/>
      </p:scale>
      <p:origin x="0" y="0"/>
    </p:cViewPr>
  </p:notesTextViewPr>
  <p:notesViewPr>
    <p:cSldViewPr snapToGrid="0">
      <p:cViewPr varScale="1">
        <p:scale>
          <a:sx n="79" d="100"/>
          <a:sy n="79" d="100"/>
        </p:scale>
        <p:origin x="2844"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gs" Target="tags/tag3.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C058D4-A82A-4F4B-8D37-B57237F3AE8F}"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BEB796-4144-4491-8B56-76254D62846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84EAF-15B1-49DE-927B-70BD74DE3F2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CBDDF-33C8-44AA-AFD7-AE535C3C765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
          <a:srcRect b="14878"/>
          <a:stretch>
            <a:fillRect/>
          </a:stretch>
        </p:blipFill>
        <p:spPr>
          <a:xfrm>
            <a:off x="-2" y="1212469"/>
            <a:ext cx="12192000" cy="5645531"/>
          </a:xfrm>
          <a:prstGeom prst="rect">
            <a:avLst/>
          </a:prstGeom>
        </p:spPr>
      </p:pic>
      <p:sp>
        <p:nvSpPr>
          <p:cNvPr id="2" name="标题 1"/>
          <p:cNvSpPr>
            <a:spLocks noGrp="1"/>
          </p:cNvSpPr>
          <p:nvPr>
            <p:ph type="ctrTitle"/>
          </p:nvPr>
        </p:nvSpPr>
        <p:spPr>
          <a:xfrm>
            <a:off x="1524000" y="1122362"/>
            <a:ext cx="9144000" cy="1866643"/>
          </a:xfrm>
        </p:spPr>
        <p:txBody>
          <a:bodyPr anchor="b">
            <a:normAutofit/>
          </a:bodyPr>
          <a:lstStyle>
            <a:lvl1pPr algn="ctr">
              <a:defRPr sz="36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234813"/>
            <a:ext cx="9144000" cy="2022987"/>
          </a:xfrm>
        </p:spPr>
        <p:txBody>
          <a:bodyPr>
            <a:normAutofit/>
          </a:bodyPr>
          <a:lstStyle>
            <a:lvl1pPr marL="0" indent="0" algn="ctr">
              <a:buNone/>
              <a:defRPr sz="2800" b="1">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91CB6C6C-3276-4328-B088-18F0FFB006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6F51EF-19D0-45F5-AC49-E86F743472E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1CB6C6C-3276-4328-B088-18F0FFB0063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6F51EF-19D0-45F5-AC49-E86F743472E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1CB6C6C-3276-4328-B088-18F0FFB006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6F51EF-19D0-45F5-AC49-E86F743472E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1CB6C6C-3276-4328-B088-18F0FFB006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6F51EF-19D0-45F5-AC49-E86F743472EC}"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
          <a:srcRect b="14878"/>
          <a:stretch>
            <a:fillRect/>
          </a:stretch>
        </p:blipFill>
        <p:spPr>
          <a:xfrm>
            <a:off x="-2" y="1212469"/>
            <a:ext cx="12192000" cy="5645531"/>
          </a:xfrm>
          <a:prstGeom prst="rect">
            <a:avLst/>
          </a:prstGeom>
        </p:spPr>
      </p:pic>
      <p:sp>
        <p:nvSpPr>
          <p:cNvPr id="2" name="标题 1"/>
          <p:cNvSpPr>
            <a:spLocks noGrp="1"/>
          </p:cNvSpPr>
          <p:nvPr>
            <p:ph type="ctrTitle"/>
          </p:nvPr>
        </p:nvSpPr>
        <p:spPr>
          <a:xfrm>
            <a:off x="1524000" y="1122362"/>
            <a:ext cx="9144000" cy="1866643"/>
          </a:xfrm>
        </p:spPr>
        <p:txBody>
          <a:bodyPr anchor="b">
            <a:normAutofit/>
          </a:bodyPr>
          <a:lstStyle>
            <a:lvl1pPr algn="ctr">
              <a:defRPr sz="36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234813"/>
            <a:ext cx="9144000" cy="2022987"/>
          </a:xfrm>
        </p:spPr>
        <p:txBody>
          <a:bodyPr>
            <a:normAutofit/>
          </a:bodyPr>
          <a:lstStyle>
            <a:lvl1pPr marL="0" indent="0" algn="ctr">
              <a:buNone/>
              <a:defRPr sz="2800" b="1">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91CB6C6C-3276-4328-B088-18F0FFB006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6F51EF-19D0-45F5-AC49-E86F743472E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t="88798"/>
          <a:stretch>
            <a:fillRect/>
          </a:stretch>
        </p:blipFill>
        <p:spPr>
          <a:xfrm>
            <a:off x="0" y="6115050"/>
            <a:ext cx="12192000" cy="742950"/>
          </a:xfrm>
          <a:prstGeom prst="rect">
            <a:avLst/>
          </a:prstGeom>
        </p:spPr>
      </p:pic>
      <p:sp>
        <p:nvSpPr>
          <p:cNvPr id="2" name="标题 1"/>
          <p:cNvSpPr>
            <a:spLocks noGrp="1"/>
          </p:cNvSpPr>
          <p:nvPr>
            <p:ph type="title"/>
          </p:nvPr>
        </p:nvSpPr>
        <p:spPr/>
        <p:txBody>
          <a:bodyPr>
            <a:normAutofit/>
          </a:bodyPr>
          <a:lstStyle>
            <a:lvl1pPr>
              <a:defRPr sz="4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lnSpc>
                <a:spcPct val="150000"/>
              </a:lnSpc>
              <a:defRPr sz="2400"/>
            </a:lvl1pPr>
            <a:lvl2pPr>
              <a:lnSpc>
                <a:spcPct val="150000"/>
              </a:lnSpc>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p:txBody>
          <a:bodyPr/>
          <a:lstStyle/>
          <a:p>
            <a:fld id="{91CB6C6C-3276-4328-B088-18F0FFB006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6F51EF-19D0-45F5-AC49-E86F743472EC}"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a:srcRect t="88798"/>
          <a:stretch>
            <a:fillRect/>
          </a:stretch>
        </p:blipFill>
        <p:spPr>
          <a:xfrm>
            <a:off x="0" y="6115050"/>
            <a:ext cx="12192000" cy="742950"/>
          </a:xfrm>
          <a:prstGeom prst="rect">
            <a:avLst/>
          </a:prstGeom>
        </p:spPr>
      </p:pic>
      <p:sp>
        <p:nvSpPr>
          <p:cNvPr id="3" name="日期占位符 2"/>
          <p:cNvSpPr>
            <a:spLocks noGrp="1"/>
          </p:cNvSpPr>
          <p:nvPr>
            <p:ph type="dt" sz="half" idx="10"/>
          </p:nvPr>
        </p:nvSpPr>
        <p:spPr/>
        <p:txBody>
          <a:bodyPr/>
          <a:lstStyle/>
          <a:p>
            <a:fld id="{91CB6C6C-3276-4328-B088-18F0FFB0063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66F51EF-19D0-45F5-AC49-E86F743472EC}" type="slidenum">
              <a:rPr lang="zh-CN" altLang="en-US" smtClean="0"/>
            </a:fld>
            <a:endParaRPr lang="zh-CN" altLang="en-US"/>
          </a:p>
        </p:txBody>
      </p:sp>
      <p:sp>
        <p:nvSpPr>
          <p:cNvPr id="12" name="标题 1"/>
          <p:cNvSpPr>
            <a:spLocks noGrp="1"/>
          </p:cNvSpPr>
          <p:nvPr>
            <p:ph type="title"/>
          </p:nvPr>
        </p:nvSpPr>
        <p:spPr>
          <a:xfrm>
            <a:off x="838200" y="365125"/>
            <a:ext cx="10515600" cy="1325563"/>
          </a:xfrm>
        </p:spPr>
        <p:txBody>
          <a:bodyPr>
            <a:normAutofit/>
          </a:bodyPr>
          <a:lstStyle>
            <a:lvl1pPr>
              <a:defRPr sz="4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t="88798"/>
          <a:stretch>
            <a:fillRect/>
          </a:stretch>
        </p:blipFill>
        <p:spPr>
          <a:xfrm>
            <a:off x="0" y="6115050"/>
            <a:ext cx="12192000" cy="742950"/>
          </a:xfrm>
          <a:prstGeom prst="rect">
            <a:avLst/>
          </a:prstGeom>
        </p:spPr>
      </p:pic>
      <p:sp>
        <p:nvSpPr>
          <p:cNvPr id="2" name="日期占位符 1"/>
          <p:cNvSpPr>
            <a:spLocks noGrp="1"/>
          </p:cNvSpPr>
          <p:nvPr>
            <p:ph type="dt" sz="half" idx="10"/>
          </p:nvPr>
        </p:nvSpPr>
        <p:spPr/>
        <p:txBody>
          <a:bodyPr/>
          <a:lstStyle/>
          <a:p>
            <a:fld id="{91CB6C6C-3276-4328-B088-18F0FFB0063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66F51EF-19D0-45F5-AC49-E86F743472E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末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1CB6C6C-3276-4328-B088-18F0FFB0063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66F51EF-19D0-45F5-AC49-E86F743472EC}" type="slidenum">
              <a:rPr lang="zh-CN" altLang="en-US" smtClean="0"/>
            </a:fld>
            <a:endParaRPr lang="zh-CN" altLang="en-US"/>
          </a:p>
        </p:txBody>
      </p:sp>
      <p:pic>
        <p:nvPicPr>
          <p:cNvPr id="6" name="图片 5"/>
          <p:cNvPicPr>
            <a:picLocks noChangeAspect="1"/>
          </p:cNvPicPr>
          <p:nvPr userDrawn="1"/>
        </p:nvPicPr>
        <p:blipFill rotWithShape="1">
          <a:blip r:embed="rId2"/>
          <a:srcRect l="59344" t="28824" b="28264"/>
          <a:stretch>
            <a:fillRect/>
          </a:stretch>
        </p:blipFill>
        <p:spPr>
          <a:xfrm>
            <a:off x="3617595" y="2005965"/>
            <a:ext cx="4956810" cy="284607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1CB6C6C-3276-4328-B088-18F0FFB006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6F51EF-19D0-45F5-AC49-E86F743472E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91CB6C6C-3276-4328-B088-18F0FFB0063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6F51EF-19D0-45F5-AC49-E86F743472E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t="88798"/>
          <a:stretch>
            <a:fillRect/>
          </a:stretch>
        </p:blipFill>
        <p:spPr>
          <a:xfrm>
            <a:off x="0" y="6115050"/>
            <a:ext cx="12192000" cy="742950"/>
          </a:xfrm>
          <a:prstGeom prst="rect">
            <a:avLst/>
          </a:prstGeom>
        </p:spPr>
      </p:pic>
      <p:sp>
        <p:nvSpPr>
          <p:cNvPr id="2" name="标题 1"/>
          <p:cNvSpPr>
            <a:spLocks noGrp="1"/>
          </p:cNvSpPr>
          <p:nvPr>
            <p:ph type="title"/>
          </p:nvPr>
        </p:nvSpPr>
        <p:spPr/>
        <p:txBody>
          <a:bodyPr>
            <a:normAutofit/>
          </a:bodyPr>
          <a:lstStyle>
            <a:lvl1pPr>
              <a:defRPr sz="4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lnSpc>
                <a:spcPct val="150000"/>
              </a:lnSpc>
              <a:defRPr sz="2400"/>
            </a:lvl1pPr>
            <a:lvl2pPr>
              <a:lnSpc>
                <a:spcPct val="150000"/>
              </a:lnSpc>
              <a:defRPr sz="2000"/>
            </a:lvl2pPr>
            <a:lvl3pPr>
              <a:defRPr sz="1800"/>
            </a:lvl3pPr>
            <a:lvl4pPr>
              <a:defRPr sz="1600"/>
            </a:lvl4pPr>
            <a:lvl5pPr>
              <a:defRPr sz="1600"/>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p:txBody>
          <a:bodyPr/>
          <a:lstStyle/>
          <a:p>
            <a:fld id="{91CB6C6C-3276-4328-B088-18F0FFB006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6F51EF-19D0-45F5-AC49-E86F743472EC}"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91CB6C6C-3276-4328-B088-18F0FFB0063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66F51EF-19D0-45F5-AC49-E86F743472E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1CB6C6C-3276-4328-B088-18F0FFB0063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6F51EF-19D0-45F5-AC49-E86F743472E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1CB6C6C-3276-4328-B088-18F0FFB0063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6F51EF-19D0-45F5-AC49-E86F743472EC}"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1CB6C6C-3276-4328-B088-18F0FFB006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6F51EF-19D0-45F5-AC49-E86F743472EC}"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1CB6C6C-3276-4328-B088-18F0FFB006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6F51EF-19D0-45F5-AC49-E86F743472E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a:srcRect t="88798"/>
          <a:stretch>
            <a:fillRect/>
          </a:stretch>
        </p:blipFill>
        <p:spPr>
          <a:xfrm>
            <a:off x="0" y="6115050"/>
            <a:ext cx="12192000" cy="742950"/>
          </a:xfrm>
          <a:prstGeom prst="rect">
            <a:avLst/>
          </a:prstGeom>
        </p:spPr>
      </p:pic>
      <p:sp>
        <p:nvSpPr>
          <p:cNvPr id="3" name="日期占位符 2"/>
          <p:cNvSpPr>
            <a:spLocks noGrp="1"/>
          </p:cNvSpPr>
          <p:nvPr>
            <p:ph type="dt" sz="half" idx="10"/>
          </p:nvPr>
        </p:nvSpPr>
        <p:spPr/>
        <p:txBody>
          <a:bodyPr/>
          <a:lstStyle/>
          <a:p>
            <a:fld id="{91CB6C6C-3276-4328-B088-18F0FFB0063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66F51EF-19D0-45F5-AC49-E86F743472EC}" type="slidenum">
              <a:rPr lang="zh-CN" altLang="en-US" smtClean="0"/>
            </a:fld>
            <a:endParaRPr lang="zh-CN" altLang="en-US"/>
          </a:p>
        </p:txBody>
      </p:sp>
      <p:sp>
        <p:nvSpPr>
          <p:cNvPr id="12" name="标题 1"/>
          <p:cNvSpPr>
            <a:spLocks noGrp="1"/>
          </p:cNvSpPr>
          <p:nvPr>
            <p:ph type="title"/>
          </p:nvPr>
        </p:nvSpPr>
        <p:spPr>
          <a:xfrm>
            <a:off x="838200" y="365125"/>
            <a:ext cx="10515600" cy="1325563"/>
          </a:xfrm>
        </p:spPr>
        <p:txBody>
          <a:bodyPr>
            <a:normAutofit/>
          </a:bodyPr>
          <a:lstStyle>
            <a:lvl1pPr>
              <a:defRPr sz="40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t="88798"/>
          <a:stretch>
            <a:fillRect/>
          </a:stretch>
        </p:blipFill>
        <p:spPr>
          <a:xfrm>
            <a:off x="0" y="6115050"/>
            <a:ext cx="12192000" cy="742950"/>
          </a:xfrm>
          <a:prstGeom prst="rect">
            <a:avLst/>
          </a:prstGeom>
        </p:spPr>
      </p:pic>
      <p:sp>
        <p:nvSpPr>
          <p:cNvPr id="2" name="日期占位符 1"/>
          <p:cNvSpPr>
            <a:spLocks noGrp="1"/>
          </p:cNvSpPr>
          <p:nvPr>
            <p:ph type="dt" sz="half" idx="10"/>
          </p:nvPr>
        </p:nvSpPr>
        <p:spPr/>
        <p:txBody>
          <a:bodyPr/>
          <a:lstStyle/>
          <a:p>
            <a:fld id="{91CB6C6C-3276-4328-B088-18F0FFB0063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66F51EF-19D0-45F5-AC49-E86F743472E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末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1CB6C6C-3276-4328-B088-18F0FFB0063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66F51EF-19D0-45F5-AC49-E86F743472EC}" type="slidenum">
              <a:rPr lang="zh-CN" altLang="en-US" smtClean="0"/>
            </a:fld>
            <a:endParaRPr lang="zh-CN" altLang="en-US"/>
          </a:p>
        </p:txBody>
      </p:sp>
      <p:pic>
        <p:nvPicPr>
          <p:cNvPr id="6" name="图片 5"/>
          <p:cNvPicPr>
            <a:picLocks noChangeAspect="1"/>
          </p:cNvPicPr>
          <p:nvPr userDrawn="1"/>
        </p:nvPicPr>
        <p:blipFill rotWithShape="1">
          <a:blip r:embed="rId2"/>
          <a:srcRect l="59344" t="28824" b="28264"/>
          <a:stretch>
            <a:fillRect/>
          </a:stretch>
        </p:blipFill>
        <p:spPr>
          <a:xfrm>
            <a:off x="3617595" y="2005965"/>
            <a:ext cx="4956810" cy="284607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1CB6C6C-3276-4328-B088-18F0FFB006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6F51EF-19D0-45F5-AC49-E86F743472E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91CB6C6C-3276-4328-B088-18F0FFB0063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6F51EF-19D0-45F5-AC49-E86F743472E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91CB6C6C-3276-4328-B088-18F0FFB0063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66F51EF-19D0-45F5-AC49-E86F743472E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1CB6C6C-3276-4328-B088-18F0FFB0063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6F51EF-19D0-45F5-AC49-E86F743472E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B6C6C-3276-4328-B088-18F0FFB0063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6F51EF-19D0-45F5-AC49-E86F743472E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B6C6C-3276-4328-B088-18F0FFB0063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6F51EF-19D0-45F5-AC49-E86F743472E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4.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In-Memory Key-Value Store Live Migration with NetMigrate</a:t>
            </a:r>
            <a:endParaRPr lang="zh-CN" altLang="en-US"/>
          </a:p>
        </p:txBody>
      </p:sp>
      <p:sp>
        <p:nvSpPr>
          <p:cNvPr id="3" name="副标题 2"/>
          <p:cNvSpPr>
            <a:spLocks noGrp="1"/>
          </p:cNvSpPr>
          <p:nvPr>
            <p:ph type="subTitle" idx="1"/>
          </p:nvPr>
        </p:nvSpPr>
        <p:spPr/>
        <p:txBody>
          <a:bodyPr/>
          <a:lstStyle/>
          <a:p>
            <a:r>
              <a:rPr kumimoji="0" lang="zh-CN" altLang="en-US" sz="2800" b="1"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rPr>
              <a:t>FAST'24</a:t>
            </a:r>
            <a:endParaRPr kumimoji="0" lang="zh-CN" altLang="en-US" sz="2800" b="1"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7975" y="64770"/>
            <a:ext cx="10515600" cy="1325563"/>
          </a:xfrm>
        </p:spPr>
        <p:txBody>
          <a:bodyPr/>
          <a:lstStyle/>
          <a:p>
            <a:r>
              <a:rPr lang="zh-CN" altLang="en-US">
                <a:sym typeface="+mn-ea"/>
              </a:rPr>
              <a:t>工程实现</a:t>
            </a:r>
            <a:r>
              <a:rPr lang="zh-CN" altLang="en-US">
                <a:sym typeface="+mn-ea"/>
              </a:rPr>
              <a:t>方案</a:t>
            </a:r>
            <a:endParaRPr lang="zh-CN" altLang="en-US">
              <a:sym typeface="+mn-ea"/>
            </a:endParaRPr>
          </a:p>
        </p:txBody>
      </p:sp>
      <p:graphicFrame>
        <p:nvGraphicFramePr>
          <p:cNvPr id="3" name="表格 2"/>
          <p:cNvGraphicFramePr/>
          <p:nvPr>
            <p:custDataLst>
              <p:tags r:id="rId1"/>
            </p:custDataLst>
          </p:nvPr>
        </p:nvGraphicFramePr>
        <p:xfrm>
          <a:off x="247650" y="1277620"/>
          <a:ext cx="11847195" cy="3386455"/>
        </p:xfrm>
        <a:graphic>
          <a:graphicData uri="http://schemas.openxmlformats.org/drawingml/2006/table">
            <a:tbl>
              <a:tblPr firstRow="1" bandRow="1">
                <a:tableStyleId>{5C22544A-7EE6-4342-B048-85BDC9FD1C3A}</a:tableStyleId>
              </a:tblPr>
              <a:tblGrid>
                <a:gridCol w="2888615"/>
                <a:gridCol w="8958580"/>
              </a:tblGrid>
              <a:tr h="332740">
                <a:tc>
                  <a:txBody>
                    <a:bodyPr/>
                    <a:p>
                      <a:pPr>
                        <a:buNone/>
                      </a:pPr>
                      <a:r>
                        <a:rPr lang="zh-CN" altLang="en-US" sz="1600"/>
                        <a:t>NetMigrate的原型实现</a:t>
                      </a:r>
                      <a:endParaRPr lang="zh-CN" altLang="en-US" sz="1600"/>
                    </a:p>
                  </a:txBody>
                  <a:tcPr/>
                </a:tc>
                <a:tc>
                  <a:txBody>
                    <a:bodyPr/>
                    <a:p>
                      <a:pPr>
                        <a:buNone/>
                      </a:pPr>
                      <a:r>
                        <a:rPr lang="zh-CN" altLang="en-US" sz="1600"/>
                        <a:t>Redis（包括作为迁移索引的可编程数据平面、迁移服务器代理和运行YCSB工作负载的客户端）</a:t>
                      </a:r>
                      <a:endParaRPr lang="zh-CN" altLang="en-US" sz="1600"/>
                    </a:p>
                  </a:txBody>
                  <a:tcPr/>
                </a:tc>
              </a:tr>
              <a:tr h="380365">
                <a:tc>
                  <a:txBody>
                    <a:bodyPr/>
                    <a:p>
                      <a:pPr>
                        <a:buNone/>
                      </a:pPr>
                      <a:r>
                        <a:rPr lang="zh-CN" altLang="en-US" sz="1600"/>
                        <a:t>索引交换机</a:t>
                      </a:r>
                      <a:endParaRPr lang="zh-CN" altLang="en-US" sz="1600"/>
                    </a:p>
                  </a:txBody>
                  <a:tcPr/>
                </a:tc>
                <a:tc>
                  <a:txBody>
                    <a:bodyPr/>
                    <a:p>
                      <a:pPr>
                        <a:buNone/>
                      </a:pPr>
                      <a:r>
                        <a:rPr lang="zh-CN" altLang="en-US" sz="1600"/>
                        <a:t>2K行P4-16代码实现，并编译为Intel Tofino ASIC</a:t>
                      </a:r>
                      <a:endParaRPr lang="zh-CN" altLang="en-US" sz="1600"/>
                    </a:p>
                  </a:txBody>
                  <a:tcPr/>
                </a:tc>
              </a:tr>
              <a:tr h="367030">
                <a:tc>
                  <a:txBody>
                    <a:bodyPr/>
                    <a:p>
                      <a:pPr>
                        <a:buNone/>
                      </a:pPr>
                      <a:r>
                        <a:rPr lang="zh-CN" altLang="en-US" sz="1600"/>
                        <a:t>迁移实例表</a:t>
                      </a:r>
                      <a:endParaRPr lang="zh-CN" altLang="en-US" sz="1600"/>
                    </a:p>
                  </a:txBody>
                  <a:tcPr/>
                </a:tc>
                <a:tc>
                  <a:txBody>
                    <a:bodyPr/>
                    <a:p>
                      <a:pPr>
                        <a:buNone/>
                      </a:pPr>
                      <a:r>
                        <a:rPr lang="en-US" altLang="zh-CN" sz="1600"/>
                        <a:t>P4</a:t>
                      </a:r>
                      <a:endParaRPr lang="en-US" altLang="zh-CN" sz="1600"/>
                    </a:p>
                  </a:txBody>
                  <a:tcPr/>
                </a:tc>
              </a:tr>
              <a:tr h="350520">
                <a:tc>
                  <a:txBody>
                    <a:bodyPr/>
                    <a:p>
                      <a:pPr>
                        <a:buNone/>
                      </a:pPr>
                      <a:r>
                        <a:rPr lang="zh-CN" altLang="en-US" sz="1600"/>
                        <a:t>迁移状态表</a:t>
                      </a:r>
                      <a:endParaRPr lang="zh-CN" altLang="en-US" sz="1600"/>
                    </a:p>
                  </a:txBody>
                  <a:tcPr/>
                </a:tc>
                <a:tc>
                  <a:txBody>
                    <a:bodyPr/>
                    <a:p>
                      <a:pPr>
                        <a:buNone/>
                      </a:pPr>
                      <a:r>
                        <a:rPr lang="zh-CN" altLang="en-US" sz="1600"/>
                        <a:t>BF和CBF（其中每个BF条目为1位，每个CBF条目为8位。BF和CBF都使用4种不同的哈希函数）</a:t>
                      </a:r>
                      <a:endParaRPr lang="zh-CN" altLang="en-US" sz="1600"/>
                    </a:p>
                  </a:txBody>
                  <a:tcPr/>
                </a:tc>
              </a:tr>
              <a:tr h="335280">
                <a:tc>
                  <a:txBody>
                    <a:bodyPr/>
                    <a:p>
                      <a:pPr>
                        <a:buNone/>
                      </a:pPr>
                      <a:r>
                        <a:rPr lang="zh-CN" altLang="en-US" sz="1600"/>
                        <a:t>重定向客户端查询</a:t>
                      </a:r>
                      <a:endParaRPr lang="zh-CN" altLang="en-US" sz="1600"/>
                    </a:p>
                  </a:txBody>
                  <a:tcPr/>
                </a:tc>
                <a:tc>
                  <a:txBody>
                    <a:bodyPr/>
                    <a:p>
                      <a:pPr>
                        <a:buNone/>
                      </a:pPr>
                      <a:r>
                        <a:rPr lang="zh-CN" altLang="en-US" sz="1600"/>
                        <a:t>实现L3路由并通过更改其目的地或将查询镜像到两个存储节点</a:t>
                      </a:r>
                      <a:endParaRPr lang="zh-CN" altLang="en-US" sz="1600"/>
                    </a:p>
                  </a:txBody>
                  <a:tcPr/>
                </a:tc>
              </a:tr>
              <a:tr h="368300">
                <a:tc>
                  <a:txBody>
                    <a:bodyPr/>
                    <a:p>
                      <a:pPr>
                        <a:buNone/>
                      </a:pPr>
                      <a:r>
                        <a:rPr lang="zh-CN" altLang="en-US" sz="1600"/>
                        <a:t>交换机控制平面</a:t>
                      </a:r>
                      <a:endParaRPr lang="zh-CN" altLang="en-US" sz="1600"/>
                    </a:p>
                  </a:txBody>
                  <a:tcPr/>
                </a:tc>
                <a:tc>
                  <a:txBody>
                    <a:bodyPr/>
                    <a:p>
                      <a:pPr>
                        <a:buNone/>
                      </a:pPr>
                      <a:r>
                        <a:rPr lang="zh-CN" altLang="en-US" sz="1600"/>
                        <a:t>600行Python代码，它通过修改控制平面中的迁移实例表来注册和取消注册迁移实例</a:t>
                      </a:r>
                      <a:endParaRPr lang="zh-CN" altLang="en-US" sz="1600"/>
                    </a:p>
                  </a:txBody>
                  <a:tcPr/>
                </a:tc>
              </a:tr>
              <a:tr h="318770">
                <a:tc>
                  <a:txBody>
                    <a:bodyPr/>
                    <a:p>
                      <a:pPr>
                        <a:buNone/>
                      </a:pPr>
                      <a:r>
                        <a:rPr lang="zh-CN" altLang="en-US" sz="1600"/>
                        <a:t>迁移服务器代理和客户端</a:t>
                      </a:r>
                      <a:endParaRPr lang="zh-CN" altLang="en-US" sz="1600"/>
                    </a:p>
                  </a:txBody>
                  <a:tcPr/>
                </a:tc>
                <a:tc>
                  <a:txBody>
                    <a:bodyPr/>
                    <a:p>
                      <a:pPr>
                        <a:buNone/>
                      </a:pPr>
                      <a:r>
                        <a:rPr lang="zh-CN" altLang="en-US" sz="1600"/>
                        <a:t>15K行C++代码实现</a:t>
                      </a:r>
                      <a:endParaRPr lang="zh-CN" altLang="en-US" sz="1600"/>
                    </a:p>
                  </a:txBody>
                  <a:tcPr/>
                </a:tc>
              </a:tr>
              <a:tr h="327660">
                <a:tc>
                  <a:txBody>
                    <a:bodyPr/>
                    <a:p>
                      <a:pPr>
                        <a:buNone/>
                      </a:pPr>
                      <a:r>
                        <a:rPr lang="zh-CN" altLang="en-US" sz="1600"/>
                        <a:t>通信</a:t>
                      </a:r>
                      <a:endParaRPr lang="zh-CN" altLang="en-US" sz="1600"/>
                    </a:p>
                  </a:txBody>
                  <a:tcPr/>
                </a:tc>
                <a:tc>
                  <a:txBody>
                    <a:bodyPr/>
                    <a:p>
                      <a:pPr>
                        <a:buNone/>
                      </a:pPr>
                      <a:r>
                        <a:rPr lang="zh-CN" altLang="en-US" sz="1600"/>
                        <a:t>Redis-plus-plus库</a:t>
                      </a:r>
                      <a:r>
                        <a:rPr lang="en-US" altLang="zh-CN" sz="1600"/>
                        <a:t>/</a:t>
                      </a:r>
                      <a:r>
                        <a:rPr lang="zh-CN" altLang="en-US" sz="1600"/>
                        <a:t>迁移服务器中的Redis实例</a:t>
                      </a:r>
                      <a:endParaRPr lang="zh-CN" altLang="en-US" sz="1600"/>
                    </a:p>
                  </a:txBody>
                  <a:tcPr/>
                </a:tc>
              </a:tr>
              <a:tr h="478790">
                <a:tc>
                  <a:txBody>
                    <a:bodyPr/>
                    <a:p>
                      <a:pPr>
                        <a:buNone/>
                      </a:pPr>
                      <a:r>
                        <a:rPr lang="zh-CN" altLang="en-US" sz="1600"/>
                        <a:t>获取当前迁移的哈希表信息并按哈希值的顺序扫描键值对</a:t>
                      </a:r>
                      <a:endParaRPr lang="zh-CN" altLang="en-US" sz="1600"/>
                    </a:p>
                  </a:txBody>
                  <a:tcPr/>
                </a:tc>
                <a:tc>
                  <a:txBody>
                    <a:bodyPr/>
                    <a:p>
                      <a:pPr>
                        <a:buNone/>
                      </a:pPr>
                      <a:r>
                        <a:rPr lang="zh-CN" altLang="en-US" sz="1600"/>
                        <a:t>添加了三个新的用户定义函数</a:t>
                      </a:r>
                      <a:endParaRPr lang="zh-CN" altLang="en-US" sz="1600"/>
                    </a:p>
                  </a:txBody>
                  <a:tcPr/>
                </a:tc>
              </a:tr>
            </a:tbl>
          </a:graphicData>
        </a:graphic>
      </p:graphicFrame>
      <p:sp>
        <p:nvSpPr>
          <p:cNvPr id="4" name="文本框 3"/>
          <p:cNvSpPr txBox="1"/>
          <p:nvPr/>
        </p:nvSpPr>
        <p:spPr>
          <a:xfrm>
            <a:off x="498475" y="4959350"/>
            <a:ext cx="10178415" cy="583565"/>
          </a:xfrm>
          <a:prstGeom prst="rect">
            <a:avLst/>
          </a:prstGeom>
        </p:spPr>
        <p:txBody>
          <a:bodyPr wrap="square">
            <a:spAutoFit/>
          </a:bodyPr>
          <a:p>
            <a:r>
              <a:rPr lang="zh-CN" altLang="en-US" sz="1600"/>
              <a:t>源服务器代理调用用户定义的命令，并行扫描键值对，并通过</a:t>
            </a:r>
            <a:r>
              <a:rPr lang="en-US" altLang="zh-CN" sz="1600"/>
              <a:t>UDP</a:t>
            </a:r>
            <a:r>
              <a:rPr lang="zh-CN" altLang="en-US" sz="1600"/>
              <a:t>套接字发送迁移控制和数据包。目标服务器代理接收迁移数据包并将数据插入目标实例。我们修改了</a:t>
            </a:r>
            <a:r>
              <a:rPr lang="en-US" altLang="zh-CN" sz="1600"/>
              <a:t>C++ YCSB</a:t>
            </a:r>
            <a:r>
              <a:rPr lang="zh-CN" altLang="en-US" sz="1600"/>
              <a:t>客户端以进行键值存储和</a:t>
            </a:r>
            <a:r>
              <a:rPr lang="en-US" altLang="zh-CN" sz="1600"/>
              <a:t>UDP</a:t>
            </a:r>
            <a:r>
              <a:rPr lang="zh-CN" altLang="en-US" sz="1600"/>
              <a:t>通信。</a:t>
            </a:r>
            <a:endParaRPr lang="zh-CN" alt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总体性能</a:t>
            </a:r>
            <a:endParaRPr lang="en-US" altLang="zh-CN">
              <a:sym typeface="+mn-ea"/>
            </a:endParaRPr>
          </a:p>
        </p:txBody>
      </p:sp>
      <p:pic>
        <p:nvPicPr>
          <p:cNvPr id="9" name="图片 8"/>
          <p:cNvPicPr>
            <a:picLocks noChangeAspect="1"/>
          </p:cNvPicPr>
          <p:nvPr/>
        </p:nvPicPr>
        <p:blipFill>
          <a:blip r:embed="rId1"/>
          <a:stretch>
            <a:fillRect/>
          </a:stretch>
        </p:blipFill>
        <p:spPr>
          <a:xfrm>
            <a:off x="838200" y="1364615"/>
            <a:ext cx="7726680" cy="3368040"/>
          </a:xfrm>
          <a:prstGeom prst="rect">
            <a:avLst/>
          </a:prstGeom>
        </p:spPr>
      </p:pic>
      <p:sp>
        <p:nvSpPr>
          <p:cNvPr id="10" name="文本框 9"/>
          <p:cNvSpPr txBox="1"/>
          <p:nvPr/>
        </p:nvSpPr>
        <p:spPr>
          <a:xfrm>
            <a:off x="5067300" y="688658"/>
            <a:ext cx="5080000" cy="337185"/>
          </a:xfrm>
          <a:prstGeom prst="rect">
            <a:avLst/>
          </a:prstGeom>
        </p:spPr>
        <p:txBody>
          <a:bodyPr>
            <a:spAutoFit/>
          </a:bodyPr>
          <a:p>
            <a:r>
              <a:rPr lang="zh-CN" altLang="en-US" sz="1600" b="1">
                <a:solidFill>
                  <a:srgbClr val="000000"/>
                </a:solidFill>
              </a:rPr>
              <a:t>查询吞吐量</a:t>
            </a:r>
            <a:endParaRPr lang="zh-CN" altLang="en-US" sz="1600" b="1">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0690" y="0"/>
            <a:ext cx="10515600" cy="1325563"/>
          </a:xfrm>
        </p:spPr>
        <p:txBody>
          <a:bodyPr/>
          <a:lstStyle/>
          <a:p>
            <a:r>
              <a:rPr lang="zh-CN" altLang="en-US">
                <a:sym typeface="+mn-ea"/>
              </a:rPr>
              <a:t>总体</a:t>
            </a:r>
            <a:r>
              <a:rPr lang="zh-CN" altLang="en-US">
                <a:sym typeface="+mn-ea"/>
              </a:rPr>
              <a:t>性能</a:t>
            </a:r>
            <a:endParaRPr lang="zh-CN" altLang="en-US">
              <a:sym typeface="+mn-ea"/>
            </a:endParaRPr>
          </a:p>
        </p:txBody>
      </p:sp>
      <p:pic>
        <p:nvPicPr>
          <p:cNvPr id="5" name="内容占位符 4"/>
          <p:cNvPicPr>
            <a:picLocks noChangeAspect="1"/>
          </p:cNvPicPr>
          <p:nvPr>
            <p:ph idx="1"/>
          </p:nvPr>
        </p:nvPicPr>
        <p:blipFill>
          <a:blip r:embed="rId1"/>
          <a:stretch>
            <a:fillRect/>
          </a:stretch>
        </p:blipFill>
        <p:spPr>
          <a:xfrm>
            <a:off x="187325" y="925830"/>
            <a:ext cx="6767195" cy="5297170"/>
          </a:xfrm>
          <a:prstGeom prst="rect">
            <a:avLst/>
          </a:prstGeom>
        </p:spPr>
      </p:pic>
      <p:sp>
        <p:nvSpPr>
          <p:cNvPr id="6" name="文本框 5"/>
          <p:cNvSpPr txBox="1"/>
          <p:nvPr/>
        </p:nvSpPr>
        <p:spPr>
          <a:xfrm>
            <a:off x="7029450" y="814070"/>
            <a:ext cx="4496435" cy="1476375"/>
          </a:xfrm>
          <a:prstGeom prst="rect">
            <a:avLst/>
          </a:prstGeom>
        </p:spPr>
        <p:txBody>
          <a:bodyPr wrap="square">
            <a:spAutoFit/>
          </a:bodyPr>
          <a:p>
            <a:r>
              <a:rPr lang="zh-CN" altLang="en-US">
                <a:solidFill>
                  <a:srgbClr val="000000"/>
                </a:solidFill>
              </a:rPr>
              <a:t>查询延迟。评估延迟百分位数如图</a:t>
            </a:r>
            <a:r>
              <a:rPr lang="en-US" altLang="zh-CN">
                <a:solidFill>
                  <a:srgbClr val="000000"/>
                </a:solidFill>
              </a:rPr>
              <a:t>5</a:t>
            </a:r>
            <a:r>
              <a:rPr lang="zh-CN" altLang="en-US">
                <a:solidFill>
                  <a:srgbClr val="000000"/>
                </a:solidFill>
              </a:rPr>
              <a:t>和图</a:t>
            </a:r>
            <a:r>
              <a:rPr lang="en-US" altLang="zh-CN">
                <a:solidFill>
                  <a:srgbClr val="000000"/>
                </a:solidFill>
              </a:rPr>
              <a:t>6</a:t>
            </a:r>
            <a:r>
              <a:rPr lang="zh-CN" altLang="en-US">
                <a:solidFill>
                  <a:srgbClr val="000000"/>
                </a:solidFill>
              </a:rPr>
              <a:t>所示。在任何迁移时间配置下，</a:t>
            </a:r>
            <a:r>
              <a:rPr lang="en-US" altLang="zh-CN">
                <a:solidFill>
                  <a:srgbClr val="000000"/>
                </a:solidFill>
              </a:rPr>
              <a:t>Rocksteady</a:t>
            </a:r>
            <a:r>
              <a:rPr lang="zh-CN" altLang="en-US">
                <a:solidFill>
                  <a:srgbClr val="000000"/>
                </a:solidFill>
              </a:rPr>
              <a:t>、</a:t>
            </a:r>
            <a:r>
              <a:rPr lang="en-US" altLang="zh-CN">
                <a:solidFill>
                  <a:srgbClr val="000000"/>
                </a:solidFill>
              </a:rPr>
              <a:t>Fulva</a:t>
            </a:r>
            <a:r>
              <a:rPr lang="zh-CN" altLang="en-US">
                <a:solidFill>
                  <a:srgbClr val="000000"/>
                </a:solidFill>
              </a:rPr>
              <a:t>和源基线的平均中位延迟都大于</a:t>
            </a:r>
            <a:r>
              <a:rPr lang="en-US" altLang="zh-CN">
                <a:solidFill>
                  <a:srgbClr val="000000"/>
                </a:solidFill>
              </a:rPr>
              <a:t>NetMigrate</a:t>
            </a:r>
            <a:r>
              <a:rPr lang="zh-CN" altLang="en-US">
                <a:solidFill>
                  <a:srgbClr val="000000"/>
                </a:solidFill>
              </a:rPr>
              <a:t>。在所有情况下，</a:t>
            </a:r>
            <a:r>
              <a:rPr lang="en-US" altLang="zh-CN">
                <a:solidFill>
                  <a:srgbClr val="000000"/>
                </a:solidFill>
              </a:rPr>
              <a:t>NetMigrate</a:t>
            </a:r>
            <a:r>
              <a:rPr lang="zh-CN" altLang="en-US">
                <a:solidFill>
                  <a:srgbClr val="000000"/>
                </a:solidFill>
              </a:rPr>
              <a:t>将平均中位延迟从</a:t>
            </a:r>
            <a:r>
              <a:rPr lang="en-US" altLang="zh-CN">
                <a:solidFill>
                  <a:srgbClr val="000000"/>
                </a:solidFill>
              </a:rPr>
              <a:t>49%</a:t>
            </a:r>
            <a:r>
              <a:rPr lang="zh-CN" altLang="en-US">
                <a:solidFill>
                  <a:srgbClr val="000000"/>
                </a:solidFill>
              </a:rPr>
              <a:t>降低到</a:t>
            </a:r>
            <a:r>
              <a:rPr lang="en-US" altLang="zh-CN">
                <a:solidFill>
                  <a:srgbClr val="000000"/>
                </a:solidFill>
              </a:rPr>
              <a:t>65%</a:t>
            </a:r>
            <a:r>
              <a:rPr lang="zh-CN" altLang="en-US">
                <a:solidFill>
                  <a:srgbClr val="000000"/>
                </a:solidFill>
              </a:rPr>
              <a:t>。</a:t>
            </a:r>
            <a:endParaRPr lang="zh-CN" altLang="en-US">
              <a:solidFill>
                <a:srgbClr val="000000"/>
              </a:solidFill>
            </a:endParaRPr>
          </a:p>
        </p:txBody>
      </p:sp>
      <p:sp>
        <p:nvSpPr>
          <p:cNvPr id="7" name="文本框 6"/>
          <p:cNvSpPr txBox="1"/>
          <p:nvPr/>
        </p:nvSpPr>
        <p:spPr>
          <a:xfrm>
            <a:off x="7112000" y="3154680"/>
            <a:ext cx="4311650" cy="2030095"/>
          </a:xfrm>
          <a:prstGeom prst="rect">
            <a:avLst/>
          </a:prstGeom>
        </p:spPr>
        <p:txBody>
          <a:bodyPr wrap="square">
            <a:spAutoFit/>
          </a:bodyPr>
          <a:p>
            <a:r>
              <a:rPr lang="en-US" altLang="zh-CN">
                <a:solidFill>
                  <a:srgbClr val="000000"/>
                </a:solidFill>
              </a:rPr>
              <a:t>NetMigrate</a:t>
            </a:r>
            <a:r>
              <a:rPr lang="zh-CN" altLang="en-US">
                <a:solidFill>
                  <a:srgbClr val="000000"/>
                </a:solidFill>
              </a:rPr>
              <a:t>的可适应迁移策略。图4 5 6(d)(e)和(f)显示NetMigrate可适应不同的迁移时间要求并展示不同的查询性能级别。此外与所有三个基线相比，NetMigrate可以在保持更高吞吐量和更低访问延迟的同时实现相似的迁移时间（除了在99%尾部延迟的情况下与源基线进行比较）。</a:t>
            </a:r>
            <a:endParaRPr lang="zh-CN" altLang="en-US">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370" y="30480"/>
            <a:ext cx="10515600" cy="1325563"/>
          </a:xfrm>
        </p:spPr>
        <p:txBody>
          <a:bodyPr/>
          <a:lstStyle/>
          <a:p>
            <a:r>
              <a:rPr lang="en-US" altLang="zh-CN">
                <a:sym typeface="+mn-ea"/>
              </a:rPr>
              <a:t>调整Bloom Filter大小和组大小</a:t>
            </a:r>
            <a:endParaRPr lang="en-US" altLang="zh-CN">
              <a:sym typeface="+mn-ea"/>
            </a:endParaRPr>
          </a:p>
        </p:txBody>
      </p:sp>
      <p:pic>
        <p:nvPicPr>
          <p:cNvPr id="3" name="图片 2"/>
          <p:cNvPicPr>
            <a:picLocks noChangeAspect="1"/>
          </p:cNvPicPr>
          <p:nvPr/>
        </p:nvPicPr>
        <p:blipFill>
          <a:blip r:embed="rId1"/>
          <a:stretch>
            <a:fillRect/>
          </a:stretch>
        </p:blipFill>
        <p:spPr>
          <a:xfrm>
            <a:off x="541655" y="1097280"/>
            <a:ext cx="4565650" cy="3375025"/>
          </a:xfrm>
          <a:prstGeom prst="rect">
            <a:avLst/>
          </a:prstGeom>
        </p:spPr>
      </p:pic>
      <p:pic>
        <p:nvPicPr>
          <p:cNvPr id="4" name="图片 3"/>
          <p:cNvPicPr>
            <a:picLocks noChangeAspect="1"/>
          </p:cNvPicPr>
          <p:nvPr/>
        </p:nvPicPr>
        <p:blipFill>
          <a:blip r:embed="rId2"/>
          <a:stretch>
            <a:fillRect/>
          </a:stretch>
        </p:blipFill>
        <p:spPr>
          <a:xfrm>
            <a:off x="5346700" y="1097280"/>
            <a:ext cx="5809615" cy="3124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271385" cy="639445"/>
          </a:xfrm>
        </p:spPr>
        <p:txBody>
          <a:bodyPr>
            <a:normAutofit/>
          </a:bodyPr>
          <a:lstStyle/>
          <a:p>
            <a:r>
              <a:rPr lang="zh-CN" altLang="en-US" sz="3110">
                <a:sym typeface="+mn-ea"/>
              </a:rPr>
              <a:t>额外迁移开销</a:t>
            </a:r>
            <a:r>
              <a:rPr lang="en-US" altLang="zh-CN" sz="3110">
                <a:sym typeface="+mn-ea"/>
              </a:rPr>
              <a:t>/更多场景和</a:t>
            </a:r>
            <a:r>
              <a:rPr lang="en-US" altLang="zh-CN" sz="3110">
                <a:sym typeface="+mn-ea"/>
              </a:rPr>
              <a:t>工作负载</a:t>
            </a:r>
            <a:endParaRPr lang="en-US" altLang="zh-CN" sz="3110">
              <a:sym typeface="+mn-ea"/>
            </a:endParaRPr>
          </a:p>
        </p:txBody>
      </p:sp>
      <p:sp>
        <p:nvSpPr>
          <p:cNvPr id="3" name="标题 1"/>
          <p:cNvSpPr>
            <a:spLocks noGrp="1"/>
          </p:cNvSpPr>
          <p:nvPr/>
        </p:nvSpPr>
        <p:spPr>
          <a:xfrm>
            <a:off x="776605" y="7747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a:sym typeface="+mn-ea"/>
              </a:rPr>
              <a:t>D</a:t>
            </a:r>
            <a:r>
              <a:rPr lang="en-US" altLang="zh-CN">
                <a:sym typeface="+mn-ea"/>
              </a:rPr>
              <a:t>iscussions</a:t>
            </a:r>
            <a:endParaRPr lang="en-US" altLang="zh-CN">
              <a:sym typeface="+mn-ea"/>
            </a:endParaRPr>
          </a:p>
        </p:txBody>
      </p:sp>
      <p:sp>
        <p:nvSpPr>
          <p:cNvPr id="4" name="文本框 3"/>
          <p:cNvSpPr txBox="1"/>
          <p:nvPr/>
        </p:nvSpPr>
        <p:spPr>
          <a:xfrm>
            <a:off x="415290" y="1574800"/>
            <a:ext cx="10972800" cy="4523105"/>
          </a:xfrm>
          <a:prstGeom prst="rect">
            <a:avLst/>
          </a:prstGeom>
        </p:spPr>
        <p:txBody>
          <a:bodyPr wrap="square">
            <a:spAutoFit/>
          </a:bodyPr>
          <a:p>
            <a:pPr>
              <a:lnSpc>
                <a:spcPct val="150000"/>
              </a:lnSpc>
            </a:pPr>
            <a:r>
              <a:rPr lang="zh-CN" altLang="en-US" sz="1600" b="1">
                <a:solidFill>
                  <a:srgbClr val="000000"/>
                </a:solidFill>
              </a:rPr>
              <a:t>迁移速度</a:t>
            </a:r>
            <a:r>
              <a:rPr lang="zh-CN" altLang="en-US" sz="1600">
                <a:solidFill>
                  <a:srgbClr val="000000"/>
                </a:solidFill>
              </a:rPr>
              <a:t>。</a:t>
            </a:r>
            <a:r>
              <a:rPr lang="zh-CN" altLang="en-US" sz="1600">
                <a:solidFill>
                  <a:srgbClr val="000000"/>
                </a:solidFill>
              </a:rPr>
              <a:t>目前迁移时间受限从</a:t>
            </a:r>
            <a:r>
              <a:rPr lang="en-US" altLang="zh-CN" sz="1600">
                <a:solidFill>
                  <a:srgbClr val="000000"/>
                </a:solidFill>
              </a:rPr>
              <a:t>Redis</a:t>
            </a:r>
            <a:r>
              <a:rPr lang="zh-CN" altLang="en-US" sz="1600">
                <a:solidFill>
                  <a:srgbClr val="000000"/>
                </a:solidFill>
              </a:rPr>
              <a:t>导出键值然后通过</a:t>
            </a:r>
            <a:r>
              <a:rPr lang="en-US" altLang="zh-CN" sz="1600">
                <a:solidFill>
                  <a:srgbClr val="000000"/>
                </a:solidFill>
              </a:rPr>
              <a:t>UDP</a:t>
            </a:r>
            <a:r>
              <a:rPr lang="zh-CN" altLang="en-US" sz="1600">
                <a:solidFill>
                  <a:srgbClr val="000000"/>
                </a:solidFill>
              </a:rPr>
              <a:t>套接字发送。使用</a:t>
            </a:r>
            <a:r>
              <a:rPr lang="en-US" altLang="zh-CN" sz="1600">
                <a:solidFill>
                  <a:srgbClr val="000000"/>
                </a:solidFill>
              </a:rPr>
              <a:t>RDMA</a:t>
            </a:r>
            <a:r>
              <a:rPr lang="zh-CN" altLang="en-US" sz="1600">
                <a:solidFill>
                  <a:srgbClr val="000000"/>
                </a:solidFill>
              </a:rPr>
              <a:t>或其他内核旁路传输的键值存储可以大大提高迁移速度。</a:t>
            </a:r>
            <a:r>
              <a:rPr lang="en-US" altLang="zh-CN" sz="1600">
                <a:solidFill>
                  <a:srgbClr val="000000"/>
                </a:solidFill>
              </a:rPr>
              <a:t>NetMigrate</a:t>
            </a:r>
            <a:r>
              <a:rPr lang="zh-CN" altLang="en-US" sz="1600">
                <a:solidFill>
                  <a:srgbClr val="000000"/>
                </a:solidFill>
              </a:rPr>
              <a:t>可以与更快的网络配合使用，以提高迁移期间的</a:t>
            </a:r>
            <a:r>
              <a:rPr lang="en-US" altLang="zh-CN" sz="1600">
                <a:solidFill>
                  <a:srgbClr val="000000"/>
                </a:solidFill>
              </a:rPr>
              <a:t>KV</a:t>
            </a:r>
            <a:r>
              <a:rPr lang="zh-CN" altLang="en-US" sz="1600">
                <a:solidFill>
                  <a:srgbClr val="000000"/>
                </a:solidFill>
              </a:rPr>
              <a:t>服务性能。</a:t>
            </a:r>
            <a:endParaRPr lang="zh-CN" altLang="en-US" sz="1600">
              <a:solidFill>
                <a:srgbClr val="000000"/>
              </a:solidFill>
            </a:endParaRPr>
          </a:p>
          <a:p>
            <a:pPr>
              <a:lnSpc>
                <a:spcPct val="150000"/>
              </a:lnSpc>
            </a:pPr>
            <a:r>
              <a:rPr lang="zh-CN" altLang="en-US" sz="1600" b="1"/>
              <a:t>容错能力</a:t>
            </a:r>
            <a:r>
              <a:rPr lang="zh-CN" altLang="en-US" sz="1600"/>
              <a:t>：</a:t>
            </a:r>
            <a:r>
              <a:rPr lang="zh-CN" altLang="en-US" sz="1600"/>
              <a:t>服务器故障和交换机故障。为了处理服务器故障，在源和目标键值存储服务器上启用日志是一种可行方案。通过合并来自双方的日志以获得最新版本实现恢复。</a:t>
            </a:r>
            <a:r>
              <a:rPr lang="en-US" altLang="zh-CN" sz="1600"/>
              <a:t>RedPlane</a:t>
            </a:r>
            <a:r>
              <a:rPr lang="zh-CN" altLang="en-US" sz="1600"/>
              <a:t>和 </a:t>
            </a:r>
            <a:r>
              <a:rPr lang="en-US" altLang="zh-CN" sz="1600"/>
              <a:t>ExoPlane</a:t>
            </a:r>
            <a:r>
              <a:rPr lang="zh-CN" altLang="en-US" sz="1600"/>
              <a:t>为交换机故障和资源扩充提供了容错解决方案。</a:t>
            </a:r>
            <a:endParaRPr lang="zh-CN" altLang="en-US" sz="1600"/>
          </a:p>
          <a:p>
            <a:pPr>
              <a:lnSpc>
                <a:spcPct val="150000"/>
              </a:lnSpc>
            </a:pPr>
            <a:r>
              <a:rPr lang="zh-CN" altLang="en-US" sz="1600" b="1"/>
              <a:t>强</a:t>
            </a:r>
            <a:r>
              <a:rPr lang="en-US" altLang="zh-CN" sz="1600" b="1"/>
              <a:t>/</a:t>
            </a:r>
            <a:r>
              <a:rPr lang="zh-CN" altLang="en-US" sz="1600" b="1"/>
              <a:t>弱数据一致性</a:t>
            </a:r>
            <a:r>
              <a:rPr lang="zh-CN" altLang="en-US" sz="1600"/>
              <a:t>。基于</a:t>
            </a:r>
            <a:r>
              <a:rPr lang="en-US" altLang="zh-CN" sz="1600"/>
              <a:t>UDP</a:t>
            </a:r>
            <a:r>
              <a:rPr lang="zh-CN" altLang="en-US" sz="1600"/>
              <a:t>的协议可能会出现数据包丢失和无序传输。可以为基于</a:t>
            </a:r>
            <a:r>
              <a:rPr lang="en-US" altLang="zh-CN" sz="1600"/>
              <a:t>UDP</a:t>
            </a:r>
            <a:r>
              <a:rPr lang="zh-CN" altLang="en-US" sz="1600"/>
              <a:t>的迁移协议添加可靠的传输机制，在网络传输中提供强大的数据一致性。迁移控制数据包回复由交换机生成并发送回源节点，避免交换机索引结构中的重复更新。</a:t>
            </a:r>
            <a:r>
              <a:rPr lang="en-US" altLang="zh-CN" sz="1600"/>
              <a:t>NetMigrate</a:t>
            </a:r>
            <a:r>
              <a:rPr lang="zh-CN" altLang="en-US" sz="1600"/>
              <a:t>合并来自迁移的数据插入和在目标处写入查询时，需要键值存储的版本号来保证强一致性。</a:t>
            </a:r>
            <a:endParaRPr lang="zh-CN" altLang="en-US" sz="1600"/>
          </a:p>
          <a:p>
            <a:pPr>
              <a:lnSpc>
                <a:spcPct val="150000"/>
              </a:lnSpc>
            </a:pPr>
            <a:r>
              <a:rPr lang="zh-CN" altLang="en-US" sz="1600" b="1"/>
              <a:t>键和值的大小以及多键操作</a:t>
            </a:r>
            <a:r>
              <a:rPr lang="zh-CN" altLang="en-US" sz="1600"/>
              <a:t>。如果键较小，我们还可以扩展数据包格式以支持一个数据包中的多键操作，并在交换机中重新循环一个查询数据包。</a:t>
            </a:r>
            <a:endParaRPr lang="zh-CN" altLang="en-US" sz="1600"/>
          </a:p>
          <a:p>
            <a:pPr>
              <a:lnSpc>
                <a:spcPct val="150000"/>
              </a:lnSpc>
            </a:pPr>
            <a:r>
              <a:rPr lang="zh-CN" altLang="en-US" sz="1600" b="1"/>
              <a:t>实践中清除</a:t>
            </a:r>
            <a:r>
              <a:rPr lang="en-US" altLang="zh-CN" sz="1600" b="1"/>
              <a:t>bloom filters</a:t>
            </a:r>
            <a:r>
              <a:rPr lang="zh-CN" altLang="en-US" sz="1600"/>
              <a:t>。当数据迁移信息的分片更新到存储集群索引代理时，集群调度程序可以暂停迁移一段时间（以进行同步）并定期清理交换机中共享的概率索引数据结构。</a:t>
            </a:r>
            <a:endParaRPr lang="zh-CN" altLang="en-US" sz="1600"/>
          </a:p>
          <a:p>
            <a:pPr>
              <a:lnSpc>
                <a:spcPct val="150000"/>
              </a:lnSpc>
            </a:pPr>
            <a:r>
              <a:rPr lang="zh-CN" altLang="en-US" sz="1600" b="1"/>
              <a:t>迁移计划</a:t>
            </a:r>
            <a:r>
              <a:rPr lang="zh-CN" altLang="en-US" sz="1600"/>
              <a:t>。有基于集群负载状态、迁移时间、性能影响等生成重新配置计划的工作，而</a:t>
            </a:r>
            <a:r>
              <a:rPr lang="en-US" altLang="zh-CN" sz="1600"/>
              <a:t>NetMigrate</a:t>
            </a:r>
            <a:r>
              <a:rPr lang="zh-CN" altLang="en-US" sz="1600"/>
              <a:t>则专注于实时迁移技术。</a:t>
            </a:r>
            <a:endParaRPr lang="zh-CN" altLang="en-US"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908050" y="890270"/>
            <a:ext cx="9679305" cy="3415030"/>
          </a:xfrm>
          <a:prstGeom prst="rect">
            <a:avLst/>
          </a:prstGeom>
          <a:noFill/>
        </p:spPr>
        <p:txBody>
          <a:bodyPr wrap="square" rtlCol="0" anchor="t">
            <a:spAutoFit/>
          </a:bodyPr>
          <a:p>
            <a:pPr marL="342900" indent="-342900">
              <a:lnSpc>
                <a:spcPct val="150000"/>
              </a:lnSpc>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rPr>
              <a:t>NetMigrate是一种基于可编程数据平面的内存键值存储的新型实时迁移方法。</a:t>
            </a:r>
            <a:endParaRPr lang="zh-CN" altLang="en-US" sz="240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rPr>
              <a:t>NetMigrate用交换机进行迁移状态跟踪，在节点之间迁移分片，不会中断服务，对性能的影响最小。</a:t>
            </a:r>
            <a:endParaRPr lang="zh-CN" altLang="en-US" sz="240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rPr>
              <a:t>大量实验结果表明NetMigrate能够在迁移过程中的各种不断变化的工作负载和场景下提供增强的吞吐量并保持较低的访问延迟。</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5355" y="409575"/>
            <a:ext cx="10515600" cy="1828800"/>
          </a:xfrm>
        </p:spPr>
        <p:txBody>
          <a:bodyPr>
            <a:normAutofit fontScale="90000"/>
          </a:bodyPr>
          <a:lstStyle/>
          <a:p>
            <a:r>
              <a:rPr lang="zh-CN" altLang="en-US">
                <a:sym typeface="+mn-ea"/>
              </a:rPr>
              <a:t>论文分享：</a:t>
            </a:r>
            <a:br>
              <a:rPr lang="zh-CN" altLang="en-US">
                <a:sym typeface="+mn-ea"/>
              </a:rPr>
            </a:br>
            <a:br>
              <a:rPr lang="zh-CN" altLang="en-US">
                <a:sym typeface="+mn-ea"/>
              </a:rPr>
            </a:br>
            <a:r>
              <a:rPr lang="en-US" altLang="zh-CN" sz="2665">
                <a:sym typeface="+mn-ea"/>
              </a:rPr>
              <a:t>In-Memory Key-Value Store Live Migration with NetMigrate</a:t>
            </a:r>
            <a:endParaRPr lang="en-US" altLang="zh-CN" sz="2665">
              <a:sym typeface="+mn-ea"/>
            </a:endParaRPr>
          </a:p>
        </p:txBody>
      </p:sp>
      <p:sp>
        <p:nvSpPr>
          <p:cNvPr id="6" name="内容占位符 5"/>
          <p:cNvSpPr/>
          <p:nvPr>
            <p:ph idx="1"/>
          </p:nvPr>
        </p:nvSpPr>
        <p:spPr>
          <a:xfrm>
            <a:off x="1981200" y="2832735"/>
            <a:ext cx="9754235" cy="3075305"/>
          </a:xfrm>
        </p:spPr>
        <p:txBody>
          <a:bodyPr>
            <a:noAutofit/>
          </a:bodyPr>
          <a:p>
            <a:pPr marL="285750" indent="-285750">
              <a:lnSpc>
                <a:spcPct val="150000"/>
              </a:lnSpc>
              <a:buFont typeface="Arial" panose="020B0604020202020204" pitchFamily="34" charset="0"/>
              <a:buChar char="•"/>
            </a:pPr>
            <a:r>
              <a:rPr lang="zh-CN" altLang="en-US" sz="2000">
                <a:sym typeface="+mn-ea"/>
              </a:rPr>
              <a:t>如今的分布式键值存储需要在节点之间频繁进行键值分片迁移，以响应动态工作负载变化，从而实现负载平衡、数据局部性和服务弹性。</a:t>
            </a:r>
            <a:endParaRPr lang="zh-CN" altLang="en-US" sz="2000">
              <a:sym typeface="+mn-ea"/>
            </a:endParaRPr>
          </a:p>
          <a:p>
            <a:pPr marL="285750" indent="-285750">
              <a:lnSpc>
                <a:spcPct val="150000"/>
              </a:lnSpc>
              <a:buFont typeface="Arial" panose="020B0604020202020204" pitchFamily="34" charset="0"/>
              <a:buChar char="•"/>
            </a:pPr>
            <a:r>
              <a:rPr lang="zh-CN" altLang="en-US" sz="2000">
                <a:sym typeface="+mn-ea"/>
              </a:rPr>
              <a:t>NetMigrate：基于可编程网络数据平面的内存中键值存储的实时迁移方法。</a:t>
            </a:r>
            <a:endParaRPr lang="zh-CN" altLang="en-US" sz="2000">
              <a:sym typeface="+mn-ea"/>
            </a:endParaRPr>
          </a:p>
          <a:p>
            <a:pPr marL="285750" indent="-285750">
              <a:lnSpc>
                <a:spcPct val="150000"/>
              </a:lnSpc>
              <a:buFont typeface="Arial" panose="020B0604020202020204" pitchFamily="34" charset="0"/>
              <a:buChar char="•"/>
            </a:pPr>
            <a:r>
              <a:rPr lang="zh-CN" altLang="en-US" sz="2000">
                <a:sym typeface="+mn-ea"/>
              </a:rPr>
              <a:t>与最先进的迁移方法相比，NetMigrate将查询吞吐量从6.5%提高到416%，并在迁移过程中保持较低的访问延迟。</a:t>
            </a:r>
            <a:endParaRPr lang="zh-CN" altLang="en-US" sz="2000">
              <a:sym typeface="+mn-ea"/>
            </a:endParaRPr>
          </a:p>
          <a:p>
            <a:pPr marL="285750" indent="-285750">
              <a:lnSpc>
                <a:spcPct val="150000"/>
              </a:lnSpc>
              <a:buFont typeface="Arial" panose="020B0604020202020204" pitchFamily="34" charset="0"/>
              <a:buChar char="•"/>
            </a:pPr>
            <a:r>
              <a:rPr lang="zh-CN" altLang="en-US" sz="222400">
                <a:sym typeface="+mn-ea"/>
              </a:rPr>
              <a:t>NetMigrate：基于可编程网络数据平面的内存中键值存储的实时迁移方法。</a:t>
            </a:r>
            <a:endParaRPr lang="zh-CN" altLang="en-US" sz="22240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背景知识</a:t>
            </a:r>
            <a:endParaRPr lang="zh-CN" altLang="en-US" dirty="0"/>
          </a:p>
        </p:txBody>
      </p:sp>
      <p:sp>
        <p:nvSpPr>
          <p:cNvPr id="6" name="内容占位符 2"/>
          <p:cNvSpPr>
            <a:spLocks noGrp="1"/>
          </p:cNvSpPr>
          <p:nvPr>
            <p:custDataLst>
              <p:tags r:id="rId1"/>
            </p:custDataLst>
          </p:nvPr>
        </p:nvSpPr>
        <p:spPr>
          <a:xfrm>
            <a:off x="516890" y="1343660"/>
            <a:ext cx="11002010" cy="4567555"/>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a:t>大规模键值存储</a:t>
            </a:r>
            <a:endParaRPr lang="zh-CN" altLang="en-US"/>
          </a:p>
          <a:p>
            <a:pPr marL="0" indent="0">
              <a:lnSpc>
                <a:spcPct val="150000"/>
              </a:lnSpc>
              <a:buNone/>
            </a:pPr>
            <a:r>
              <a:rPr sz="2000" b="1"/>
              <a:t>实时迁移技术</a:t>
            </a:r>
            <a:r>
              <a:rPr sz="2000"/>
              <a:t>广泛用于键值存储重新配置，可在节点之间迁移数据而无需服务停机。</a:t>
            </a:r>
            <a:endParaRPr sz="2000"/>
          </a:p>
          <a:p>
            <a:pPr marL="0" indent="0">
              <a:lnSpc>
                <a:spcPct val="150000"/>
              </a:lnSpc>
              <a:buNone/>
            </a:pPr>
            <a:r>
              <a:rPr sz="2000"/>
              <a:t>现有的实时迁移技术</a:t>
            </a:r>
            <a:r>
              <a:rPr sz="2000" b="1"/>
              <a:t>必须假设一个或多个位置（迁移源、目标或两者</a:t>
            </a:r>
            <a:r>
              <a:rPr lang="zh-CN" sz="2000" b="1"/>
              <a:t>都有</a:t>
            </a:r>
            <a:r>
              <a:rPr sz="2000" b="1"/>
              <a:t>）作为主要查询服务点</a:t>
            </a:r>
            <a:r>
              <a:rPr sz="2000"/>
              <a:t>，因为迁移期间键值对的实际位置是未知的。</a:t>
            </a:r>
            <a:r>
              <a:rPr sz="2000" b="1"/>
              <a:t>基于源的解决方案</a:t>
            </a:r>
            <a:r>
              <a:rPr sz="2000"/>
              <a:t>使用源存储在迁移期间为所有客户端查询提供服务，并在迁移后在源处更新键时将脏数据日志逐步迁移到目标。</a:t>
            </a:r>
            <a:r>
              <a:rPr sz="2000" b="1"/>
              <a:t>基于目标的解决方案</a:t>
            </a:r>
            <a:r>
              <a:rPr sz="2000"/>
              <a:t>在迁移开始时转移数据所有权，并立即将新到达的查询路由到目标。</a:t>
            </a:r>
            <a:endParaRPr sz="2000"/>
          </a:p>
          <a:p>
            <a:pPr marL="0" indent="0">
              <a:lnSpc>
                <a:spcPct val="150000"/>
              </a:lnSpc>
              <a:buNone/>
            </a:pPr>
            <a:r>
              <a:rPr sz="2000" b="1"/>
              <a:t>混合迁移技术</a:t>
            </a:r>
            <a:r>
              <a:rPr sz="2000"/>
              <a:t>利用源和目标来处理用户查询，方法是跟踪客户端中的迁移过程或将查询复制到源和目标。虽然在迁移过程中利用源和目标进行查询处理有望实现更好的性能，但客户端跟踪数据所有权的成本以及客户端和服务器之间保持一致性的潜在开销并不小。</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sz="2800">
                <a:sym typeface="+mn-ea"/>
              </a:rPr>
              <a:t>NetMigrate</a:t>
            </a:r>
            <a:r>
              <a:rPr lang="zh-CN" sz="2800">
                <a:sym typeface="+mn-ea"/>
              </a:rPr>
              <a:t>：第一个利用网络内可编程性来改进存储迁移的方案</a:t>
            </a:r>
            <a:endParaRPr lang="zh-CN" sz="2800">
              <a:sym typeface="+mn-ea"/>
            </a:endParaRPr>
          </a:p>
        </p:txBody>
      </p:sp>
      <p:pic>
        <p:nvPicPr>
          <p:cNvPr id="4" name="内容占位符 3"/>
          <p:cNvPicPr>
            <a:picLocks noChangeAspect="1"/>
          </p:cNvPicPr>
          <p:nvPr>
            <p:ph idx="1"/>
          </p:nvPr>
        </p:nvPicPr>
        <p:blipFill>
          <a:blip r:embed="rId1"/>
          <a:stretch>
            <a:fillRect/>
          </a:stretch>
        </p:blipFill>
        <p:spPr>
          <a:xfrm>
            <a:off x="838200" y="1320800"/>
            <a:ext cx="9113520" cy="1737360"/>
          </a:xfrm>
          <a:prstGeom prst="rect">
            <a:avLst/>
          </a:prstGeom>
        </p:spPr>
      </p:pic>
      <p:sp>
        <p:nvSpPr>
          <p:cNvPr id="7" name="文本框 6"/>
          <p:cNvSpPr txBox="1"/>
          <p:nvPr/>
        </p:nvSpPr>
        <p:spPr>
          <a:xfrm>
            <a:off x="608965" y="3186430"/>
            <a:ext cx="10915650" cy="2999740"/>
          </a:xfrm>
          <a:prstGeom prst="rect">
            <a:avLst/>
          </a:prstGeom>
        </p:spPr>
        <p:txBody>
          <a:bodyPr wrap="square">
            <a:spAutoFit/>
          </a:bodyPr>
          <a:p>
            <a:pPr>
              <a:lnSpc>
                <a:spcPct val="150000"/>
              </a:lnSpc>
            </a:pPr>
            <a:r>
              <a:rPr lang="en-US" altLang="zh-CN"/>
              <a:t>NetMigrate</a:t>
            </a:r>
            <a:r>
              <a:rPr lang="zh-CN" altLang="en-US"/>
              <a:t>旨在利用拥有访问的数据块（迁移状态）的源或目标来实现无暂停迁移并将对查询性能的影响降至最低。与在客户端或使用其他资源记录详细的迁移状态相比，</a:t>
            </a:r>
            <a:r>
              <a:rPr lang="zh-CN" altLang="en-US"/>
              <a:t>本文认为网络本身（如机架顶部交换机）将是动态跟踪迁移过程的更好地方，因为它们可以集中查看专用机架规模集群中的所有数据移动。</a:t>
            </a:r>
            <a:endParaRPr lang="zh-CN" altLang="en-US"/>
          </a:p>
          <a:p>
            <a:pPr>
              <a:lnSpc>
                <a:spcPct val="150000"/>
              </a:lnSpc>
            </a:pPr>
            <a:r>
              <a:rPr lang="zh-CN" altLang="en-US"/>
              <a:t>借助新兴的可编程硬件，</a:t>
            </a:r>
            <a:r>
              <a:rPr lang="en-US" altLang="zh-CN"/>
              <a:t>ToR</a:t>
            </a:r>
            <a:r>
              <a:rPr lang="zh-CN" altLang="en-US"/>
              <a:t>交换机可以进行编程以跟踪迁移状态（如迁移了哪些键值对）以</a:t>
            </a:r>
            <a:r>
              <a:rPr lang="zh-CN" altLang="en-US"/>
              <a:t>线性速度运行，而不会产生延迟开销，并且可以将客户端查询直接路由到拥有最新数据的正确位置（源或目标）。</a:t>
            </a:r>
            <a:endParaRPr lang="zh-CN" altLang="en-US"/>
          </a:p>
          <a:p>
            <a:pPr>
              <a:lnSpc>
                <a:spcPct val="150000"/>
              </a:lnSpc>
            </a:pPr>
            <a:r>
              <a:rPr lang="zh-CN" altLang="en-US"/>
              <a:t>三点</a:t>
            </a:r>
            <a:r>
              <a:rPr lang="zh-CN" altLang="en-US"/>
              <a:t>挑战：（1）使用有限的交换机资源跟踪迁移状态；（2）在迁移过程中保持数据一致性；（3）支持多样化的迁移策略。</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7365" y="153035"/>
            <a:ext cx="10515600" cy="1325563"/>
          </a:xfrm>
        </p:spPr>
        <p:txBody>
          <a:bodyPr/>
          <a:lstStyle/>
          <a:p>
            <a:r>
              <a:rPr lang="en-US">
                <a:sym typeface="+mn-ea"/>
              </a:rPr>
              <a:t>NetMigrate</a:t>
            </a:r>
            <a:r>
              <a:rPr lang="zh-CN" altLang="en-US">
                <a:sym typeface="+mn-ea"/>
              </a:rPr>
              <a:t>系统结构</a:t>
            </a:r>
            <a:r>
              <a:rPr lang="zh-CN" altLang="en-US">
                <a:sym typeface="+mn-ea"/>
              </a:rPr>
              <a:t>概述</a:t>
            </a:r>
            <a:endParaRPr lang="zh-CN" altLang="en-US">
              <a:sym typeface="+mn-ea"/>
            </a:endParaRPr>
          </a:p>
        </p:txBody>
      </p:sp>
      <p:pic>
        <p:nvPicPr>
          <p:cNvPr id="5" name="内容占位符 4"/>
          <p:cNvPicPr>
            <a:picLocks noChangeAspect="1"/>
          </p:cNvPicPr>
          <p:nvPr>
            <p:ph idx="1"/>
          </p:nvPr>
        </p:nvPicPr>
        <p:blipFill>
          <a:blip r:embed="rId1"/>
          <a:stretch>
            <a:fillRect/>
          </a:stretch>
        </p:blipFill>
        <p:spPr>
          <a:xfrm>
            <a:off x="682625" y="1101725"/>
            <a:ext cx="4302760" cy="3296285"/>
          </a:xfrm>
          <a:prstGeom prst="rect">
            <a:avLst/>
          </a:prstGeom>
        </p:spPr>
      </p:pic>
      <p:sp>
        <p:nvSpPr>
          <p:cNvPr id="7" name="文本框 6"/>
          <p:cNvSpPr txBox="1"/>
          <p:nvPr/>
        </p:nvSpPr>
        <p:spPr>
          <a:xfrm>
            <a:off x="5226050" y="1101725"/>
            <a:ext cx="5864225" cy="467995"/>
          </a:xfrm>
          <a:prstGeom prst="rect">
            <a:avLst/>
          </a:prstGeom>
        </p:spPr>
        <p:txBody>
          <a:bodyPr wrap="square">
            <a:noAutofit/>
          </a:bodyPr>
          <a:p>
            <a:r>
              <a:rPr lang="en-US" altLang="zh-CN">
                <a:solidFill>
                  <a:srgbClr val="000000"/>
                </a:solidFill>
              </a:rPr>
              <a:t>NetMigrate</a:t>
            </a:r>
            <a:r>
              <a:rPr lang="zh-CN" altLang="en-US">
                <a:solidFill>
                  <a:srgbClr val="000000"/>
                </a:solidFill>
              </a:rPr>
              <a:t>由</a:t>
            </a:r>
            <a:r>
              <a:rPr lang="en-US" altLang="zh-CN">
                <a:solidFill>
                  <a:srgbClr val="000000"/>
                </a:solidFill>
              </a:rPr>
              <a:t>ToR</a:t>
            </a:r>
            <a:r>
              <a:rPr lang="zh-CN" altLang="en-US">
                <a:solidFill>
                  <a:srgbClr val="000000"/>
                </a:solidFill>
              </a:rPr>
              <a:t>交换机、控制器、客户端和服务器组成</a:t>
            </a:r>
            <a:endParaRPr lang="zh-CN" altLang="en-US">
              <a:solidFill>
                <a:srgbClr val="000000"/>
              </a:solidFill>
            </a:endParaRPr>
          </a:p>
        </p:txBody>
      </p:sp>
      <p:sp>
        <p:nvSpPr>
          <p:cNvPr id="8" name="文本框 7"/>
          <p:cNvSpPr txBox="1"/>
          <p:nvPr/>
        </p:nvSpPr>
        <p:spPr>
          <a:xfrm>
            <a:off x="5135245" y="1358265"/>
            <a:ext cx="5822315" cy="3046095"/>
          </a:xfrm>
          <a:prstGeom prst="rect">
            <a:avLst/>
          </a:prstGeom>
        </p:spPr>
        <p:txBody>
          <a:bodyPr wrap="square">
            <a:spAutoFit/>
          </a:bodyPr>
          <a:p>
            <a:pPr>
              <a:lnSpc>
                <a:spcPct val="150000"/>
              </a:lnSpc>
            </a:pPr>
            <a:r>
              <a:rPr lang="en-US" altLang="zh-CN" sz="1600" b="1">
                <a:solidFill>
                  <a:srgbClr val="000000"/>
                </a:solidFill>
              </a:rPr>
              <a:t>ToR</a:t>
            </a:r>
            <a:r>
              <a:rPr lang="zh-CN" altLang="en-US" sz="1600" b="1">
                <a:solidFill>
                  <a:srgbClr val="000000"/>
                </a:solidFill>
              </a:rPr>
              <a:t>交换机</a:t>
            </a:r>
            <a:r>
              <a:rPr lang="zh-CN" altLang="en-US" sz="1600">
                <a:solidFill>
                  <a:srgbClr val="000000"/>
                </a:solidFill>
              </a:rPr>
              <a:t>为实时迁移服务提供以下功能：</a:t>
            </a:r>
            <a:endParaRPr lang="zh-CN" altLang="en-US" sz="1600">
              <a:solidFill>
                <a:srgbClr val="000000"/>
              </a:solidFill>
            </a:endParaRPr>
          </a:p>
          <a:p>
            <a:pPr>
              <a:lnSpc>
                <a:spcPct val="150000"/>
              </a:lnSpc>
            </a:pPr>
            <a:r>
              <a:rPr lang="en-US" altLang="zh-CN" sz="1600">
                <a:solidFill>
                  <a:srgbClr val="000000"/>
                </a:solidFill>
              </a:rPr>
              <a:t>(1)</a:t>
            </a:r>
            <a:r>
              <a:rPr lang="zh-CN" altLang="en-US" sz="1600" b="1">
                <a:solidFill>
                  <a:srgbClr val="000000"/>
                </a:solidFill>
              </a:rPr>
              <a:t>迁移状态表模块</a:t>
            </a:r>
            <a:r>
              <a:rPr lang="zh-CN" altLang="en-US" sz="1600">
                <a:solidFill>
                  <a:srgbClr val="000000"/>
                </a:solidFill>
              </a:rPr>
              <a:t>跟踪每组键值对的迁移状态，指示数据所有权属于源或目标。它使用概率数据结构，并作为索引服务来确定客户端查询应该去哪里；</a:t>
            </a:r>
            <a:endParaRPr lang="zh-CN" altLang="en-US" sz="1600">
              <a:solidFill>
                <a:srgbClr val="000000"/>
              </a:solidFill>
            </a:endParaRPr>
          </a:p>
          <a:p>
            <a:pPr>
              <a:lnSpc>
                <a:spcPct val="150000"/>
              </a:lnSpc>
            </a:pPr>
            <a:r>
              <a:rPr lang="en-US" altLang="zh-CN" sz="1600">
                <a:solidFill>
                  <a:srgbClr val="000000"/>
                </a:solidFill>
              </a:rPr>
              <a:t>(2)</a:t>
            </a:r>
            <a:r>
              <a:rPr lang="zh-CN" altLang="en-US" sz="1600" b="1">
                <a:solidFill>
                  <a:srgbClr val="000000"/>
                </a:solidFill>
              </a:rPr>
              <a:t>路由模块</a:t>
            </a:r>
            <a:r>
              <a:rPr lang="zh-CN" altLang="en-US" sz="1600">
                <a:solidFill>
                  <a:srgbClr val="000000"/>
                </a:solidFill>
              </a:rPr>
              <a:t>根据迁移状态表将客户端查询路由到迁移</a:t>
            </a:r>
            <a:r>
              <a:rPr lang="en-US" altLang="zh-CN" sz="1600">
                <a:solidFill>
                  <a:srgbClr val="000000"/>
                </a:solidFill>
              </a:rPr>
              <a:t>(</a:t>
            </a:r>
            <a:r>
              <a:rPr lang="zh-CN" altLang="en-US" sz="1600">
                <a:solidFill>
                  <a:srgbClr val="000000"/>
                </a:solidFill>
              </a:rPr>
              <a:t>尽最大努力</a:t>
            </a:r>
            <a:r>
              <a:rPr lang="en-US" altLang="zh-CN" sz="1600">
                <a:solidFill>
                  <a:srgbClr val="000000"/>
                </a:solidFill>
              </a:rPr>
              <a:t>)</a:t>
            </a:r>
            <a:r>
              <a:rPr lang="zh-CN" altLang="en-US" sz="1600">
                <a:solidFill>
                  <a:srgbClr val="000000"/>
                </a:solidFill>
              </a:rPr>
              <a:t>下的“正确”存储服务器</a:t>
            </a:r>
            <a:endParaRPr lang="en-US" altLang="zh-CN" sz="1600">
              <a:solidFill>
                <a:srgbClr val="000000"/>
              </a:solidFill>
            </a:endParaRPr>
          </a:p>
          <a:p>
            <a:pPr>
              <a:lnSpc>
                <a:spcPct val="150000"/>
              </a:lnSpc>
            </a:pPr>
            <a:r>
              <a:rPr lang="en-US" altLang="zh-CN" sz="1600">
                <a:solidFill>
                  <a:srgbClr val="000000"/>
                </a:solidFill>
              </a:rPr>
              <a:t>(3)</a:t>
            </a:r>
            <a:r>
              <a:rPr lang="zh-CN" altLang="en-US" sz="1600" b="1">
                <a:solidFill>
                  <a:srgbClr val="000000"/>
                </a:solidFill>
              </a:rPr>
              <a:t>迁移实例表模块</a:t>
            </a:r>
            <a:r>
              <a:rPr lang="zh-CN" altLang="en-US" sz="1600">
                <a:solidFill>
                  <a:srgbClr val="000000"/>
                </a:solidFill>
              </a:rPr>
              <a:t>记录正在迁移的多对键值存储，以启用</a:t>
            </a:r>
            <a:r>
              <a:rPr lang="en-US" altLang="zh-CN" sz="1600">
                <a:solidFill>
                  <a:srgbClr val="000000"/>
                </a:solidFill>
              </a:rPr>
              <a:t>(</a:t>
            </a:r>
            <a:r>
              <a:rPr lang="zh-CN" altLang="en-US" sz="1600">
                <a:solidFill>
                  <a:srgbClr val="000000"/>
                </a:solidFill>
              </a:rPr>
              <a:t>重新</a:t>
            </a:r>
            <a:r>
              <a:rPr lang="en-US" altLang="zh-CN" sz="1600">
                <a:solidFill>
                  <a:srgbClr val="000000"/>
                </a:solidFill>
              </a:rPr>
              <a:t>)</a:t>
            </a:r>
            <a:r>
              <a:rPr lang="zh-CN" altLang="en-US" sz="1600">
                <a:solidFill>
                  <a:srgbClr val="000000"/>
                </a:solidFill>
              </a:rPr>
              <a:t>将客户端查询路由到正确的相应存储。</a:t>
            </a:r>
            <a:endParaRPr lang="zh-CN" altLang="en-US" sz="1600">
              <a:solidFill>
                <a:srgbClr val="000000"/>
              </a:solidFill>
            </a:endParaRPr>
          </a:p>
        </p:txBody>
      </p:sp>
      <p:sp>
        <p:nvSpPr>
          <p:cNvPr id="9" name="文本框 8"/>
          <p:cNvSpPr txBox="1"/>
          <p:nvPr/>
        </p:nvSpPr>
        <p:spPr>
          <a:xfrm>
            <a:off x="507365" y="4398010"/>
            <a:ext cx="10930255" cy="1938020"/>
          </a:xfrm>
          <a:prstGeom prst="rect">
            <a:avLst/>
          </a:prstGeom>
        </p:spPr>
        <p:txBody>
          <a:bodyPr wrap="square">
            <a:spAutoFit/>
          </a:bodyPr>
          <a:p>
            <a:pPr algn="just">
              <a:lnSpc>
                <a:spcPct val="150000"/>
              </a:lnSpc>
            </a:pPr>
            <a:r>
              <a:rPr lang="zh-CN" altLang="en-US" sz="1600">
                <a:solidFill>
                  <a:srgbClr val="000000"/>
                </a:solidFill>
              </a:rPr>
              <a:t>（</a:t>
            </a:r>
            <a:r>
              <a:rPr lang="en-US" altLang="zh-CN" sz="1600">
                <a:solidFill>
                  <a:srgbClr val="000000"/>
                </a:solidFill>
              </a:rPr>
              <a:t>2</a:t>
            </a:r>
            <a:r>
              <a:rPr lang="zh-CN" altLang="en-US" sz="1600">
                <a:solidFill>
                  <a:srgbClr val="000000"/>
                </a:solidFill>
              </a:rPr>
              <a:t>）</a:t>
            </a:r>
            <a:r>
              <a:rPr lang="zh-CN" altLang="en-US" sz="1600" b="1">
                <a:solidFill>
                  <a:srgbClr val="000000"/>
                </a:solidFill>
              </a:rPr>
              <a:t>存储服务器</a:t>
            </a:r>
            <a:r>
              <a:rPr lang="zh-CN" altLang="en-US" sz="1600">
                <a:solidFill>
                  <a:srgbClr val="000000"/>
                </a:solidFill>
              </a:rPr>
              <a:t>存储键值数据，并为客户端提供查询服务。</a:t>
            </a:r>
            <a:r>
              <a:rPr lang="en-US" altLang="zh-CN" sz="1600">
                <a:solidFill>
                  <a:srgbClr val="000000"/>
                </a:solidFill>
              </a:rPr>
              <a:t>NetMigrate</a:t>
            </a:r>
            <a:r>
              <a:rPr lang="zh-CN" altLang="en-US" sz="1600">
                <a:solidFill>
                  <a:srgbClr val="000000"/>
                </a:solidFill>
              </a:rPr>
              <a:t>中迁移可以发生在同一机架内的多个存储实例之间。存储服务器托管键值存储并运行迁移代理，该代理</a:t>
            </a:r>
            <a:r>
              <a:rPr lang="en-US" altLang="zh-CN" sz="1600">
                <a:solidFill>
                  <a:srgbClr val="000000"/>
                </a:solidFill>
              </a:rPr>
              <a:t>(1)</a:t>
            </a:r>
            <a:r>
              <a:rPr lang="zh-CN" altLang="en-US" sz="1600">
                <a:solidFill>
                  <a:srgbClr val="000000"/>
                </a:solidFill>
              </a:rPr>
              <a:t>将键值存储</a:t>
            </a:r>
            <a:r>
              <a:rPr lang="en-US" altLang="zh-CN" sz="1600">
                <a:solidFill>
                  <a:srgbClr val="000000"/>
                </a:solidFill>
              </a:rPr>
              <a:t>API</a:t>
            </a:r>
            <a:r>
              <a:rPr lang="zh-CN" altLang="en-US" sz="1600">
                <a:solidFill>
                  <a:srgbClr val="000000"/>
                </a:solidFill>
              </a:rPr>
              <a:t>映射到</a:t>
            </a:r>
            <a:r>
              <a:rPr lang="en-US" altLang="zh-CN" sz="1600">
                <a:solidFill>
                  <a:srgbClr val="000000"/>
                </a:solidFill>
              </a:rPr>
              <a:t>NetMigrate</a:t>
            </a:r>
            <a:r>
              <a:rPr lang="zh-CN" altLang="en-US" sz="1600">
                <a:solidFill>
                  <a:srgbClr val="000000"/>
                </a:solidFill>
              </a:rPr>
              <a:t>迁移数据包，</a:t>
            </a:r>
            <a:r>
              <a:rPr lang="en-US" altLang="zh-CN" sz="1600">
                <a:solidFill>
                  <a:srgbClr val="000000"/>
                </a:solidFill>
              </a:rPr>
              <a:t>(2)</a:t>
            </a:r>
            <a:r>
              <a:rPr lang="zh-CN" altLang="en-US" sz="1600">
                <a:solidFill>
                  <a:srgbClr val="000000"/>
                </a:solidFill>
              </a:rPr>
              <a:t>为客户端查询提供一致性保证，</a:t>
            </a:r>
            <a:r>
              <a:rPr lang="en-US" altLang="zh-CN" sz="1600">
                <a:solidFill>
                  <a:srgbClr val="000000"/>
                </a:solidFill>
              </a:rPr>
              <a:t>(3)</a:t>
            </a:r>
            <a:r>
              <a:rPr lang="zh-CN" altLang="en-US" sz="1600">
                <a:solidFill>
                  <a:srgbClr val="000000"/>
                </a:solidFill>
              </a:rPr>
              <a:t>处理迁移存储实例之间的数据传输。迁移代理使</a:t>
            </a:r>
            <a:r>
              <a:rPr lang="en-US" altLang="zh-CN" sz="1600">
                <a:solidFill>
                  <a:srgbClr val="000000"/>
                </a:solidFill>
              </a:rPr>
              <a:t>NetMigrate</a:t>
            </a:r>
            <a:r>
              <a:rPr lang="zh-CN" altLang="en-US" sz="1600">
                <a:solidFill>
                  <a:srgbClr val="000000"/>
                </a:solidFill>
              </a:rPr>
              <a:t>易于与不同的后端键值存储集成。</a:t>
            </a:r>
            <a:endParaRPr lang="zh-CN" altLang="en-US" sz="1600">
              <a:solidFill>
                <a:srgbClr val="000000"/>
              </a:solidFill>
            </a:endParaRPr>
          </a:p>
          <a:p>
            <a:pPr algn="just">
              <a:lnSpc>
                <a:spcPct val="150000"/>
              </a:lnSpc>
            </a:pPr>
            <a:r>
              <a:rPr lang="zh-CN" altLang="en-US" sz="1600">
                <a:solidFill>
                  <a:srgbClr val="000000"/>
                </a:solidFill>
              </a:rPr>
              <a:t>（</a:t>
            </a:r>
            <a:r>
              <a:rPr lang="en-US" altLang="zh-CN" sz="1600">
                <a:solidFill>
                  <a:srgbClr val="000000"/>
                </a:solidFill>
              </a:rPr>
              <a:t>3</a:t>
            </a:r>
            <a:r>
              <a:rPr lang="zh-CN" altLang="en-US" sz="1600">
                <a:solidFill>
                  <a:srgbClr val="000000"/>
                </a:solidFill>
              </a:rPr>
              <a:t>）</a:t>
            </a:r>
            <a:r>
              <a:rPr lang="zh-CN" altLang="en-US" sz="1600" b="1">
                <a:solidFill>
                  <a:srgbClr val="000000"/>
                </a:solidFill>
              </a:rPr>
              <a:t>客户端</a:t>
            </a:r>
            <a:r>
              <a:rPr lang="zh-CN" altLang="en-US" sz="1600">
                <a:solidFill>
                  <a:srgbClr val="000000"/>
                </a:solidFill>
              </a:rPr>
              <a:t>发出存储查询。</a:t>
            </a:r>
            <a:r>
              <a:rPr lang="en-US" altLang="zh-CN" sz="1600">
                <a:solidFill>
                  <a:srgbClr val="000000"/>
                </a:solidFill>
              </a:rPr>
              <a:t>NetMigrate</a:t>
            </a:r>
            <a:r>
              <a:rPr lang="zh-CN" altLang="en-US" sz="1600">
                <a:solidFill>
                  <a:srgbClr val="000000"/>
                </a:solidFill>
              </a:rPr>
              <a:t>提供客户端代理支持基于交换机的迁移系统。客户端代理将查询</a:t>
            </a:r>
            <a:r>
              <a:rPr lang="en-US" altLang="zh-CN" sz="1600">
                <a:solidFill>
                  <a:srgbClr val="000000"/>
                </a:solidFill>
              </a:rPr>
              <a:t>(GET</a:t>
            </a:r>
            <a:r>
              <a:rPr lang="zh-CN" altLang="en-US" sz="1600">
                <a:solidFill>
                  <a:srgbClr val="000000"/>
                </a:solidFill>
              </a:rPr>
              <a:t>、</a:t>
            </a:r>
            <a:r>
              <a:rPr lang="en-US" altLang="zh-CN" sz="1600">
                <a:solidFill>
                  <a:srgbClr val="000000"/>
                </a:solidFill>
              </a:rPr>
              <a:t>SET</a:t>
            </a:r>
            <a:r>
              <a:rPr lang="zh-CN" altLang="en-US" sz="1600">
                <a:solidFill>
                  <a:srgbClr val="000000"/>
                </a:solidFill>
              </a:rPr>
              <a:t>、</a:t>
            </a:r>
            <a:r>
              <a:rPr lang="en-US" altLang="zh-CN" sz="1600">
                <a:solidFill>
                  <a:srgbClr val="000000"/>
                </a:solidFill>
              </a:rPr>
              <a:t>DELETE</a:t>
            </a:r>
            <a:r>
              <a:rPr lang="zh-CN" altLang="en-US" sz="1600">
                <a:solidFill>
                  <a:srgbClr val="000000"/>
                </a:solidFill>
              </a:rPr>
              <a:t>等</a:t>
            </a:r>
            <a:r>
              <a:rPr lang="en-US" altLang="zh-CN" sz="1600">
                <a:solidFill>
                  <a:srgbClr val="000000"/>
                </a:solidFill>
              </a:rPr>
              <a:t>)</a:t>
            </a:r>
            <a:r>
              <a:rPr lang="zh-CN" altLang="en-US" sz="1600">
                <a:solidFill>
                  <a:srgbClr val="000000"/>
                </a:solidFill>
              </a:rPr>
              <a:t>映射到交换机的查询报文中，并将</a:t>
            </a:r>
            <a:r>
              <a:rPr lang="en-US" altLang="zh-CN" sz="1600">
                <a:solidFill>
                  <a:srgbClr val="000000"/>
                </a:solidFill>
              </a:rPr>
              <a:t>NetMigrate</a:t>
            </a:r>
            <a:r>
              <a:rPr lang="zh-CN" altLang="en-US" sz="1600">
                <a:solidFill>
                  <a:srgbClr val="000000"/>
                </a:solidFill>
              </a:rPr>
              <a:t>的应答报文转换为后端存储命令。</a:t>
            </a:r>
            <a:endParaRPr lang="zh-CN" altLang="en-US" sz="1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1370" y="215265"/>
            <a:ext cx="10515600" cy="1325563"/>
          </a:xfrm>
        </p:spPr>
        <p:txBody>
          <a:bodyPr/>
          <a:lstStyle/>
          <a:p>
            <a:r>
              <a:rPr>
                <a:sym typeface="+mn-ea"/>
              </a:rPr>
              <a:t>NetMigrate Design</a:t>
            </a:r>
            <a:r>
              <a:rPr lang="zh-CN">
                <a:sym typeface="+mn-ea"/>
              </a:rPr>
              <a:t>：</a:t>
            </a:r>
            <a:r>
              <a:rPr lang="zh-CN">
                <a:sym typeface="+mn-ea"/>
              </a:rPr>
              <a:t>工作流</a:t>
            </a:r>
            <a:endParaRPr lang="zh-CN">
              <a:sym typeface="+mn-ea"/>
            </a:endParaRPr>
          </a:p>
        </p:txBody>
      </p:sp>
      <p:pic>
        <p:nvPicPr>
          <p:cNvPr id="4" name="内容占位符 3"/>
          <p:cNvPicPr>
            <a:picLocks noChangeAspect="1"/>
          </p:cNvPicPr>
          <p:nvPr>
            <p:ph idx="1"/>
          </p:nvPr>
        </p:nvPicPr>
        <p:blipFill>
          <a:blip r:embed="rId1"/>
          <a:stretch>
            <a:fillRect/>
          </a:stretch>
        </p:blipFill>
        <p:spPr>
          <a:xfrm>
            <a:off x="162560" y="1541145"/>
            <a:ext cx="4563745" cy="3495675"/>
          </a:xfrm>
          <a:prstGeom prst="rect">
            <a:avLst/>
          </a:prstGeom>
        </p:spPr>
      </p:pic>
      <p:sp>
        <p:nvSpPr>
          <p:cNvPr id="5" name="文本框 4"/>
          <p:cNvSpPr txBox="1"/>
          <p:nvPr/>
        </p:nvSpPr>
        <p:spPr>
          <a:xfrm>
            <a:off x="4846320" y="1438910"/>
            <a:ext cx="6980555" cy="4509770"/>
          </a:xfrm>
          <a:prstGeom prst="rect">
            <a:avLst/>
          </a:prstGeom>
        </p:spPr>
        <p:txBody>
          <a:bodyPr>
            <a:noAutofit/>
          </a:bodyPr>
          <a:p>
            <a:pPr algn="just">
              <a:lnSpc>
                <a:spcPct val="150000"/>
              </a:lnSpc>
            </a:pPr>
            <a:r>
              <a:rPr lang="zh-CN" altLang="en-US">
                <a:solidFill>
                  <a:srgbClr val="000000"/>
                </a:solidFill>
              </a:rPr>
              <a:t>（</a:t>
            </a:r>
            <a:r>
              <a:rPr lang="en-US" altLang="zh-CN">
                <a:solidFill>
                  <a:srgbClr val="000000"/>
                </a:solidFill>
              </a:rPr>
              <a:t>1</a:t>
            </a:r>
            <a:r>
              <a:rPr lang="zh-CN" altLang="en-US">
                <a:solidFill>
                  <a:srgbClr val="000000"/>
                </a:solidFill>
              </a:rPr>
              <a:t>）源服务器通过通知目标服务器并通过控制数据包在交换机中注册迁移实例来启动迁移。在整个迁移过程中，客户端仍然不知道，并继续向原始存储实例发送查询。</a:t>
            </a:r>
            <a:r>
              <a:rPr lang="en-US" altLang="zh-CN">
                <a:solidFill>
                  <a:srgbClr val="000000"/>
                </a:solidFill>
              </a:rPr>
              <a:t>ToR</a:t>
            </a:r>
            <a:r>
              <a:rPr lang="zh-CN" altLang="en-US">
                <a:solidFill>
                  <a:srgbClr val="000000"/>
                </a:solidFill>
              </a:rPr>
              <a:t>交换机根据迁移状态决定查询是应该发送到源服务器还是目的地，客户端接收到的应答就像来自源服务器一样。</a:t>
            </a:r>
            <a:endParaRPr lang="zh-CN" altLang="en-US">
              <a:solidFill>
                <a:srgbClr val="000000"/>
              </a:solidFill>
            </a:endParaRPr>
          </a:p>
          <a:p>
            <a:pPr algn="just">
              <a:lnSpc>
                <a:spcPct val="150000"/>
              </a:lnSpc>
            </a:pPr>
            <a:r>
              <a:rPr lang="zh-CN" altLang="en-US">
                <a:solidFill>
                  <a:srgbClr val="000000"/>
                </a:solidFill>
              </a:rPr>
              <a:t>（</a:t>
            </a:r>
            <a:r>
              <a:rPr lang="en-US" altLang="zh-CN">
                <a:solidFill>
                  <a:srgbClr val="000000"/>
                </a:solidFill>
              </a:rPr>
              <a:t>2</a:t>
            </a:r>
            <a:r>
              <a:rPr lang="zh-CN" altLang="en-US">
                <a:solidFill>
                  <a:srgbClr val="000000"/>
                </a:solidFill>
              </a:rPr>
              <a:t>）在迁移过程中，源服务器通过数据包将数据同时迁移到目的服务器。交换机在键值组级别跟踪迁移，每个组包含多个键值对。目标服务器接收这些数据包并将其重放到其存储结构中。</a:t>
            </a:r>
            <a:endParaRPr lang="zh-CN" altLang="en-US">
              <a:solidFill>
                <a:srgbClr val="000000"/>
              </a:solidFill>
            </a:endParaRPr>
          </a:p>
          <a:p>
            <a:pPr algn="just">
              <a:lnSpc>
                <a:spcPct val="150000"/>
              </a:lnSpc>
            </a:pPr>
            <a:r>
              <a:rPr lang="zh-CN" altLang="en-US">
                <a:solidFill>
                  <a:srgbClr val="000000"/>
                </a:solidFill>
              </a:rPr>
              <a:t>（</a:t>
            </a:r>
            <a:r>
              <a:rPr lang="en-US" altLang="zh-CN">
                <a:solidFill>
                  <a:srgbClr val="000000"/>
                </a:solidFill>
              </a:rPr>
              <a:t>3</a:t>
            </a:r>
            <a:r>
              <a:rPr lang="zh-CN" altLang="en-US">
                <a:solidFill>
                  <a:srgbClr val="000000"/>
                </a:solidFill>
              </a:rPr>
              <a:t>）迁移过程完成后，源服务器代理向目标、交换机和客户端发出终止通知。作为响应，源服务器清理其数据库，交换机删除迁移对注册，目标服务器接管数据所有权，客户端将查询直接指向目标。</a:t>
            </a:r>
            <a:endParaRPr lang="zh-CN" alt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NetMigrate Design</a:t>
            </a:r>
            <a:r>
              <a:rPr lang="zh-CN">
                <a:sym typeface="+mn-ea"/>
              </a:rPr>
              <a:t>：</a:t>
            </a:r>
            <a:r>
              <a:rPr lang="zh-CN">
                <a:sym typeface="+mn-ea"/>
              </a:rPr>
              <a:t>状态跟踪</a:t>
            </a:r>
            <a:endParaRPr lang="zh-CN">
              <a:sym typeface="+mn-ea"/>
            </a:endParaRPr>
          </a:p>
        </p:txBody>
      </p:sp>
      <p:pic>
        <p:nvPicPr>
          <p:cNvPr id="4" name="图片 3"/>
          <p:cNvPicPr>
            <a:picLocks noChangeAspect="1"/>
          </p:cNvPicPr>
          <p:nvPr/>
        </p:nvPicPr>
        <p:blipFill>
          <a:blip r:embed="rId1"/>
          <a:stretch>
            <a:fillRect/>
          </a:stretch>
        </p:blipFill>
        <p:spPr>
          <a:xfrm>
            <a:off x="375920" y="1330960"/>
            <a:ext cx="4457700" cy="3276600"/>
          </a:xfrm>
          <a:prstGeom prst="rect">
            <a:avLst/>
          </a:prstGeom>
        </p:spPr>
      </p:pic>
      <p:sp>
        <p:nvSpPr>
          <p:cNvPr id="5" name="文本框 4"/>
          <p:cNvSpPr txBox="1"/>
          <p:nvPr/>
        </p:nvSpPr>
        <p:spPr>
          <a:xfrm>
            <a:off x="5455920" y="1330960"/>
            <a:ext cx="5898515" cy="829945"/>
          </a:xfrm>
          <a:prstGeom prst="rect">
            <a:avLst/>
          </a:prstGeom>
        </p:spPr>
        <p:txBody>
          <a:bodyPr wrap="square">
            <a:spAutoFit/>
          </a:bodyPr>
          <a:p>
            <a:r>
              <a:rPr lang="zh-CN" altLang="en-US" sz="1600"/>
              <a:t>缩小跟踪空间要求：</a:t>
            </a:r>
            <a:r>
              <a:rPr lang="en-US" altLang="zh-CN" sz="1600"/>
              <a:t>(1)</a:t>
            </a:r>
            <a:r>
              <a:rPr lang="zh-CN" altLang="en-US" sz="1600"/>
              <a:t>结合使用概率数据结构（如</a:t>
            </a:r>
            <a:r>
              <a:rPr sz="1600"/>
              <a:t>Bloom filters</a:t>
            </a:r>
            <a:r>
              <a:rPr lang="en-US" sz="1600"/>
              <a:t>(BF)</a:t>
            </a:r>
            <a:r>
              <a:rPr lang="zh-CN" altLang="en-US" sz="1600"/>
              <a:t>和</a:t>
            </a:r>
            <a:r>
              <a:rPr lang="en-US" altLang="zh-CN" sz="1600"/>
              <a:t>counting </a:t>
            </a:r>
            <a:r>
              <a:rPr lang="zh-CN" altLang="en-US" sz="1600"/>
              <a:t>Bloom filters</a:t>
            </a:r>
            <a:r>
              <a:rPr lang="en-US" altLang="zh-CN" sz="1600"/>
              <a:t>(CBF)</a:t>
            </a:r>
            <a:r>
              <a:rPr lang="zh-CN" altLang="en-US" sz="1600"/>
              <a:t>）来跟踪具有低误报和细粒度迁移状态的迁移状态，以及</a:t>
            </a:r>
            <a:r>
              <a:rPr lang="en-US" altLang="zh-CN" sz="1600"/>
              <a:t>(2)</a:t>
            </a:r>
            <a:r>
              <a:rPr lang="zh-CN" altLang="en-US" sz="1600"/>
              <a:t>以粗粒度组记录数据所有权</a:t>
            </a:r>
            <a:endParaRPr lang="zh-CN" altLang="en-US" sz="1600"/>
          </a:p>
        </p:txBody>
      </p:sp>
      <p:sp>
        <p:nvSpPr>
          <p:cNvPr id="6" name="文本框 5"/>
          <p:cNvSpPr txBox="1"/>
          <p:nvPr/>
        </p:nvSpPr>
        <p:spPr>
          <a:xfrm>
            <a:off x="5455920" y="2405380"/>
            <a:ext cx="5654040" cy="1482090"/>
          </a:xfrm>
          <a:prstGeom prst="rect">
            <a:avLst/>
          </a:prstGeom>
        </p:spPr>
        <p:txBody>
          <a:bodyPr>
            <a:noAutofit/>
          </a:bodyPr>
          <a:p>
            <a:r>
              <a:rPr lang="zh-CN" altLang="en-US" sz="1600"/>
              <a:t>三种迁移状态：</a:t>
            </a:r>
            <a:endParaRPr lang="zh-CN" altLang="en-US" sz="1600"/>
          </a:p>
          <a:p>
            <a:r>
              <a:rPr lang="zh-CN" altLang="en-US" sz="1600"/>
              <a:t>（</a:t>
            </a:r>
            <a:r>
              <a:rPr lang="en-US" altLang="zh-CN" sz="1600"/>
              <a:t>S1</a:t>
            </a:r>
            <a:r>
              <a:rPr lang="zh-CN" altLang="en-US" sz="1600"/>
              <a:t>）整个组尚未开始迁移；</a:t>
            </a:r>
            <a:endParaRPr lang="zh-CN" altLang="en-US" sz="1600"/>
          </a:p>
          <a:p>
            <a:r>
              <a:rPr lang="zh-CN" altLang="en-US" sz="1600"/>
              <a:t>（</a:t>
            </a:r>
            <a:r>
              <a:rPr lang="en-US" altLang="zh-CN" sz="1600"/>
              <a:t>S2</a:t>
            </a:r>
            <a:r>
              <a:rPr lang="zh-CN" altLang="en-US" sz="1600"/>
              <a:t>）该组正在迁移，可能只有一部分键值对被迁移；</a:t>
            </a:r>
            <a:endParaRPr lang="zh-CN" altLang="en-US" sz="1600"/>
          </a:p>
          <a:p>
            <a:r>
              <a:rPr lang="zh-CN" altLang="en-US" sz="1600"/>
              <a:t>（</a:t>
            </a:r>
            <a:r>
              <a:rPr lang="en-US" altLang="zh-CN" sz="1600"/>
              <a:t>S3</a:t>
            </a:r>
            <a:r>
              <a:rPr lang="zh-CN" altLang="en-US" sz="1600"/>
              <a:t>）整个组已完成迁移。一旦一组键值对完成迁移，该组就会记录在</a:t>
            </a:r>
            <a:r>
              <a:rPr lang="en-US" altLang="zh-CN" sz="1600"/>
              <a:t>BF</a:t>
            </a:r>
            <a:r>
              <a:rPr lang="zh-CN" altLang="en-US" sz="1600"/>
              <a:t>中。</a:t>
            </a:r>
            <a:r>
              <a:rPr lang="en-US" altLang="zh-CN" sz="1600"/>
              <a:t>CBF</a:t>
            </a:r>
            <a:r>
              <a:rPr lang="zh-CN" altLang="en-US" sz="1600"/>
              <a:t>跟踪“正在进行迁移”的组。</a:t>
            </a:r>
            <a:endParaRPr lang="zh-CN" altLang="en-US" sz="1600"/>
          </a:p>
        </p:txBody>
      </p:sp>
      <p:sp>
        <p:nvSpPr>
          <p:cNvPr id="8" name="文本框 7"/>
          <p:cNvSpPr txBox="1"/>
          <p:nvPr/>
        </p:nvSpPr>
        <p:spPr>
          <a:xfrm>
            <a:off x="5245100" y="3887470"/>
            <a:ext cx="6642735" cy="2306955"/>
          </a:xfrm>
          <a:prstGeom prst="rect">
            <a:avLst/>
          </a:prstGeom>
        </p:spPr>
        <p:txBody>
          <a:bodyPr wrap="square">
            <a:spAutoFit/>
          </a:bodyPr>
          <a:p>
            <a:pPr algn="just">
              <a:lnSpc>
                <a:spcPct val="150000"/>
              </a:lnSpc>
            </a:pPr>
            <a:r>
              <a:rPr lang="zh-CN" altLang="en-US" sz="1600" b="1">
                <a:solidFill>
                  <a:srgbClr val="000000"/>
                </a:solidFill>
              </a:rPr>
              <a:t>组大小调优</a:t>
            </a:r>
            <a:r>
              <a:rPr lang="zh-CN" altLang="en-US" sz="1600">
                <a:solidFill>
                  <a:srgbClr val="000000"/>
                </a:solidFill>
              </a:rPr>
              <a:t>。在迁移过程中，组中的键数也是影响性能的一个关键参数。组大小越小，交换机无法确定密钥位置的等待时间越短。在挂起状态</a:t>
            </a:r>
            <a:r>
              <a:rPr lang="en-US" altLang="zh-CN" sz="1600">
                <a:solidFill>
                  <a:srgbClr val="000000"/>
                </a:solidFill>
              </a:rPr>
              <a:t>(</a:t>
            </a:r>
            <a:r>
              <a:rPr lang="zh-CN" altLang="en-US" sz="1600">
                <a:solidFill>
                  <a:srgbClr val="000000"/>
                </a:solidFill>
              </a:rPr>
              <a:t>状态</a:t>
            </a:r>
            <a:r>
              <a:rPr lang="en-US" altLang="zh-CN" sz="1600">
                <a:solidFill>
                  <a:srgbClr val="000000"/>
                </a:solidFill>
              </a:rPr>
              <a:t>(S2))</a:t>
            </a:r>
            <a:r>
              <a:rPr lang="zh-CN" altLang="en-US" sz="1600">
                <a:solidFill>
                  <a:srgbClr val="000000"/>
                </a:solidFill>
              </a:rPr>
              <a:t>期间，</a:t>
            </a:r>
            <a:r>
              <a:rPr lang="en-US" altLang="zh-CN" sz="1600">
                <a:solidFill>
                  <a:srgbClr val="000000"/>
                </a:solidFill>
              </a:rPr>
              <a:t>NetMigrate</a:t>
            </a:r>
            <a:r>
              <a:rPr lang="zh-CN" altLang="en-US" sz="1600">
                <a:solidFill>
                  <a:srgbClr val="000000"/>
                </a:solidFill>
              </a:rPr>
              <a:t>必须处理错误的位置，从而导致性能下降。</a:t>
            </a:r>
            <a:endParaRPr lang="zh-CN" altLang="en-US" sz="1600">
              <a:solidFill>
                <a:srgbClr val="000000"/>
              </a:solidFill>
            </a:endParaRPr>
          </a:p>
          <a:p>
            <a:pPr algn="just">
              <a:lnSpc>
                <a:spcPct val="150000"/>
              </a:lnSpc>
            </a:pPr>
            <a:r>
              <a:rPr lang="zh-CN" altLang="en-US" sz="1600">
                <a:solidFill>
                  <a:srgbClr val="000000"/>
                </a:solidFill>
              </a:rPr>
              <a:t>在实践中，在组大小的上限下，性能影响是可以接受的。根据</a:t>
            </a:r>
            <a:r>
              <a:rPr lang="zh-CN" altLang="en-US" sz="1600">
                <a:solidFill>
                  <a:srgbClr val="000000"/>
                </a:solidFill>
              </a:rPr>
              <a:t>本文§</a:t>
            </a:r>
            <a:r>
              <a:rPr lang="en-US" altLang="zh-CN" sz="1600">
                <a:solidFill>
                  <a:srgbClr val="000000"/>
                </a:solidFill>
              </a:rPr>
              <a:t>6.4</a:t>
            </a:r>
            <a:r>
              <a:rPr lang="zh-CN" altLang="en-US" sz="1600">
                <a:solidFill>
                  <a:srgbClr val="000000"/>
                </a:solidFill>
              </a:rPr>
              <a:t>的计算，一个组的上界大约是</a:t>
            </a:r>
            <a:r>
              <a:rPr lang="en-US" altLang="zh-CN" sz="1600">
                <a:solidFill>
                  <a:srgbClr val="000000"/>
                </a:solidFill>
              </a:rPr>
              <a:t>2</a:t>
            </a:r>
            <a:r>
              <a:rPr lang="en-US" altLang="zh-CN" sz="1600" baseline="30000">
                <a:solidFill>
                  <a:srgbClr val="000000"/>
                </a:solidFill>
              </a:rPr>
              <a:t>20</a:t>
            </a:r>
            <a:r>
              <a:rPr lang="zh-CN" altLang="en-US" sz="1600">
                <a:solidFill>
                  <a:srgbClr val="000000"/>
                </a:solidFill>
              </a:rPr>
              <a:t>个键。组大小的下界</a:t>
            </a:r>
            <a:r>
              <a:rPr lang="en-US" altLang="zh-CN" sz="1600">
                <a:solidFill>
                  <a:srgbClr val="000000"/>
                </a:solidFill>
              </a:rPr>
              <a:t>(</a:t>
            </a:r>
            <a:r>
              <a:rPr lang="zh-CN" altLang="en-US" sz="1600">
                <a:solidFill>
                  <a:srgbClr val="000000"/>
                </a:solidFill>
              </a:rPr>
              <a:t>即给定键总数的组数量的上界</a:t>
            </a:r>
            <a:r>
              <a:rPr lang="en-US" altLang="zh-CN" sz="1600">
                <a:solidFill>
                  <a:srgbClr val="000000"/>
                </a:solidFill>
              </a:rPr>
              <a:t>)</a:t>
            </a:r>
            <a:r>
              <a:rPr lang="zh-CN" altLang="en-US" sz="1600">
                <a:solidFill>
                  <a:srgbClr val="000000"/>
                </a:solidFill>
              </a:rPr>
              <a:t>由数据平面可以提供的</a:t>
            </a:r>
            <a:r>
              <a:rPr lang="en-US" altLang="zh-CN" sz="1600">
                <a:solidFill>
                  <a:srgbClr val="000000"/>
                </a:solidFill>
              </a:rPr>
              <a:t>BF</a:t>
            </a:r>
            <a:r>
              <a:rPr lang="zh-CN" altLang="en-US" sz="1600">
                <a:solidFill>
                  <a:srgbClr val="000000"/>
                </a:solidFill>
              </a:rPr>
              <a:t>和</a:t>
            </a:r>
            <a:r>
              <a:rPr lang="en-US" altLang="zh-CN" sz="1600">
                <a:solidFill>
                  <a:srgbClr val="000000"/>
                </a:solidFill>
              </a:rPr>
              <a:t>CBF</a:t>
            </a:r>
            <a:r>
              <a:rPr lang="zh-CN" altLang="en-US" sz="1600">
                <a:solidFill>
                  <a:srgbClr val="000000"/>
                </a:solidFill>
              </a:rPr>
              <a:t>大小限定。</a:t>
            </a:r>
            <a:endParaRPr lang="zh-CN" altLang="en-US" sz="1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sz="3200">
                <a:sym typeface="+mn-ea"/>
              </a:rPr>
              <a:t>NetMigrate Design</a:t>
            </a:r>
            <a:r>
              <a:rPr lang="zh-CN" sz="3200">
                <a:sym typeface="+mn-ea"/>
              </a:rPr>
              <a:t>：</a:t>
            </a:r>
            <a:r>
              <a:rPr lang="en-US" altLang="zh-CN" sz="3200">
                <a:sym typeface="+mn-ea"/>
              </a:rPr>
              <a:t>查询处理过程中的数据一致性</a:t>
            </a:r>
            <a:endParaRPr lang="en-US" altLang="zh-CN" sz="3200">
              <a:sym typeface="+mn-ea"/>
            </a:endParaRPr>
          </a:p>
        </p:txBody>
      </p:sp>
      <p:pic>
        <p:nvPicPr>
          <p:cNvPr id="4" name="图片 3"/>
          <p:cNvPicPr>
            <a:picLocks noChangeAspect="1"/>
          </p:cNvPicPr>
          <p:nvPr/>
        </p:nvPicPr>
        <p:blipFill>
          <a:blip r:embed="rId1"/>
          <a:stretch>
            <a:fillRect/>
          </a:stretch>
        </p:blipFill>
        <p:spPr>
          <a:xfrm>
            <a:off x="375920" y="1454785"/>
            <a:ext cx="4457700" cy="3276600"/>
          </a:xfrm>
          <a:prstGeom prst="rect">
            <a:avLst/>
          </a:prstGeom>
        </p:spPr>
      </p:pic>
      <p:sp>
        <p:nvSpPr>
          <p:cNvPr id="3" name="文本框 2"/>
          <p:cNvSpPr txBox="1"/>
          <p:nvPr/>
        </p:nvSpPr>
        <p:spPr>
          <a:xfrm>
            <a:off x="5252720" y="1309370"/>
            <a:ext cx="6555105" cy="1198880"/>
          </a:xfrm>
          <a:prstGeom prst="rect">
            <a:avLst/>
          </a:prstGeom>
        </p:spPr>
        <p:txBody>
          <a:bodyPr wrap="square">
            <a:spAutoFit/>
          </a:bodyPr>
          <a:p>
            <a:pPr>
              <a:lnSpc>
                <a:spcPct val="150000"/>
              </a:lnSpc>
            </a:pPr>
            <a:r>
              <a:rPr lang="zh-CN" altLang="en-US" sz="1600"/>
              <a:t>避免在迁移过程中给后端键值存储引入额外的不一致性非常重要。</a:t>
            </a:r>
            <a:r>
              <a:rPr lang="zh-CN" altLang="en-US" sz="1600"/>
              <a:t>本文在设计迁移协议时考虑了数据一致性，包括处理客户端读取和写入查询时的先读后写 </a:t>
            </a:r>
            <a:r>
              <a:rPr lang="en-US" altLang="zh-CN" sz="1600"/>
              <a:t>(RAW)</a:t>
            </a:r>
            <a:r>
              <a:rPr lang="zh-CN" altLang="en-US" sz="1600"/>
              <a:t>、先写后写 </a:t>
            </a:r>
            <a:r>
              <a:rPr lang="en-US" altLang="zh-CN" sz="1600"/>
              <a:t>(WAW) </a:t>
            </a:r>
            <a:r>
              <a:rPr lang="zh-CN" altLang="en-US" sz="1600"/>
              <a:t>和先读后写 </a:t>
            </a:r>
            <a:r>
              <a:rPr lang="en-US" altLang="zh-CN" sz="1600"/>
              <a:t>(WAR)</a:t>
            </a:r>
            <a:r>
              <a:rPr lang="zh-CN" altLang="en-US" sz="1600"/>
              <a:t>。</a:t>
            </a:r>
            <a:endParaRPr lang="zh-CN" altLang="en-US" sz="1600"/>
          </a:p>
        </p:txBody>
      </p:sp>
      <p:sp>
        <p:nvSpPr>
          <p:cNvPr id="5" name="文本框 4"/>
          <p:cNvSpPr txBox="1"/>
          <p:nvPr/>
        </p:nvSpPr>
        <p:spPr>
          <a:xfrm>
            <a:off x="5349875" y="2508250"/>
            <a:ext cx="6739890" cy="3784600"/>
          </a:xfrm>
          <a:prstGeom prst="rect">
            <a:avLst/>
          </a:prstGeom>
        </p:spPr>
        <p:txBody>
          <a:bodyPr wrap="square">
            <a:spAutoFit/>
          </a:bodyPr>
          <a:p>
            <a:pPr>
              <a:lnSpc>
                <a:spcPct val="150000"/>
              </a:lnSpc>
            </a:pPr>
            <a:r>
              <a:rPr lang="zh-CN" altLang="en-US" sz="1600" b="1"/>
              <a:t>迁移数据包更新索引</a:t>
            </a:r>
            <a:r>
              <a:rPr lang="zh-CN" altLang="en-US" sz="1600"/>
              <a:t>。已有三种组迁移状态（图</a:t>
            </a:r>
            <a:r>
              <a:rPr lang="en-US" altLang="zh-CN" sz="1600"/>
              <a:t>3 S1-S3</a:t>
            </a:r>
            <a:r>
              <a:rPr lang="zh-CN" altLang="en-US" sz="1600"/>
              <a:t>）。但由于</a:t>
            </a:r>
            <a:r>
              <a:rPr lang="en-US" altLang="zh-CN" sz="1600"/>
              <a:t>BF</a:t>
            </a:r>
            <a:r>
              <a:rPr lang="zh-CN" altLang="en-US" sz="1600"/>
              <a:t>和</a:t>
            </a:r>
            <a:r>
              <a:rPr lang="en-US" altLang="zh-CN" sz="1600"/>
              <a:t>CBF</a:t>
            </a:r>
            <a:r>
              <a:rPr lang="zh-CN" altLang="en-US" sz="1600"/>
              <a:t>中的概率错误和哈希冲突，存在第四种迁移状态</a:t>
            </a:r>
            <a:r>
              <a:rPr lang="en-US" altLang="zh-CN" sz="1600"/>
              <a:t>-</a:t>
            </a:r>
            <a:r>
              <a:rPr lang="zh-CN" altLang="en-US" sz="1600"/>
              <a:t>误报</a:t>
            </a:r>
            <a:r>
              <a:rPr lang="en-US" altLang="zh-CN" sz="1600"/>
              <a:t>S4</a:t>
            </a:r>
            <a:r>
              <a:rPr lang="zh-CN" sz="1600"/>
              <a:t>（</a:t>
            </a:r>
            <a:r>
              <a:rPr lang="zh-CN" altLang="en-US" sz="1600"/>
              <a:t>一个组的</a:t>
            </a:r>
            <a:r>
              <a:rPr lang="en-US" altLang="zh-CN" sz="1600"/>
              <a:t>BF</a:t>
            </a:r>
            <a:r>
              <a:rPr lang="zh-CN" altLang="en-US" sz="1600"/>
              <a:t>和</a:t>
            </a:r>
            <a:r>
              <a:rPr lang="en-US" altLang="zh-CN" sz="1600"/>
              <a:t>CBF</a:t>
            </a:r>
            <a:r>
              <a:rPr lang="zh-CN" altLang="en-US" sz="1600"/>
              <a:t>条目不能同时为正）。</a:t>
            </a:r>
            <a:endParaRPr lang="zh-CN" altLang="en-US" sz="1600"/>
          </a:p>
          <a:p>
            <a:pPr>
              <a:lnSpc>
                <a:spcPct val="150000"/>
              </a:lnSpc>
            </a:pPr>
            <a:r>
              <a:rPr lang="zh-CN" altLang="en-US" sz="1600"/>
              <a:t>迁移控制数据包</a:t>
            </a:r>
            <a:r>
              <a:rPr lang="en-US" altLang="zh-CN" sz="1600"/>
              <a:t>GROUP-START-MIGRATION</a:t>
            </a:r>
            <a:r>
              <a:rPr lang="zh-CN" altLang="en-US" sz="1600"/>
              <a:t>通知交换机特定组开始迁移；</a:t>
            </a:r>
            <a:r>
              <a:rPr lang="en-US" altLang="zh-CN" sz="1600"/>
              <a:t>GROUP-COMPLETE-MIGRATION</a:t>
            </a:r>
            <a:r>
              <a:rPr lang="zh-CN" altLang="en-US" sz="1600"/>
              <a:t>通知组迁移完成。当</a:t>
            </a:r>
            <a:r>
              <a:rPr lang="en-US" altLang="zh-CN" sz="1600"/>
              <a:t>GROUP-START-MIGRATION</a:t>
            </a:r>
            <a:r>
              <a:rPr lang="zh-CN" altLang="en-US" sz="1600"/>
              <a:t>数据包到达交换机时，它会将</a:t>
            </a:r>
            <a:r>
              <a:rPr lang="en-US" altLang="zh-CN" sz="1600"/>
              <a:t>CBF</a:t>
            </a:r>
            <a:r>
              <a:rPr lang="zh-CN" altLang="en-US" sz="1600"/>
              <a:t>条目加</a:t>
            </a:r>
            <a:r>
              <a:rPr lang="en-US" altLang="zh-CN" sz="1600"/>
              <a:t>1</a:t>
            </a:r>
            <a:r>
              <a:rPr lang="zh-CN" altLang="en-US" sz="1600"/>
              <a:t>，表示新的迁移正在进行，将状态</a:t>
            </a:r>
            <a:r>
              <a:rPr lang="en-US" altLang="zh-CN" sz="1600"/>
              <a:t>S1</a:t>
            </a:r>
            <a:r>
              <a:rPr lang="zh-CN" altLang="en-US" sz="1600"/>
              <a:t>转为</a:t>
            </a:r>
            <a:r>
              <a:rPr lang="en-US" altLang="zh-CN" sz="1600"/>
              <a:t>S2</a:t>
            </a:r>
            <a:r>
              <a:rPr lang="zh-CN" altLang="en-US" sz="1600"/>
              <a:t>。当</a:t>
            </a:r>
            <a:r>
              <a:rPr lang="en-US" altLang="zh-CN" sz="1600"/>
              <a:t>GROUP-COMPLETE-MIGRATION</a:t>
            </a:r>
            <a:r>
              <a:rPr lang="zh-CN" altLang="en-US" sz="1600"/>
              <a:t>数据包到达时，它会将</a:t>
            </a:r>
            <a:r>
              <a:rPr lang="en-US" altLang="zh-CN" sz="1600"/>
              <a:t>BF</a:t>
            </a:r>
            <a:r>
              <a:rPr lang="zh-CN" altLang="en-US" sz="1600"/>
              <a:t>条目设置为</a:t>
            </a:r>
            <a:r>
              <a:rPr lang="en-US" altLang="zh-CN" sz="1600"/>
              <a:t>1</a:t>
            </a:r>
            <a:r>
              <a:rPr lang="zh-CN" altLang="en-US" sz="1600"/>
              <a:t>，并将相应</a:t>
            </a:r>
            <a:r>
              <a:rPr lang="en-US" altLang="zh-CN" sz="1600"/>
              <a:t>CBF</a:t>
            </a:r>
            <a:r>
              <a:rPr lang="zh-CN" altLang="en-US" sz="1600"/>
              <a:t>条目减</a:t>
            </a:r>
            <a:r>
              <a:rPr lang="en-US" altLang="zh-CN" sz="1600"/>
              <a:t>1</a:t>
            </a:r>
            <a:r>
              <a:rPr lang="zh-CN" altLang="en-US" sz="1600"/>
              <a:t>，表示该组已完成迁移。因此此操作将状态</a:t>
            </a:r>
            <a:r>
              <a:rPr lang="en-US" altLang="zh-CN" sz="1600"/>
              <a:t>S2</a:t>
            </a:r>
            <a:r>
              <a:rPr lang="zh-CN" altLang="en-US" sz="1600"/>
              <a:t>转为</a:t>
            </a:r>
            <a:r>
              <a:rPr lang="en-US" altLang="zh-CN" sz="1600"/>
              <a:t>S3</a:t>
            </a:r>
            <a:r>
              <a:rPr lang="zh-CN" altLang="en-US" sz="1600"/>
              <a:t>。图</a:t>
            </a:r>
            <a:r>
              <a:rPr lang="en-US" altLang="zh-CN" sz="1600"/>
              <a:t>3</a:t>
            </a:r>
            <a:r>
              <a:rPr lang="zh-CN" altLang="en-US" sz="1600"/>
              <a:t>显示的其他转换是由于与其他组的哈希冲突导致的误报。</a:t>
            </a:r>
            <a:endParaRPr lang="zh-CN" altLang="en-US" sz="1600"/>
          </a:p>
        </p:txBody>
      </p:sp>
      <p:sp>
        <p:nvSpPr>
          <p:cNvPr id="6" name="文本框 5"/>
          <p:cNvSpPr txBox="1"/>
          <p:nvPr/>
        </p:nvSpPr>
        <p:spPr>
          <a:xfrm>
            <a:off x="58420" y="4731385"/>
            <a:ext cx="5291455" cy="1225550"/>
          </a:xfrm>
          <a:prstGeom prst="rect">
            <a:avLst/>
          </a:prstGeom>
        </p:spPr>
        <p:txBody>
          <a:bodyPr wrap="square">
            <a:noAutofit/>
          </a:bodyPr>
          <a:p>
            <a:pPr>
              <a:lnSpc>
                <a:spcPct val="150000"/>
              </a:lnSpc>
            </a:pPr>
            <a:r>
              <a:rPr lang="en-US" altLang="zh-CN" sz="1600">
                <a:solidFill>
                  <a:srgbClr val="000000"/>
                </a:solidFill>
              </a:rPr>
              <a:t>NetMigrate</a:t>
            </a:r>
            <a:r>
              <a:rPr lang="zh-CN" altLang="en-US" sz="1600">
                <a:solidFill>
                  <a:srgbClr val="000000"/>
                </a:solidFill>
              </a:rPr>
              <a:t>能够保证迁移过程中的数据一致性，并且实验表明纠正误报的开销很小，其中双重读取和</a:t>
            </a:r>
            <a:r>
              <a:rPr lang="en-US" altLang="zh-CN" sz="1600">
                <a:solidFill>
                  <a:srgbClr val="000000"/>
                </a:solidFill>
              </a:rPr>
              <a:t>PriorityPulls</a:t>
            </a:r>
            <a:r>
              <a:rPr lang="zh-CN" altLang="en-US" sz="1600">
                <a:solidFill>
                  <a:srgbClr val="000000"/>
                </a:solidFill>
              </a:rPr>
              <a:t>所占比例小于</a:t>
            </a:r>
            <a:r>
              <a:rPr lang="en-US" altLang="zh-CN" sz="1600">
                <a:solidFill>
                  <a:srgbClr val="000000"/>
                </a:solidFill>
              </a:rPr>
              <a:t>0.05%</a:t>
            </a:r>
            <a:r>
              <a:rPr lang="zh-CN" altLang="en-US" sz="1600">
                <a:solidFill>
                  <a:srgbClr val="000000"/>
                </a:solidFill>
              </a:rPr>
              <a:t>，而后期脏日志带来的额外带宽开销小于</a:t>
            </a:r>
            <a:r>
              <a:rPr lang="en-US" altLang="zh-CN" sz="1600">
                <a:solidFill>
                  <a:srgbClr val="000000"/>
                </a:solidFill>
              </a:rPr>
              <a:t>4×10</a:t>
            </a:r>
            <a:r>
              <a:rPr lang="en-US" altLang="zh-CN" sz="1600" baseline="30000">
                <a:solidFill>
                  <a:srgbClr val="000000"/>
                </a:solidFill>
              </a:rPr>
              <a:t>−5</a:t>
            </a:r>
            <a:r>
              <a:rPr lang="en-US" altLang="zh-CN" sz="1600">
                <a:solidFill>
                  <a:srgbClr val="000000"/>
                </a:solidFill>
              </a:rPr>
              <a:t>%</a:t>
            </a:r>
            <a:r>
              <a:rPr lang="zh-CN" altLang="en-US" sz="1600">
                <a:solidFill>
                  <a:srgbClr val="000000"/>
                </a:solidFill>
              </a:rPr>
              <a:t>。</a:t>
            </a:r>
            <a:endParaRPr lang="zh-CN" altLang="en-US" sz="16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NetMigrate Design</a:t>
            </a:r>
            <a:r>
              <a:rPr lang="zh-CN">
                <a:sym typeface="+mn-ea"/>
              </a:rPr>
              <a:t>：</a:t>
            </a:r>
            <a:r>
              <a:rPr>
                <a:sym typeface="+mn-ea"/>
              </a:rPr>
              <a:t>动态迁移策略</a:t>
            </a:r>
            <a:endParaRPr>
              <a:sym typeface="+mn-ea"/>
            </a:endParaRPr>
          </a:p>
        </p:txBody>
      </p:sp>
      <p:sp>
        <p:nvSpPr>
          <p:cNvPr id="3" name="文本框 2"/>
          <p:cNvSpPr txBox="1"/>
          <p:nvPr/>
        </p:nvSpPr>
        <p:spPr>
          <a:xfrm>
            <a:off x="838200" y="1691005"/>
            <a:ext cx="9852025" cy="1198880"/>
          </a:xfrm>
          <a:prstGeom prst="rect">
            <a:avLst/>
          </a:prstGeom>
        </p:spPr>
        <p:txBody>
          <a:bodyPr wrap="square">
            <a:spAutoFit/>
          </a:bodyPr>
          <a:p>
            <a:pPr>
              <a:lnSpc>
                <a:spcPct val="150000"/>
              </a:lnSpc>
            </a:pPr>
            <a:r>
              <a:rPr lang="zh-CN" altLang="en-US" sz="1600">
                <a:solidFill>
                  <a:srgbClr val="000000"/>
                </a:solidFill>
              </a:rPr>
              <a:t>（</a:t>
            </a:r>
            <a:r>
              <a:rPr lang="en-US" altLang="zh-CN" sz="1600">
                <a:solidFill>
                  <a:srgbClr val="000000"/>
                </a:solidFill>
              </a:rPr>
              <a:t>1</a:t>
            </a:r>
            <a:r>
              <a:rPr lang="zh-CN" altLang="en-US" sz="1600">
                <a:solidFill>
                  <a:srgbClr val="000000"/>
                </a:solidFill>
              </a:rPr>
              <a:t>）</a:t>
            </a:r>
            <a:r>
              <a:rPr lang="zh-CN" altLang="en-US" sz="1600" b="1">
                <a:solidFill>
                  <a:srgbClr val="000000"/>
                </a:solidFill>
              </a:rPr>
              <a:t>最小化迁移时间</a:t>
            </a:r>
            <a:r>
              <a:rPr lang="zh-CN" altLang="en-US" sz="1600">
                <a:solidFill>
                  <a:srgbClr val="000000"/>
                </a:solidFill>
              </a:rPr>
              <a:t>。目前的解决方案中，</a:t>
            </a:r>
            <a:r>
              <a:rPr lang="en-US" altLang="zh-CN" sz="1600" b="1">
                <a:solidFill>
                  <a:srgbClr val="000000"/>
                </a:solidFill>
              </a:rPr>
              <a:t>Rocksteady</a:t>
            </a:r>
            <a:r>
              <a:rPr lang="zh-CN" altLang="en-US" sz="1600" b="1">
                <a:solidFill>
                  <a:srgbClr val="000000"/>
                </a:solidFill>
              </a:rPr>
              <a:t>迁移时间最短</a:t>
            </a:r>
            <a:r>
              <a:rPr lang="zh-CN" altLang="en-US" sz="1600">
                <a:solidFill>
                  <a:srgbClr val="000000"/>
                </a:solidFill>
              </a:rPr>
              <a:t>（所有源</a:t>
            </a:r>
            <a:r>
              <a:rPr lang="en-US" altLang="zh-CN" sz="1600">
                <a:solidFill>
                  <a:srgbClr val="000000"/>
                </a:solidFill>
              </a:rPr>
              <a:t>CPU</a:t>
            </a:r>
            <a:r>
              <a:rPr lang="zh-CN" altLang="en-US" sz="1600">
                <a:solidFill>
                  <a:srgbClr val="000000"/>
                </a:solidFill>
              </a:rPr>
              <a:t>周期都可用于迁移）。</a:t>
            </a:r>
            <a:r>
              <a:rPr lang="en-US" altLang="zh-CN" sz="1600">
                <a:solidFill>
                  <a:srgbClr val="000000"/>
                </a:solidFill>
              </a:rPr>
              <a:t>NetMigrate</a:t>
            </a:r>
            <a:r>
              <a:rPr lang="zh-CN" altLang="en-US" sz="1600">
                <a:solidFill>
                  <a:srgbClr val="000000"/>
                </a:solidFill>
              </a:rPr>
              <a:t>简单地将所有</a:t>
            </a:r>
            <a:r>
              <a:rPr lang="en-US" altLang="zh-CN" sz="1600">
                <a:solidFill>
                  <a:srgbClr val="000000"/>
                </a:solidFill>
              </a:rPr>
              <a:t>BF</a:t>
            </a:r>
            <a:r>
              <a:rPr lang="zh-CN" altLang="en-US" sz="1600">
                <a:solidFill>
                  <a:srgbClr val="000000"/>
                </a:solidFill>
              </a:rPr>
              <a:t>条目预设为</a:t>
            </a:r>
            <a:r>
              <a:rPr lang="en-US" altLang="zh-CN" sz="1600">
                <a:solidFill>
                  <a:srgbClr val="000000"/>
                </a:solidFill>
              </a:rPr>
              <a:t>1</a:t>
            </a:r>
            <a:r>
              <a:rPr lang="zh-CN" altLang="en-US" sz="1600">
                <a:solidFill>
                  <a:srgbClr val="000000"/>
                </a:solidFill>
              </a:rPr>
              <a:t>，表示所有查询都应路由到目标</a:t>
            </a:r>
            <a:r>
              <a:rPr lang="zh-CN" sz="1600">
                <a:solidFill>
                  <a:srgbClr val="000000"/>
                </a:solidFill>
              </a:rPr>
              <a:t>；</a:t>
            </a:r>
            <a:r>
              <a:rPr lang="zh-CN" altLang="en-US" sz="1600">
                <a:solidFill>
                  <a:srgbClr val="000000"/>
                </a:solidFill>
              </a:rPr>
              <a:t>发出</a:t>
            </a:r>
            <a:r>
              <a:rPr lang="en-US" altLang="zh-CN" sz="1600">
                <a:solidFill>
                  <a:srgbClr val="000000"/>
                </a:solidFill>
              </a:rPr>
              <a:t>PriorityPulls</a:t>
            </a:r>
            <a:r>
              <a:rPr lang="zh-CN" altLang="en-US" sz="1600">
                <a:solidFill>
                  <a:srgbClr val="000000"/>
                </a:solidFill>
              </a:rPr>
              <a:t>来获取尚未迁移的键，使得</a:t>
            </a:r>
            <a:r>
              <a:rPr lang="en-US" altLang="zh-CN" sz="1600">
                <a:solidFill>
                  <a:srgbClr val="000000"/>
                </a:solidFill>
              </a:rPr>
              <a:t>NetMigrate</a:t>
            </a:r>
            <a:r>
              <a:rPr lang="zh-CN" altLang="en-US" sz="1600">
                <a:solidFill>
                  <a:srgbClr val="000000"/>
                </a:solidFill>
              </a:rPr>
              <a:t>的协议现在与</a:t>
            </a:r>
            <a:r>
              <a:rPr lang="en-US" altLang="zh-CN" sz="1600">
                <a:solidFill>
                  <a:srgbClr val="000000"/>
                </a:solidFill>
              </a:rPr>
              <a:t>Rocksteady</a:t>
            </a:r>
            <a:r>
              <a:rPr lang="zh-CN" altLang="en-US" sz="1600">
                <a:solidFill>
                  <a:srgbClr val="000000"/>
                </a:solidFill>
              </a:rPr>
              <a:t>的协议在</a:t>
            </a:r>
            <a:r>
              <a:rPr lang="zh-CN" altLang="en-US" sz="1600">
                <a:solidFill>
                  <a:srgbClr val="000000"/>
                </a:solidFill>
              </a:rPr>
              <a:t>性能上基本相同。</a:t>
            </a:r>
            <a:endParaRPr lang="zh-CN" altLang="en-US" sz="1600">
              <a:solidFill>
                <a:srgbClr val="000000"/>
              </a:solidFill>
            </a:endParaRPr>
          </a:p>
        </p:txBody>
      </p:sp>
      <p:sp>
        <p:nvSpPr>
          <p:cNvPr id="4" name="文本框 3"/>
          <p:cNvSpPr txBox="1"/>
          <p:nvPr/>
        </p:nvSpPr>
        <p:spPr>
          <a:xfrm>
            <a:off x="838200" y="2972435"/>
            <a:ext cx="9905365" cy="1198880"/>
          </a:xfrm>
          <a:prstGeom prst="rect">
            <a:avLst/>
          </a:prstGeom>
        </p:spPr>
        <p:txBody>
          <a:bodyPr wrap="square">
            <a:spAutoFit/>
          </a:bodyPr>
          <a:p>
            <a:pPr>
              <a:lnSpc>
                <a:spcPct val="150000"/>
              </a:lnSpc>
            </a:pPr>
            <a:r>
              <a:rPr lang="zh-CN" altLang="en-US" sz="1600">
                <a:solidFill>
                  <a:srgbClr val="000000"/>
                </a:solidFill>
              </a:rPr>
              <a:t>（</a:t>
            </a:r>
            <a:r>
              <a:rPr lang="en-US" altLang="zh-CN" sz="1600">
                <a:solidFill>
                  <a:srgbClr val="000000"/>
                </a:solidFill>
              </a:rPr>
              <a:t>2</a:t>
            </a:r>
            <a:r>
              <a:rPr lang="zh-CN" altLang="en-US" sz="1600">
                <a:solidFill>
                  <a:srgbClr val="000000"/>
                </a:solidFill>
              </a:rPr>
              <a:t>）</a:t>
            </a:r>
            <a:r>
              <a:rPr lang="zh-CN" altLang="en-US" sz="1600" b="1">
                <a:solidFill>
                  <a:srgbClr val="000000"/>
                </a:solidFill>
              </a:rPr>
              <a:t>最大化查询吞吐量并最小化延迟</a:t>
            </a:r>
            <a:r>
              <a:rPr lang="zh-CN" altLang="en-US" sz="1600">
                <a:solidFill>
                  <a:srgbClr val="000000"/>
                </a:solidFill>
              </a:rPr>
              <a:t>。</a:t>
            </a:r>
            <a:r>
              <a:rPr lang="en-US" altLang="zh-CN" sz="1600">
                <a:solidFill>
                  <a:srgbClr val="000000"/>
                </a:solidFill>
              </a:rPr>
              <a:t>NetMigrate</a:t>
            </a:r>
            <a:r>
              <a:rPr lang="zh-CN" altLang="en-US" sz="1600">
                <a:solidFill>
                  <a:srgbClr val="000000"/>
                </a:solidFill>
              </a:rPr>
              <a:t>旨在从源和目标两方面获得更多查询性能方面的好处。</a:t>
            </a:r>
            <a:r>
              <a:rPr lang="en-US" altLang="zh-CN" sz="1600">
                <a:solidFill>
                  <a:srgbClr val="000000"/>
                </a:solidFill>
              </a:rPr>
              <a:t>NetMigrate</a:t>
            </a:r>
            <a:r>
              <a:rPr lang="zh-CN" altLang="en-US" sz="1600">
                <a:solidFill>
                  <a:srgbClr val="000000"/>
                </a:solidFill>
              </a:rPr>
              <a:t>将客户机查询源中的</a:t>
            </a:r>
            <a:r>
              <a:rPr lang="en-US" altLang="zh-CN" sz="1600">
                <a:solidFill>
                  <a:srgbClr val="000000"/>
                </a:solidFill>
              </a:rPr>
              <a:t>CPU</a:t>
            </a:r>
            <a:r>
              <a:rPr lang="zh-CN" altLang="en-US" sz="1600">
                <a:solidFill>
                  <a:srgbClr val="000000"/>
                </a:solidFill>
              </a:rPr>
              <a:t>周期设置为中等水平，并为迁移留下一些</a:t>
            </a:r>
            <a:r>
              <a:rPr lang="en-US" altLang="zh-CN" sz="1600">
                <a:solidFill>
                  <a:srgbClr val="000000"/>
                </a:solidFill>
              </a:rPr>
              <a:t>CPU</a:t>
            </a:r>
            <a:r>
              <a:rPr lang="zh-CN" altLang="en-US" sz="1600">
                <a:solidFill>
                  <a:srgbClr val="000000"/>
                </a:solidFill>
              </a:rPr>
              <a:t>剩余空间。通过这样做，</a:t>
            </a:r>
            <a:r>
              <a:rPr lang="en-US" altLang="zh-CN" sz="1600">
                <a:solidFill>
                  <a:srgbClr val="000000"/>
                </a:solidFill>
              </a:rPr>
              <a:t>NetMigrate</a:t>
            </a:r>
            <a:r>
              <a:rPr lang="zh-CN" altLang="en-US" sz="1600">
                <a:solidFill>
                  <a:srgbClr val="000000"/>
                </a:solidFill>
              </a:rPr>
              <a:t>与其他</a:t>
            </a:r>
            <a:r>
              <a:rPr lang="zh-CN" altLang="en-US" sz="1600">
                <a:solidFill>
                  <a:srgbClr val="000000"/>
                </a:solidFill>
              </a:rPr>
              <a:t>方案相比实现了最高的吞吐量和最低的中位数延迟，同时保持了类似的迁移时间。</a:t>
            </a:r>
            <a:endParaRPr lang="zh-CN" altLang="en-US" sz="1600">
              <a:solidFill>
                <a:srgbClr val="000000"/>
              </a:solidFill>
            </a:endParaRPr>
          </a:p>
        </p:txBody>
      </p:sp>
      <p:sp>
        <p:nvSpPr>
          <p:cNvPr id="7" name="文本框 6"/>
          <p:cNvSpPr txBox="1"/>
          <p:nvPr/>
        </p:nvSpPr>
        <p:spPr>
          <a:xfrm>
            <a:off x="838200" y="4171315"/>
            <a:ext cx="9641205" cy="1938020"/>
          </a:xfrm>
          <a:prstGeom prst="rect">
            <a:avLst/>
          </a:prstGeom>
        </p:spPr>
        <p:txBody>
          <a:bodyPr wrap="square">
            <a:spAutoFit/>
          </a:bodyPr>
          <a:p>
            <a:pPr>
              <a:lnSpc>
                <a:spcPct val="150000"/>
              </a:lnSpc>
            </a:pPr>
            <a:r>
              <a:rPr lang="zh-CN" altLang="en-US" sz="1600">
                <a:solidFill>
                  <a:srgbClr val="000000"/>
                </a:solidFill>
              </a:rPr>
              <a:t>（</a:t>
            </a:r>
            <a:r>
              <a:rPr lang="en-US" altLang="zh-CN" sz="1600">
                <a:solidFill>
                  <a:srgbClr val="000000"/>
                </a:solidFill>
              </a:rPr>
              <a:t>3</a:t>
            </a:r>
            <a:r>
              <a:rPr lang="zh-CN" altLang="en-US" sz="1600">
                <a:solidFill>
                  <a:srgbClr val="000000"/>
                </a:solidFill>
              </a:rPr>
              <a:t>）</a:t>
            </a:r>
            <a:r>
              <a:rPr lang="zh-CN" altLang="en-US" sz="1600" b="1">
                <a:solidFill>
                  <a:schemeClr val="tx1"/>
                </a:solidFill>
              </a:rPr>
              <a:t>模仿其他迁移协议并充分利用所有优势</a:t>
            </a:r>
            <a:r>
              <a:rPr lang="zh-CN" altLang="en-US" sz="1600">
                <a:solidFill>
                  <a:srgbClr val="000000"/>
                </a:solidFill>
              </a:rPr>
              <a:t>。</a:t>
            </a:r>
            <a:r>
              <a:rPr lang="en-US" altLang="zh-CN" sz="1600">
                <a:solidFill>
                  <a:srgbClr val="000000"/>
                </a:solidFill>
              </a:rPr>
              <a:t>NetMigrate</a:t>
            </a:r>
            <a:r>
              <a:rPr lang="zh-CN" altLang="en-US" sz="1600">
                <a:solidFill>
                  <a:srgbClr val="000000"/>
                </a:solidFill>
              </a:rPr>
              <a:t>的一个特性：除</a:t>
            </a:r>
            <a:r>
              <a:rPr lang="en-US" altLang="zh-CN" sz="1600">
                <a:solidFill>
                  <a:srgbClr val="000000"/>
                </a:solidFill>
              </a:rPr>
              <a:t>Rocksteady</a:t>
            </a:r>
            <a:r>
              <a:rPr lang="zh-CN" altLang="en-US" sz="1600">
                <a:solidFill>
                  <a:srgbClr val="000000"/>
                </a:solidFill>
              </a:rPr>
              <a:t>之外它还可以配置为混合和基于源的协议，因为它的设计考虑了细粒度的迁移状态。为了使其</a:t>
            </a:r>
            <a:r>
              <a:rPr lang="zh-CN" altLang="en-US" sz="1600" b="1">
                <a:solidFill>
                  <a:srgbClr val="000000"/>
                </a:solidFill>
              </a:rPr>
              <a:t>等同于</a:t>
            </a:r>
            <a:r>
              <a:rPr lang="en-US" altLang="zh-CN" sz="1600" b="1">
                <a:solidFill>
                  <a:srgbClr val="000000"/>
                </a:solidFill>
              </a:rPr>
              <a:t>Fulva</a:t>
            </a:r>
            <a:r>
              <a:rPr lang="zh-CN" altLang="en-US" sz="1600" b="1">
                <a:solidFill>
                  <a:srgbClr val="000000"/>
                </a:solidFill>
              </a:rPr>
              <a:t>（混合协议）</a:t>
            </a:r>
            <a:r>
              <a:rPr lang="zh-CN" altLang="en-US" sz="1600">
                <a:solidFill>
                  <a:srgbClr val="000000"/>
                </a:solidFill>
              </a:rPr>
              <a:t>，我们可以将所有</a:t>
            </a:r>
            <a:r>
              <a:rPr lang="en-US" altLang="zh-CN" sz="1600">
                <a:solidFill>
                  <a:srgbClr val="000000"/>
                </a:solidFill>
              </a:rPr>
              <a:t>CBF</a:t>
            </a:r>
            <a:r>
              <a:rPr lang="zh-CN" altLang="en-US" sz="1600">
                <a:solidFill>
                  <a:srgbClr val="000000"/>
                </a:solidFill>
              </a:rPr>
              <a:t>条目预先加</a:t>
            </a:r>
            <a:r>
              <a:rPr lang="en-US" altLang="zh-CN" sz="1600">
                <a:solidFill>
                  <a:srgbClr val="000000"/>
                </a:solidFill>
              </a:rPr>
              <a:t>1</a:t>
            </a:r>
            <a:r>
              <a:rPr lang="zh-CN" altLang="en-US" sz="1600">
                <a:solidFill>
                  <a:srgbClr val="000000"/>
                </a:solidFill>
              </a:rPr>
              <a:t>，以便它永远处于状态</a:t>
            </a:r>
            <a:r>
              <a:rPr lang="en-US" altLang="zh-CN" sz="1600">
                <a:solidFill>
                  <a:srgbClr val="000000"/>
                </a:solidFill>
              </a:rPr>
              <a:t>S2/S4</a:t>
            </a:r>
            <a:r>
              <a:rPr lang="zh-CN" altLang="en-US" sz="1600">
                <a:solidFill>
                  <a:srgbClr val="000000"/>
                </a:solidFill>
              </a:rPr>
              <a:t>。为了使其</a:t>
            </a:r>
            <a:r>
              <a:rPr lang="zh-CN" altLang="en-US" sz="1600" b="1">
                <a:solidFill>
                  <a:srgbClr val="000000"/>
                </a:solidFill>
              </a:rPr>
              <a:t>与基于源的协议相同</a:t>
            </a:r>
            <a:r>
              <a:rPr lang="zh-CN" altLang="en-US" sz="1600">
                <a:solidFill>
                  <a:srgbClr val="000000"/>
                </a:solidFill>
              </a:rPr>
              <a:t>，</a:t>
            </a:r>
            <a:r>
              <a:rPr lang="en-US" altLang="zh-CN" sz="1600">
                <a:solidFill>
                  <a:srgbClr val="000000"/>
                </a:solidFill>
              </a:rPr>
              <a:t>NetMigrate</a:t>
            </a:r>
            <a:r>
              <a:rPr lang="zh-CN" altLang="en-US" sz="1600">
                <a:solidFill>
                  <a:srgbClr val="000000"/>
                </a:solidFill>
              </a:rPr>
              <a:t>需要禁用</a:t>
            </a:r>
            <a:r>
              <a:rPr lang="en-US" altLang="zh-CN" sz="1600">
                <a:solidFill>
                  <a:srgbClr val="000000"/>
                </a:solidFill>
              </a:rPr>
              <a:t>BF</a:t>
            </a:r>
            <a:r>
              <a:rPr lang="zh-CN" altLang="en-US" sz="1600">
                <a:solidFill>
                  <a:srgbClr val="000000"/>
                </a:solidFill>
              </a:rPr>
              <a:t>和</a:t>
            </a:r>
            <a:r>
              <a:rPr lang="en-US" altLang="zh-CN" sz="1600">
                <a:solidFill>
                  <a:srgbClr val="000000"/>
                </a:solidFill>
              </a:rPr>
              <a:t>CBF</a:t>
            </a:r>
            <a:r>
              <a:rPr lang="zh-CN" altLang="en-US" sz="1600">
                <a:solidFill>
                  <a:srgbClr val="000000"/>
                </a:solidFill>
              </a:rPr>
              <a:t>更新，使其状态保持在</a:t>
            </a:r>
            <a:r>
              <a:rPr lang="en-US" altLang="zh-CN" sz="1600">
                <a:solidFill>
                  <a:srgbClr val="000000"/>
                </a:solidFill>
              </a:rPr>
              <a:t>S1</a:t>
            </a:r>
            <a:r>
              <a:rPr lang="zh-CN" altLang="en-US" sz="1600">
                <a:solidFill>
                  <a:srgbClr val="000000"/>
                </a:solidFill>
              </a:rPr>
              <a:t>。</a:t>
            </a:r>
            <a:r>
              <a:rPr lang="en-US" altLang="zh-CN" sz="1600">
                <a:solidFill>
                  <a:srgbClr val="000000"/>
                </a:solidFill>
              </a:rPr>
              <a:t>NetMigrate</a:t>
            </a:r>
            <a:r>
              <a:rPr lang="zh-CN" altLang="en-US" sz="1600">
                <a:solidFill>
                  <a:srgbClr val="000000"/>
                </a:solidFill>
              </a:rPr>
              <a:t>还包括将后期脏日志从源传输到目标，类似于基于源的协议。</a:t>
            </a:r>
            <a:endParaRPr lang="zh-CN" altLang="en-US" sz="1600">
              <a:solidFill>
                <a:srgbClr val="000000"/>
              </a:solidFill>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TABLE_ENDDRAG_ORIGIN_RECT" val="932*374"/>
  <p:tag name="TABLE_ENDDRAG_RECT" val="19*82*932*374"/>
</p:tagLst>
</file>

<file path=ppt/tags/tag3.xml><?xml version="1.0" encoding="utf-8"?>
<p:tagLst xmlns:p="http://schemas.openxmlformats.org/presentationml/2006/main">
  <p:tag name="commondata" val="eyJoZGlkIjoiMGI4ZDgzNmU5Y2ZhOGQwNGI2MjIwZWZjZDc3MjAzNDc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4832</Words>
  <Application>WPS 演示</Application>
  <PresentationFormat>宽屏</PresentationFormat>
  <Paragraphs>138</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16</vt:i4>
      </vt:variant>
    </vt:vector>
  </HeadingPairs>
  <TitlesOfParts>
    <vt:vector size="25" baseType="lpstr">
      <vt:lpstr>Arial</vt:lpstr>
      <vt:lpstr>宋体</vt:lpstr>
      <vt:lpstr>Wingdings</vt:lpstr>
      <vt:lpstr>微软雅黑</vt:lpstr>
      <vt:lpstr>Arial Unicode MS</vt:lpstr>
      <vt:lpstr>等线 Light</vt:lpstr>
      <vt:lpstr>等线</vt:lpstr>
      <vt:lpstr>Office 主题​​</vt:lpstr>
      <vt:lpstr>1_Office 主题​​</vt:lpstr>
      <vt:lpstr>研究进展汇报</vt:lpstr>
      <vt:lpstr>论文分享： Privacy Preserving Machine Learning ACcelerator:</vt:lpstr>
      <vt:lpstr>背景知识</vt:lpstr>
      <vt:lpstr>MPC性能问题</vt:lpstr>
      <vt:lpstr>How MPC works？</vt:lpstr>
      <vt:lpstr>How MPC works？</vt:lpstr>
      <vt:lpstr>Bottleneck of MPC</vt:lpstr>
      <vt:lpstr>Key ideas of PPMLAC</vt:lpstr>
      <vt:lpstr>加速2：流水线加速处理</vt:lpstr>
      <vt:lpstr>安全乘法的体系结构支持（指令+计算协议）</vt:lpstr>
      <vt:lpstr>安全初始化和远程认证</vt:lpstr>
      <vt:lpstr>其他实现</vt:lpstr>
      <vt:lpstr>PPMLAC Architecture</vt:lpstr>
      <vt:lpstr>额外迁移开销/更多场景和工作负载</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宋 天泽</dc:creator>
  <cp:lastModifiedBy>弦上春雪</cp:lastModifiedBy>
  <cp:revision>99</cp:revision>
  <dcterms:created xsi:type="dcterms:W3CDTF">2022-04-26T12:19:00Z</dcterms:created>
  <dcterms:modified xsi:type="dcterms:W3CDTF">2024-09-20T07:45:53Z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E4DE8E90EC784729AB5A369117E46E0A_12</vt:lpwstr>
  </property>
  <property fmtid="{D5CDD505-2E9C-101B-9397-08002B2CF9AE}" pid="3" name="KSOProductBuildVer">
    <vt:lpwstr>2052-12.1.0.18276</vt:lpwstr>
  </property>
</Properties>
</file>