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5" r:id="rId3"/>
    <p:sldId id="300" r:id="rId4"/>
    <p:sldId id="299" r:id="rId5"/>
    <p:sldId id="267" r:id="rId6"/>
    <p:sldId id="301" r:id="rId7"/>
    <p:sldId id="302" r:id="rId8"/>
    <p:sldId id="303" r:id="rId9"/>
    <p:sldId id="269" r:id="rId10"/>
    <p:sldId id="304" r:id="rId11"/>
    <p:sldId id="305" r:id="rId12"/>
    <p:sldId id="306" r:id="rId13"/>
    <p:sldId id="307" r:id="rId14"/>
    <p:sldId id="308" r:id="rId15"/>
    <p:sldId id="298" r:id="rId16"/>
    <p:sldId id="309"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6357" autoAdjust="0"/>
  </p:normalViewPr>
  <p:slideViewPr>
    <p:cSldViewPr snapToGrid="0" snapToObjects="1">
      <p:cViewPr varScale="1">
        <p:scale>
          <a:sx n="80" d="100"/>
          <a:sy n="80" d="100"/>
        </p:scale>
        <p:origin x="132" y="17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6D0B4F-CEF7-4341-982D-1631DCCF74BD}" type="datetimeFigureOut">
              <a:rPr lang="zh-CN" altLang="en-US" smtClean="0"/>
              <a:t>2021/6/16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912260-E23D-4CCB-B4E2-B2FA0921ED5B}" type="slidenum">
              <a:rPr lang="zh-CN" altLang="en-US" smtClean="0"/>
              <a:t>‹#›</a:t>
            </a:fld>
            <a:endParaRPr lang="zh-CN" altLang="en-US"/>
          </a:p>
        </p:txBody>
      </p:sp>
    </p:spTree>
    <p:extLst>
      <p:ext uri="{BB962C8B-B14F-4D97-AF65-F5344CB8AC3E}">
        <p14:creationId xmlns:p14="http://schemas.microsoft.com/office/powerpoint/2010/main" val="3277532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4</a:t>
            </a:fld>
            <a:endParaRPr lang="zh-CN" altLang="en-US"/>
          </a:p>
        </p:txBody>
      </p:sp>
    </p:spTree>
    <p:extLst>
      <p:ext uri="{BB962C8B-B14F-4D97-AF65-F5344CB8AC3E}">
        <p14:creationId xmlns:p14="http://schemas.microsoft.com/office/powerpoint/2010/main" val="62376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13</a:t>
            </a:fld>
            <a:endParaRPr lang="zh-CN" altLang="en-US"/>
          </a:p>
        </p:txBody>
      </p:sp>
    </p:spTree>
    <p:extLst>
      <p:ext uri="{BB962C8B-B14F-4D97-AF65-F5344CB8AC3E}">
        <p14:creationId xmlns:p14="http://schemas.microsoft.com/office/powerpoint/2010/main" val="10746723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14</a:t>
            </a:fld>
            <a:endParaRPr lang="zh-CN" altLang="en-US"/>
          </a:p>
        </p:txBody>
      </p:sp>
    </p:spTree>
    <p:extLst>
      <p:ext uri="{BB962C8B-B14F-4D97-AF65-F5344CB8AC3E}">
        <p14:creationId xmlns:p14="http://schemas.microsoft.com/office/powerpoint/2010/main" val="2123356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15</a:t>
            </a:fld>
            <a:endParaRPr lang="zh-CN" altLang="en-US"/>
          </a:p>
        </p:txBody>
      </p:sp>
    </p:spTree>
    <p:extLst>
      <p:ext uri="{BB962C8B-B14F-4D97-AF65-F5344CB8AC3E}">
        <p14:creationId xmlns:p14="http://schemas.microsoft.com/office/powerpoint/2010/main" val="3872007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16</a:t>
            </a:fld>
            <a:endParaRPr lang="zh-CN" altLang="en-US"/>
          </a:p>
        </p:txBody>
      </p:sp>
    </p:spTree>
    <p:extLst>
      <p:ext uri="{BB962C8B-B14F-4D97-AF65-F5344CB8AC3E}">
        <p14:creationId xmlns:p14="http://schemas.microsoft.com/office/powerpoint/2010/main" val="303553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5</a:t>
            </a:fld>
            <a:endParaRPr lang="zh-CN" altLang="en-US"/>
          </a:p>
        </p:txBody>
      </p:sp>
    </p:spTree>
    <p:extLst>
      <p:ext uri="{BB962C8B-B14F-4D97-AF65-F5344CB8AC3E}">
        <p14:creationId xmlns:p14="http://schemas.microsoft.com/office/powerpoint/2010/main" val="19885703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6</a:t>
            </a:fld>
            <a:endParaRPr lang="zh-CN" altLang="en-US"/>
          </a:p>
        </p:txBody>
      </p:sp>
    </p:spTree>
    <p:extLst>
      <p:ext uri="{BB962C8B-B14F-4D97-AF65-F5344CB8AC3E}">
        <p14:creationId xmlns:p14="http://schemas.microsoft.com/office/powerpoint/2010/main" val="1680080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7</a:t>
            </a:fld>
            <a:endParaRPr lang="zh-CN" altLang="en-US"/>
          </a:p>
        </p:txBody>
      </p:sp>
    </p:spTree>
    <p:extLst>
      <p:ext uri="{BB962C8B-B14F-4D97-AF65-F5344CB8AC3E}">
        <p14:creationId xmlns:p14="http://schemas.microsoft.com/office/powerpoint/2010/main" val="1672873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8</a:t>
            </a:fld>
            <a:endParaRPr lang="zh-CN" altLang="en-US"/>
          </a:p>
        </p:txBody>
      </p:sp>
    </p:spTree>
    <p:extLst>
      <p:ext uri="{BB962C8B-B14F-4D97-AF65-F5344CB8AC3E}">
        <p14:creationId xmlns:p14="http://schemas.microsoft.com/office/powerpoint/2010/main" val="32411430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9</a:t>
            </a:fld>
            <a:endParaRPr lang="zh-CN" altLang="en-US"/>
          </a:p>
        </p:txBody>
      </p:sp>
    </p:spTree>
    <p:extLst>
      <p:ext uri="{BB962C8B-B14F-4D97-AF65-F5344CB8AC3E}">
        <p14:creationId xmlns:p14="http://schemas.microsoft.com/office/powerpoint/2010/main" val="3150021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10</a:t>
            </a:fld>
            <a:endParaRPr lang="zh-CN" altLang="en-US"/>
          </a:p>
        </p:txBody>
      </p:sp>
    </p:spTree>
    <p:extLst>
      <p:ext uri="{BB962C8B-B14F-4D97-AF65-F5344CB8AC3E}">
        <p14:creationId xmlns:p14="http://schemas.microsoft.com/office/powerpoint/2010/main" val="1279839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11</a:t>
            </a:fld>
            <a:endParaRPr lang="zh-CN" altLang="en-US"/>
          </a:p>
        </p:txBody>
      </p:sp>
    </p:spTree>
    <p:extLst>
      <p:ext uri="{BB962C8B-B14F-4D97-AF65-F5344CB8AC3E}">
        <p14:creationId xmlns:p14="http://schemas.microsoft.com/office/powerpoint/2010/main" val="134407558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E912260-E23D-4CCB-B4E2-B2FA0921ED5B}" type="slidenum">
              <a:rPr lang="zh-CN" altLang="en-US" smtClean="0"/>
              <a:t>12</a:t>
            </a:fld>
            <a:endParaRPr lang="zh-CN" altLang="en-US"/>
          </a:p>
        </p:txBody>
      </p:sp>
    </p:spTree>
    <p:extLst>
      <p:ext uri="{BB962C8B-B14F-4D97-AF65-F5344CB8AC3E}">
        <p14:creationId xmlns:p14="http://schemas.microsoft.com/office/powerpoint/2010/main" val="33892336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47669A-7B47-C040-8E8A-D4FC82970DDF}"/>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51124D3E-BCA6-8142-94F4-9F31EEBF31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78338F5F-8F88-114E-A978-CFCFEF4C2C6F}"/>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5" name="页脚占位符 4">
            <a:extLst>
              <a:ext uri="{FF2B5EF4-FFF2-40B4-BE49-F238E27FC236}">
                <a16:creationId xmlns:a16="http://schemas.microsoft.com/office/drawing/2014/main" id="{5DCB816A-0D4A-6D49-BCDE-96B1C0AC35B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75CD6DF8-E347-3945-8576-4A519AC5A886}"/>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900919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E80711-B92A-634D-AF67-F0A42A3ABC2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A945ED88-4E1B-B540-856E-D873A69904DA}"/>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F2B976CD-7E5A-D945-8929-D6C9416E9A3A}"/>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5" name="页脚占位符 4">
            <a:extLst>
              <a:ext uri="{FF2B5EF4-FFF2-40B4-BE49-F238E27FC236}">
                <a16:creationId xmlns:a16="http://schemas.microsoft.com/office/drawing/2014/main" id="{947D74AC-00AD-4345-A5C5-CDE97350EFB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BEEF864D-A0B8-AF40-9865-20436F599BB1}"/>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949187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95098A61-107A-F247-9742-D15DC978ACDE}"/>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0DBB330-53F4-6040-AD76-0F1545670042}"/>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33D8D7D4-21E8-3743-AC9C-F293473164FA}"/>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5" name="页脚占位符 4">
            <a:extLst>
              <a:ext uri="{FF2B5EF4-FFF2-40B4-BE49-F238E27FC236}">
                <a16:creationId xmlns:a16="http://schemas.microsoft.com/office/drawing/2014/main" id="{C47ABD50-9A1C-1B40-8876-6C0BDC433E52}"/>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80B25E68-DE97-EC4B-9CD9-9B2D398F8D66}"/>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31251174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F80668B-52DB-6D4E-A2D3-9A73A4A70EE3}"/>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399AA99E-4F7E-8A43-A8A3-9C79A4E10F55}"/>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99D94FE5-ED00-3A45-A8DB-F0600219ABE3}"/>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5" name="页脚占位符 4">
            <a:extLst>
              <a:ext uri="{FF2B5EF4-FFF2-40B4-BE49-F238E27FC236}">
                <a16:creationId xmlns:a16="http://schemas.microsoft.com/office/drawing/2014/main" id="{4118D984-5559-BD44-94CB-E3DA98A0FE2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3AE23821-0BEB-ED4E-BD02-7AC2FE85CC1B}"/>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307615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EC4193-EF0D-1741-AF27-8C717F49BEB2}"/>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D8E242BF-D61C-3D4F-86D7-1FE7D2A18E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E4DB2B23-1210-5443-8EB9-E1173CC985DE}"/>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5" name="页脚占位符 4">
            <a:extLst>
              <a:ext uri="{FF2B5EF4-FFF2-40B4-BE49-F238E27FC236}">
                <a16:creationId xmlns:a16="http://schemas.microsoft.com/office/drawing/2014/main" id="{ED2D9E61-1EAF-EC46-A180-42BC3CF396B7}"/>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6357DA1D-2FFE-084F-80FD-757DCEF49D24}"/>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9093199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FDDEE8-5172-A24E-86C1-16D821FA7F7E}"/>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9BC1749-68A1-5E44-97FE-BA46244DF8B2}"/>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64B521C2-B233-D64B-B096-D281B5D3C7A0}"/>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4C8ADCE6-9212-3A45-A924-53FC01CAA97C}"/>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6" name="页脚占位符 5">
            <a:extLst>
              <a:ext uri="{FF2B5EF4-FFF2-40B4-BE49-F238E27FC236}">
                <a16:creationId xmlns:a16="http://schemas.microsoft.com/office/drawing/2014/main" id="{4032D48E-21DF-DF41-8A41-1CA6F345E16F}"/>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81CE9A80-6B9B-6541-927F-D5C7FA080383}"/>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21813280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860592-1D5C-9948-B4DC-710E75F852E2}"/>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B0D2501-66CF-5345-92F9-B5222E2D6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C97B012E-04B8-4843-913C-083E8BB21A5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2EC2016F-032B-F14F-8EF4-79820D2F482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C37B4FC2-343D-1A45-B043-1DC3A85AEDEA}"/>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CEF10911-FC10-1D41-9259-8123E7D23D3A}"/>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8" name="页脚占位符 7">
            <a:extLst>
              <a:ext uri="{FF2B5EF4-FFF2-40B4-BE49-F238E27FC236}">
                <a16:creationId xmlns:a16="http://schemas.microsoft.com/office/drawing/2014/main" id="{83CF0009-028F-6545-BF73-B0B0106E7D59}"/>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90F02E5C-EFCF-AB46-B10A-DB824140C0A0}"/>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430900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41B72-26A2-9A49-BD37-CC701138222F}"/>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858F1852-BD94-774D-91CC-C5EAE4C26073}"/>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4" name="页脚占位符 3">
            <a:extLst>
              <a:ext uri="{FF2B5EF4-FFF2-40B4-BE49-F238E27FC236}">
                <a16:creationId xmlns:a16="http://schemas.microsoft.com/office/drawing/2014/main" id="{3F2E307D-A5FA-7944-8AE8-C02ACB7D13BF}"/>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7D89B426-219E-894F-B8C3-EEB88A281522}"/>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687572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1A35862-DD75-E94B-A492-794A64BA72A0}"/>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3" name="页脚占位符 2">
            <a:extLst>
              <a:ext uri="{FF2B5EF4-FFF2-40B4-BE49-F238E27FC236}">
                <a16:creationId xmlns:a16="http://schemas.microsoft.com/office/drawing/2014/main" id="{CA58774D-7441-EF4A-8E8A-B257083D1DAA}"/>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0B996BA9-8624-4C4A-8497-38D162FA5F75}"/>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381744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5917BE-A9FA-234E-B427-31B7159F7FA7}"/>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9BC9FBE3-2D7A-1546-9E8A-2C104D404A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9A05273-4E7B-4343-ADB0-D573966622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4FEB9BBE-1E3F-7F48-98E4-25F9C68FA7E9}"/>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6" name="页脚占位符 5">
            <a:extLst>
              <a:ext uri="{FF2B5EF4-FFF2-40B4-BE49-F238E27FC236}">
                <a16:creationId xmlns:a16="http://schemas.microsoft.com/office/drawing/2014/main" id="{26D42A02-96DB-E84E-8141-3719E8A1FC6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11D3E5FA-FB54-2041-8E63-931A2201B745}"/>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1817318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8AE6D5-9555-5F4F-B991-E5D3FAAD74D4}"/>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2BF84096-E12E-1647-94DD-30A80FB451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50D65EDC-C71D-0A40-B832-B5662AE5D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B30081BC-ED90-454A-B52D-2B5EC3A0DDBA}"/>
              </a:ext>
            </a:extLst>
          </p:cNvPr>
          <p:cNvSpPr>
            <a:spLocks noGrp="1"/>
          </p:cNvSpPr>
          <p:nvPr>
            <p:ph type="dt" sz="half" idx="10"/>
          </p:nvPr>
        </p:nvSpPr>
        <p:spPr/>
        <p:txBody>
          <a:bodyPr/>
          <a:lstStyle/>
          <a:p>
            <a:fld id="{001772DA-D5CE-A446-9C8D-1215FF0C4978}" type="datetimeFigureOut">
              <a:rPr kumimoji="1" lang="zh-CN" altLang="en-US" smtClean="0"/>
              <a:t>2021/6/16</a:t>
            </a:fld>
            <a:endParaRPr kumimoji="1" lang="zh-CN" altLang="en-US"/>
          </a:p>
        </p:txBody>
      </p:sp>
      <p:sp>
        <p:nvSpPr>
          <p:cNvPr id="6" name="页脚占位符 5">
            <a:extLst>
              <a:ext uri="{FF2B5EF4-FFF2-40B4-BE49-F238E27FC236}">
                <a16:creationId xmlns:a16="http://schemas.microsoft.com/office/drawing/2014/main" id="{490161DE-A539-DE45-9D59-3388559C8D0A}"/>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4226D317-B884-9C43-94D1-2CE6C58E1466}"/>
              </a:ext>
            </a:extLst>
          </p:cNvPr>
          <p:cNvSpPr>
            <a:spLocks noGrp="1"/>
          </p:cNvSpPr>
          <p:nvPr>
            <p:ph type="sldNum" sz="quarter" idx="12"/>
          </p:nvPr>
        </p:nvSpPr>
        <p:spPr/>
        <p:txBody>
          <a:body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4155292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520E120-FC16-7943-BDB3-9AFD3987D9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9C7D99E2-471B-6A4B-A0E2-41B8C535DD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B3FD39E-0D18-844E-B22C-06A5568332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1772DA-D5CE-A446-9C8D-1215FF0C4978}" type="datetimeFigureOut">
              <a:rPr kumimoji="1" lang="zh-CN" altLang="en-US" smtClean="0"/>
              <a:t>2021/6/16</a:t>
            </a:fld>
            <a:endParaRPr kumimoji="1" lang="zh-CN" altLang="en-US"/>
          </a:p>
        </p:txBody>
      </p:sp>
      <p:sp>
        <p:nvSpPr>
          <p:cNvPr id="5" name="页脚占位符 4">
            <a:extLst>
              <a:ext uri="{FF2B5EF4-FFF2-40B4-BE49-F238E27FC236}">
                <a16:creationId xmlns:a16="http://schemas.microsoft.com/office/drawing/2014/main" id="{ADF66EAA-4092-BA41-9EA9-3F1A9EA62F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002A42E-DD6B-6E49-B806-71EF155627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995088-855F-0E4A-BB40-608E3F6ECD20}" type="slidenum">
              <a:rPr kumimoji="1" lang="zh-CN" altLang="en-US" smtClean="0"/>
              <a:t>‹#›</a:t>
            </a:fld>
            <a:endParaRPr kumimoji="1" lang="zh-CN" altLang="en-US"/>
          </a:p>
        </p:txBody>
      </p:sp>
    </p:spTree>
    <p:extLst>
      <p:ext uri="{BB962C8B-B14F-4D97-AF65-F5344CB8AC3E}">
        <p14:creationId xmlns:p14="http://schemas.microsoft.com/office/powerpoint/2010/main" val="7188506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82AB608-8944-984D-8FAA-FB92450A475A}"/>
              </a:ext>
            </a:extLst>
          </p:cNvPr>
          <p:cNvPicPr>
            <a:picLocks noChangeAspect="1"/>
          </p:cNvPicPr>
          <p:nvPr/>
        </p:nvPicPr>
        <p:blipFill>
          <a:blip r:embed="rId2"/>
          <a:stretch>
            <a:fillRect/>
          </a:stretch>
        </p:blipFill>
        <p:spPr>
          <a:xfrm>
            <a:off x="0" y="112874"/>
            <a:ext cx="12192000" cy="6632251"/>
          </a:xfrm>
          <a:prstGeom prst="rect">
            <a:avLst/>
          </a:prstGeom>
        </p:spPr>
      </p:pic>
      <p:sp>
        <p:nvSpPr>
          <p:cNvPr id="2" name="文本框 1">
            <a:extLst>
              <a:ext uri="{FF2B5EF4-FFF2-40B4-BE49-F238E27FC236}">
                <a16:creationId xmlns:a16="http://schemas.microsoft.com/office/drawing/2014/main" id="{D9850746-519D-4FBA-9621-A12BF61726C7}"/>
              </a:ext>
            </a:extLst>
          </p:cNvPr>
          <p:cNvSpPr txBox="1"/>
          <p:nvPr/>
        </p:nvSpPr>
        <p:spPr>
          <a:xfrm>
            <a:off x="1612232" y="1299120"/>
            <a:ext cx="8967536" cy="1107996"/>
          </a:xfrm>
          <a:prstGeom prst="rect">
            <a:avLst/>
          </a:prstGeom>
          <a:noFill/>
        </p:spPr>
        <p:txBody>
          <a:bodyPr wrap="square" rtlCol="0">
            <a:spAutoFit/>
          </a:bodyPr>
          <a:lstStyle/>
          <a:p>
            <a:pPr algn="ctr"/>
            <a:r>
              <a:rPr lang="en-US" altLang="zh-CN" sz="2400" b="1" dirty="0">
                <a:solidFill>
                  <a:srgbClr val="000000"/>
                </a:solidFill>
                <a:effectLst/>
                <a:latin typeface="LinBiolinumTB"/>
              </a:rPr>
              <a:t>Zero Knowledge Proofs for Decision Tree Predictions and Accuracy</a:t>
            </a:r>
          </a:p>
          <a:p>
            <a:pPr algn="ctr"/>
            <a:endParaRPr lang="en-US" altLang="zh-CN" sz="2400" b="1" dirty="0">
              <a:solidFill>
                <a:srgbClr val="000000"/>
              </a:solidFill>
              <a:latin typeface="LinBiolinumTB"/>
            </a:endParaRPr>
          </a:p>
          <a:p>
            <a:pPr algn="ctr"/>
            <a:r>
              <a:rPr lang="en-US" altLang="zh-CN" b="1" dirty="0">
                <a:solidFill>
                  <a:srgbClr val="000000"/>
                </a:solidFill>
                <a:latin typeface="LinBiolinumTB"/>
              </a:rPr>
              <a:t>CCS2020</a:t>
            </a:r>
            <a:r>
              <a:rPr lang="en-US" altLang="zh-CN" b="1" dirty="0">
                <a:solidFill>
                  <a:srgbClr val="000000"/>
                </a:solidFill>
                <a:effectLst/>
                <a:latin typeface="LinBiolinumTB"/>
              </a:rPr>
              <a:t> </a:t>
            </a:r>
            <a:endParaRPr lang="zh-CN" altLang="en-US" dirty="0"/>
          </a:p>
        </p:txBody>
      </p:sp>
    </p:spTree>
    <p:extLst>
      <p:ext uri="{BB962C8B-B14F-4D97-AF65-F5344CB8AC3E}">
        <p14:creationId xmlns:p14="http://schemas.microsoft.com/office/powerpoint/2010/main" val="314749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555338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重排列检测部分应用了多重集检测的方法。</a:t>
                </a:r>
                <a:endParaRPr lang="en-US" altLang="zh-CN"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m:rPr>
                                  <m:sty m:val="p"/>
                                </m:rPr>
                                <a:rPr lang="en-US" altLang="zh-CN" i="1">
                                  <a:latin typeface="Cambria Math" panose="02040503050406030204" pitchFamily="18" charset="0"/>
                                </a:rPr>
                                <m:t>q</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𝑞</m:t>
                              </m:r>
                            </m:e>
                            <m:sub>
                              <m:r>
                                <a:rPr lang="en-US" altLang="zh-CN" b="0" i="1" smtClean="0">
                                  <a:latin typeface="Cambria Math" panose="02040503050406030204" pitchFamily="18" charset="0"/>
                                </a:rPr>
                                <m:t>𝑚</m:t>
                              </m:r>
                            </m:sub>
                          </m:sSub>
                        </m:e>
                      </m:d>
                    </m:oMath>
                  </m:oMathPara>
                </a14:m>
                <a:endParaRPr lang="en-US" altLang="zh-CN" b="0"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𝑆</m:t>
                      </m:r>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𝑛</m:t>
                              </m:r>
                            </m:sub>
                          </m:sSub>
                        </m:e>
                      </m:d>
                    </m:oMath>
                  </m:oMathPara>
                </a14:m>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多重集：</a:t>
                </a:r>
                <a:r>
                  <a:rPr lang="en-US" altLang="zh-CN" dirty="0">
                    <a:latin typeface="微软雅黑" panose="020B0503020204020204" pitchFamily="34" charset="-122"/>
                    <a:ea typeface="微软雅黑" panose="020B0503020204020204" pitchFamily="34" charset="-122"/>
                  </a:rPr>
                  <a:t>Q</a:t>
                </a:r>
                <a:r>
                  <a:rPr lang="zh-CN" altLang="en-US" dirty="0">
                    <a:latin typeface="微软雅黑" panose="020B0503020204020204" pitchFamily="34" charset="-122"/>
                    <a:ea typeface="微软雅黑" panose="020B0503020204020204" pitchFamily="34" charset="-122"/>
                  </a:rPr>
                  <a:t>中的元素都是来自于</a:t>
                </a:r>
                <a:r>
                  <a:rPr lang="en-US" altLang="zh-CN" dirty="0">
                    <a:latin typeface="微软雅黑" panose="020B0503020204020204" pitchFamily="34" charset="-122"/>
                    <a:ea typeface="微软雅黑" panose="020B0503020204020204" pitchFamily="34" charset="-122"/>
                  </a:rPr>
                  <a:t>S</a:t>
                </a:r>
                <a:r>
                  <a:rPr lang="zh-CN" altLang="en-US" dirty="0">
                    <a:latin typeface="微软雅黑" panose="020B0503020204020204" pitchFamily="34" charset="-122"/>
                    <a:ea typeface="微软雅黑" panose="020B0503020204020204" pitchFamily="34" charset="-122"/>
                  </a:rPr>
                  <a:t>中。</a:t>
                </a:r>
                <a:endParaRPr lang="en-US" altLang="zh-CN" dirty="0">
                  <a:latin typeface="微软雅黑" panose="020B0503020204020204" pitchFamily="34" charset="-122"/>
                  <a:ea typeface="微软雅黑" panose="020B0503020204020204" pitchFamily="34" charset="-122"/>
                </a:endParaRPr>
              </a:p>
              <a:p>
                <a14:m>
                  <m:oMathPara xmlns:m="http://schemas.openxmlformats.org/officeDocument/2006/math">
                    <m:oMathParaPr>
                      <m:jc m:val="centerGroup"/>
                    </m:oMathParaPr>
                    <m:oMath xmlns:m="http://schemas.openxmlformats.org/officeDocument/2006/math">
                      <m:nary>
                        <m:naryPr>
                          <m:chr m:val="∏"/>
                          <m:ctrlPr>
                            <a:rPr lang="zh-CN" altLang="zh-CN" i="1"/>
                          </m:ctrlPr>
                        </m:naryPr>
                        <m:sub>
                          <m:r>
                            <a:rPr lang="en-US" altLang="zh-CN" i="1"/>
                            <m:t>𝑖</m:t>
                          </m:r>
                          <m:r>
                            <a:rPr lang="en-US" altLang="zh-CN" i="1"/>
                            <m:t>=1</m:t>
                          </m:r>
                        </m:sub>
                        <m:sup>
                          <m:r>
                            <a:rPr lang="en-US" altLang="zh-CN" i="1"/>
                            <m:t>𝑚</m:t>
                          </m:r>
                        </m:sup>
                        <m:e>
                          <m:d>
                            <m:dPr>
                              <m:ctrlPr>
                                <a:rPr lang="zh-CN" altLang="zh-CN" i="1"/>
                              </m:ctrlPr>
                            </m:dPr>
                            <m:e>
                              <m:r>
                                <a:rPr lang="en-US" altLang="zh-CN" i="1"/>
                                <m:t>𝑟</m:t>
                              </m:r>
                              <m:r>
                                <a:rPr lang="en-US" altLang="zh-CN" i="1"/>
                                <m:t>−</m:t>
                              </m:r>
                              <m:sSub>
                                <m:sSubPr>
                                  <m:ctrlPr>
                                    <a:rPr lang="zh-CN" altLang="zh-CN" i="1"/>
                                  </m:ctrlPr>
                                </m:sSubPr>
                                <m:e>
                                  <m:r>
                                    <a:rPr lang="en-US" altLang="zh-CN" i="1"/>
                                    <m:t>𝑞</m:t>
                                  </m:r>
                                </m:e>
                                <m:sub>
                                  <m:r>
                                    <a:rPr lang="en-US" altLang="zh-CN" i="1"/>
                                    <m:t>𝑖</m:t>
                                  </m:r>
                                </m:sub>
                              </m:sSub>
                            </m:e>
                          </m:d>
                          <m:r>
                            <a:rPr lang="en-US" altLang="zh-CN" i="1"/>
                            <m:t>=</m:t>
                          </m:r>
                        </m:e>
                      </m:nary>
                      <m:nary>
                        <m:naryPr>
                          <m:chr m:val="∏"/>
                          <m:ctrlPr>
                            <a:rPr lang="zh-CN" altLang="zh-CN" i="1"/>
                          </m:ctrlPr>
                        </m:naryPr>
                        <m:sub>
                          <m:r>
                            <a:rPr lang="en-US" altLang="zh-CN" i="1"/>
                            <m:t>𝑖</m:t>
                          </m:r>
                          <m:r>
                            <a:rPr lang="en-US" altLang="zh-CN" i="1"/>
                            <m:t>=1</m:t>
                          </m:r>
                        </m:sub>
                        <m:sup>
                          <m:r>
                            <a:rPr lang="en-US" altLang="zh-CN" i="1"/>
                            <m:t>𝑛</m:t>
                          </m:r>
                        </m:sup>
                        <m:e>
                          <m:sSup>
                            <m:sSupPr>
                              <m:ctrlPr>
                                <a:rPr lang="zh-CN" altLang="zh-CN" i="1"/>
                              </m:ctrlPr>
                            </m:sSupPr>
                            <m:e>
                              <m:d>
                                <m:dPr>
                                  <m:ctrlPr>
                                    <a:rPr lang="zh-CN" altLang="zh-CN" i="1"/>
                                  </m:ctrlPr>
                                </m:dPr>
                                <m:e>
                                  <m:r>
                                    <a:rPr lang="en-US" altLang="zh-CN" i="1"/>
                                    <m:t>𝑟</m:t>
                                  </m:r>
                                  <m:r>
                                    <a:rPr lang="en-US" altLang="zh-CN" i="1"/>
                                    <m:t>−</m:t>
                                  </m:r>
                                  <m:sSub>
                                    <m:sSubPr>
                                      <m:ctrlPr>
                                        <a:rPr lang="zh-CN" altLang="zh-CN" i="1"/>
                                      </m:ctrlPr>
                                    </m:sSubPr>
                                    <m:e>
                                      <m:r>
                                        <a:rPr lang="en-US" altLang="zh-CN" i="1"/>
                                        <m:t>𝑠</m:t>
                                      </m:r>
                                    </m:e>
                                    <m:sub>
                                      <m:r>
                                        <a:rPr lang="en-US" altLang="zh-CN" i="1"/>
                                        <m:t>𝑖</m:t>
                                      </m:r>
                                    </m:sub>
                                  </m:sSub>
                                </m:e>
                              </m:d>
                            </m:e>
                            <m:sup>
                              <m:sSub>
                                <m:sSubPr>
                                  <m:ctrlPr>
                                    <a:rPr lang="zh-CN" altLang="zh-CN" i="1"/>
                                  </m:ctrlPr>
                                </m:sSubPr>
                                <m:e>
                                  <m:r>
                                    <a:rPr lang="en-US" altLang="zh-CN" i="1"/>
                                    <m:t>𝑓</m:t>
                                  </m:r>
                                </m:e>
                                <m:sub>
                                  <m:r>
                                    <a:rPr lang="en-US" altLang="zh-CN" i="1"/>
                                    <m:t>𝑖</m:t>
                                  </m:r>
                                </m:sub>
                              </m:sSub>
                            </m:sup>
                          </m:sSup>
                        </m:e>
                      </m:nary>
                    </m:oMath>
                  </m:oMathPara>
                </a14:m>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可靠性错误概率：</a:t>
                </a:r>
                <a14:m>
                  <m:oMath xmlns:m="http://schemas.openxmlformats.org/officeDocument/2006/math">
                    <m:r>
                      <m:rPr>
                        <m:sty m:val="p"/>
                      </m:rPr>
                      <a:rPr lang="en-US" altLang="zh-CN" i="1" dirty="0">
                        <a:latin typeface="Cambria Math" panose="02040503050406030204" pitchFamily="18" charset="0"/>
                        <a:ea typeface="微软雅黑" panose="020B0503020204020204" pitchFamily="34" charset="-122"/>
                      </a:rPr>
                      <m:t>m</m:t>
                    </m:r>
                  </m:oMath>
                </a14:m>
                <a:r>
                  <a:rPr lang="en-US" altLang="zh-CN" b="0" dirty="0">
                    <a:latin typeface="微软雅黑" panose="020B0503020204020204" pitchFamily="34" charset="-122"/>
                    <a:ea typeface="微软雅黑" panose="020B0503020204020204" pitchFamily="34" charset="-122"/>
                  </a:rPr>
                  <a:t>/|F|	(Schwartz-Zippel</a:t>
                </a:r>
                <a:r>
                  <a:rPr lang="zh-CN" altLang="en-US" b="0" dirty="0">
                    <a:latin typeface="微软雅黑" panose="020B0503020204020204" pitchFamily="34" charset="-122"/>
                    <a:ea typeface="微软雅黑" panose="020B0503020204020204" pitchFamily="34" charset="-122"/>
                  </a:rPr>
                  <a:t>引理</a:t>
                </a:r>
                <a:r>
                  <a:rPr lang="en-US" altLang="zh-CN" b="0" dirty="0">
                    <a:latin typeface="微软雅黑" panose="020B0503020204020204" pitchFamily="34" charset="-122"/>
                    <a:ea typeface="微软雅黑" panose="020B0503020204020204" pitchFamily="34" charset="-122"/>
                  </a:rPr>
                  <a:t>)</a:t>
                </a:r>
              </a:p>
              <a:p>
                <a:endParaRPr lang="en-US" altLang="zh-CN"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第一个多项式计算电路：</a:t>
                </a:r>
                <a:r>
                  <a:rPr lang="en-US" altLang="zh-CN" dirty="0">
                    <a:latin typeface="微软雅黑" panose="020B0503020204020204" pitchFamily="34" charset="-122"/>
                    <a:ea typeface="微软雅黑" panose="020B0503020204020204" pitchFamily="34" charset="-122"/>
                  </a:rPr>
                  <a:t>O(m)</a:t>
                </a:r>
              </a:p>
              <a:p>
                <a:r>
                  <a:rPr lang="zh-CN" altLang="en-US" b="0" dirty="0">
                    <a:latin typeface="微软雅黑" panose="020B0503020204020204" pitchFamily="34" charset="-122"/>
                    <a:ea typeface="微软雅黑" panose="020B0503020204020204" pitchFamily="34" charset="-122"/>
                  </a:rPr>
                  <a:t>第二个多项式计算电路：使用快速幂法计算幂次，幂次最高为</a:t>
                </a:r>
                <a:r>
                  <a:rPr lang="en-US" altLang="zh-CN" b="0" dirty="0">
                    <a:latin typeface="微软雅黑" panose="020B0503020204020204" pitchFamily="34" charset="-122"/>
                    <a:ea typeface="微软雅黑" panose="020B0503020204020204" pitchFamily="34" charset="-122"/>
                  </a:rPr>
                  <a:t>m</a:t>
                </a:r>
                <a:r>
                  <a:rPr lang="zh-CN" altLang="en-US" b="0" dirty="0">
                    <a:latin typeface="微软雅黑" panose="020B0503020204020204" pitchFamily="34" charset="-122"/>
                    <a:ea typeface="微软雅黑" panose="020B0503020204020204" pitchFamily="34" charset="-122"/>
                  </a:rPr>
                  <a:t>，电路规模为</a:t>
                </a:r>
                <a:r>
                  <a:rPr lang="en-US" altLang="zh-CN" b="0" dirty="0">
                    <a:latin typeface="微软雅黑" panose="020B0503020204020204" pitchFamily="34" charset="-122"/>
                    <a:ea typeface="微软雅黑" panose="020B0503020204020204" pitchFamily="34" charset="-122"/>
                  </a:rPr>
                  <a:t>O(</a:t>
                </a:r>
                <a:r>
                  <a:rPr lang="en-US" altLang="zh-CN" b="0" dirty="0" err="1">
                    <a:latin typeface="微软雅黑" panose="020B0503020204020204" pitchFamily="34" charset="-122"/>
                    <a:ea typeface="微软雅黑" panose="020B0503020204020204" pitchFamily="34" charset="-122"/>
                  </a:rPr>
                  <a:t>nlogm</a:t>
                </a:r>
                <a:r>
                  <a:rPr lang="en-US" altLang="zh-CN" b="0" dirty="0">
                    <a:latin typeface="微软雅黑" panose="020B0503020204020204" pitchFamily="34" charset="-122"/>
                    <a:ea typeface="微软雅黑" panose="020B0503020204020204" pitchFamily="34" charset="-122"/>
                  </a:rPr>
                  <a:t>)</a:t>
                </a:r>
              </a:p>
              <a:p>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电路总大小：</a:t>
                </a:r>
                <a:r>
                  <a:rPr lang="en-US" altLang="zh-CN" b="0" dirty="0">
                    <a:latin typeface="微软雅黑" panose="020B0503020204020204" pitchFamily="34" charset="-122"/>
                    <a:ea typeface="微软雅黑" panose="020B0503020204020204" pitchFamily="34" charset="-122"/>
                  </a:rPr>
                  <a:t>O(</a:t>
                </a:r>
                <a:r>
                  <a:rPr lang="en-US" altLang="zh-CN" b="0" dirty="0" err="1">
                    <a:latin typeface="微软雅黑" panose="020B0503020204020204" pitchFamily="34" charset="-122"/>
                    <a:ea typeface="微软雅黑" panose="020B0503020204020204" pitchFamily="34" charset="-122"/>
                  </a:rPr>
                  <a:t>h+d</a:t>
                </a:r>
                <a:r>
                  <a:rPr lang="en-US" altLang="zh-CN" dirty="0" err="1">
                    <a:latin typeface="微软雅黑" panose="020B0503020204020204" pitchFamily="34" charset="-122"/>
                    <a:ea typeface="微软雅黑" panose="020B0503020204020204" pitchFamily="34" charset="-122"/>
                  </a:rPr>
                  <a:t>logh</a:t>
                </a:r>
                <a:r>
                  <a:rPr lang="en-US" altLang="zh-CN" b="0" dirty="0" err="1">
                    <a:latin typeface="微软雅黑" panose="020B0503020204020204" pitchFamily="34" charset="-122"/>
                    <a:ea typeface="微软雅黑" panose="020B0503020204020204" pitchFamily="34" charset="-122"/>
                  </a:rPr>
                  <a:t>+d</a:t>
                </a:r>
                <a:r>
                  <a:rPr lang="en-US" altLang="zh-CN" b="0" dirty="0">
                    <a:latin typeface="微软雅黑" panose="020B0503020204020204" pitchFamily="34" charset="-122"/>
                    <a:ea typeface="微软雅黑" panose="020B0503020204020204" pitchFamily="34" charset="-122"/>
                  </a:rPr>
                  <a:t>)</a:t>
                </a: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mc:Choice>
        <mc:Fallback>
          <p:sp>
            <p:nvSpPr>
              <p:cNvPr id="9" name="文本框 8">
                <a:extLst>
                  <a:ext uri="{FF2B5EF4-FFF2-40B4-BE49-F238E27FC236}">
                    <a16:creationId xmlns:a16="http://schemas.microsoft.com/office/drawing/2014/main" id="{33D089BB-C6E8-4DE8-8F74-B0796BDA622C}"/>
                  </a:ext>
                </a:extLst>
              </p:cNvPr>
              <p:cNvSpPr txBox="1">
                <a:spLocks noRot="1" noChangeAspect="1" noMove="1" noResize="1" noEditPoints="1" noAdjustHandles="1" noChangeArrowheads="1" noChangeShapeType="1" noTextEdit="1"/>
              </p:cNvSpPr>
              <p:nvPr/>
            </p:nvSpPr>
            <p:spPr>
              <a:xfrm>
                <a:off x="676656" y="652117"/>
                <a:ext cx="10460736" cy="5553380"/>
              </a:xfrm>
              <a:prstGeom prst="rect">
                <a:avLst/>
              </a:prstGeom>
              <a:blipFill>
                <a:blip r:embed="rId4"/>
                <a:stretch>
                  <a:fillRect l="-466" t="-65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78949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E257C632-F70C-4667-AB95-525840D3B14C}"/>
              </a:ext>
            </a:extLst>
          </p:cNvPr>
          <p:cNvPicPr>
            <a:picLocks noChangeAspect="1"/>
          </p:cNvPicPr>
          <p:nvPr/>
        </p:nvPicPr>
        <p:blipFill>
          <a:blip r:embed="rId4"/>
          <a:stretch>
            <a:fillRect/>
          </a:stretch>
        </p:blipFill>
        <p:spPr>
          <a:xfrm>
            <a:off x="2905141" y="531776"/>
            <a:ext cx="6003766" cy="5304359"/>
          </a:xfrm>
          <a:prstGeom prst="rect">
            <a:avLst/>
          </a:prstGeom>
        </p:spPr>
      </p:pic>
    </p:spTree>
    <p:extLst>
      <p:ext uri="{BB962C8B-B14F-4D97-AF65-F5344CB8AC3E}">
        <p14:creationId xmlns:p14="http://schemas.microsoft.com/office/powerpoint/2010/main" val="1202048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E6E642F-1A3B-4057-866B-EC9D904B76A7}"/>
              </a:ext>
            </a:extLst>
          </p:cNvPr>
          <p:cNvSpPr txBox="1"/>
          <p:nvPr/>
        </p:nvSpPr>
        <p:spPr>
          <a:xfrm>
            <a:off x="891540" y="579120"/>
            <a:ext cx="10245852" cy="4524315"/>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完备性：电路构造和后端算法保证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可靠性：两种情况，电路不满足，后端算法保证这种情况验证不会通过；电路满足，说明证明者伪造了辅助输入，</a:t>
            </a:r>
            <a:r>
              <a:rPr lang="en-US" altLang="zh-CN" dirty="0">
                <a:latin typeface="微软雅黑" panose="020B0503020204020204" pitchFamily="34" charset="-122"/>
                <a:ea typeface="微软雅黑" panose="020B0503020204020204" pitchFamily="34" charset="-122"/>
              </a:rPr>
              <a:t>ADT</a:t>
            </a:r>
            <a:r>
              <a:rPr lang="zh-CN" altLang="en-US" dirty="0">
                <a:latin typeface="微软雅黑" panose="020B0503020204020204" pitchFamily="34" charset="-122"/>
                <a:ea typeface="微软雅黑" panose="020B0503020204020204" pitchFamily="34" charset="-122"/>
              </a:rPr>
              <a:t>树的可靠性和多重集检测的可靠性保证了伪造一个辅助输入的可能性非常低</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零知识：</a:t>
            </a:r>
            <a:r>
              <a:rPr lang="en-US" altLang="zh-CN" dirty="0">
                <a:latin typeface="微软雅黑" panose="020B0503020204020204" pitchFamily="34" charset="-122"/>
                <a:ea typeface="微软雅黑" panose="020B0503020204020204" pitchFamily="34" charset="-122"/>
              </a:rPr>
              <a:t>ADT</a:t>
            </a:r>
            <a:r>
              <a:rPr lang="zh-CN" altLang="en-US" dirty="0">
                <a:latin typeface="微软雅黑" panose="020B0503020204020204" pitchFamily="34" charset="-122"/>
                <a:ea typeface="微软雅黑" panose="020B0503020204020204" pitchFamily="34" charset="-122"/>
              </a:rPr>
              <a:t>树和零知识后端算法具有零知识特性，构造</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a:t>
            </a:r>
            <a:r>
              <a:rPr lang="en-US" altLang="zh-CN" dirty="0">
                <a:latin typeface="微软雅黑" panose="020B0503020204020204" pitchFamily="34" charset="-122"/>
                <a:ea typeface="微软雅黑" panose="020B0503020204020204" pitchFamily="34" charset="-122"/>
              </a:rPr>
              <a:t>H</a:t>
            </a:r>
          </a:p>
          <a:p>
            <a:r>
              <a:rPr lang="en-US" altLang="zh-CN" dirty="0">
                <a:latin typeface="微软雅黑" panose="020B0503020204020204" pitchFamily="34" charset="-122"/>
                <a:ea typeface="微软雅黑" panose="020B0503020204020204" pitchFamily="34" charset="-122"/>
              </a:rPr>
              <a:t>H0</a:t>
            </a:r>
            <a:r>
              <a:rPr lang="zh-CN" altLang="en-US" dirty="0">
                <a:latin typeface="微软雅黑" panose="020B0503020204020204" pitchFamily="34" charset="-122"/>
                <a:ea typeface="微软雅黑" panose="020B0503020204020204" pitchFamily="34" charset="-122"/>
              </a:rPr>
              <a:t>：诚实的证明者</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H1</a:t>
            </a:r>
            <a:r>
              <a:rPr lang="zh-CN" altLang="en-US" dirty="0">
                <a:latin typeface="微软雅黑" panose="020B0503020204020204" pitchFamily="34" charset="-122"/>
                <a:ea typeface="微软雅黑" panose="020B0503020204020204" pitchFamily="34" charset="-122"/>
              </a:rPr>
              <a:t>：使用真实算法进行</a:t>
            </a:r>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，使用模拟器进行后续证明</a:t>
            </a:r>
            <a:endParaRPr lang="en-US" altLang="zh-CN" dirty="0">
              <a:latin typeface="微软雅黑" panose="020B0503020204020204" pitchFamily="34" charset="-122"/>
              <a:ea typeface="微软雅黑" panose="020B0503020204020204" pitchFamily="34" charset="-122"/>
            </a:endParaRPr>
          </a:p>
          <a:p>
            <a:r>
              <a:rPr lang="en-US" altLang="zh-CN" dirty="0">
                <a:latin typeface="微软雅黑" panose="020B0503020204020204" pitchFamily="34" charset="-122"/>
                <a:ea typeface="微软雅黑" panose="020B0503020204020204" pitchFamily="34" charset="-122"/>
              </a:rPr>
              <a:t>H2</a:t>
            </a:r>
            <a:r>
              <a:rPr lang="zh-CN" altLang="en-US" dirty="0">
                <a:latin typeface="微软雅黑" panose="020B0503020204020204" pitchFamily="34" charset="-122"/>
                <a:ea typeface="微软雅黑" panose="020B0503020204020204" pitchFamily="34" charset="-122"/>
              </a:rPr>
              <a:t>：整个过程都使用模拟器</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零知识后端算法的零知识特性保证无法区分</a:t>
            </a:r>
            <a:r>
              <a:rPr lang="en-US" altLang="zh-CN" dirty="0">
                <a:latin typeface="微软雅黑" panose="020B0503020204020204" pitchFamily="34" charset="-122"/>
                <a:ea typeface="微软雅黑" panose="020B0503020204020204" pitchFamily="34" charset="-122"/>
              </a:rPr>
              <a:t>H0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H1</a:t>
            </a:r>
          </a:p>
          <a:p>
            <a:r>
              <a:rPr lang="en-US" altLang="zh-CN" dirty="0">
                <a:latin typeface="微软雅黑" panose="020B0503020204020204" pitchFamily="34" charset="-122"/>
                <a:ea typeface="微软雅黑" panose="020B0503020204020204" pitchFamily="34" charset="-122"/>
              </a:rPr>
              <a:t>ADT</a:t>
            </a:r>
            <a:r>
              <a:rPr lang="zh-CN" altLang="en-US" dirty="0">
                <a:latin typeface="微软雅黑" panose="020B0503020204020204" pitchFamily="34" charset="-122"/>
                <a:ea typeface="微软雅黑" panose="020B0503020204020204" pitchFamily="34" charset="-122"/>
              </a:rPr>
              <a:t>树的零知识特性保证无法区分</a:t>
            </a:r>
            <a:r>
              <a:rPr lang="en-US" altLang="zh-CN" dirty="0">
                <a:latin typeface="微软雅黑" panose="020B0503020204020204" pitchFamily="34" charset="-122"/>
                <a:ea typeface="微软雅黑" panose="020B0503020204020204" pitchFamily="34" charset="-122"/>
              </a:rPr>
              <a:t>H1</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H2</a:t>
            </a:r>
          </a:p>
          <a:p>
            <a:r>
              <a:rPr lang="zh-CN" altLang="en-US" dirty="0">
                <a:latin typeface="微软雅黑" panose="020B0503020204020204" pitchFamily="34" charset="-122"/>
                <a:ea typeface="微软雅黑" panose="020B0503020204020204" pitchFamily="34" charset="-122"/>
              </a:rPr>
              <a:t>因此无法区分</a:t>
            </a:r>
            <a:r>
              <a:rPr lang="en-US" altLang="zh-CN" dirty="0">
                <a:latin typeface="微软雅黑" panose="020B0503020204020204" pitchFamily="34" charset="-122"/>
                <a:ea typeface="微软雅黑" panose="020B0503020204020204" pitchFamily="34" charset="-122"/>
              </a:rPr>
              <a:t>H0</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H2</a:t>
            </a:r>
          </a:p>
          <a:p>
            <a:endParaRPr lang="zh-CN" altLang="en-US" dirty="0"/>
          </a:p>
        </p:txBody>
      </p:sp>
    </p:spTree>
    <p:extLst>
      <p:ext uri="{BB962C8B-B14F-4D97-AF65-F5344CB8AC3E}">
        <p14:creationId xmlns:p14="http://schemas.microsoft.com/office/powerpoint/2010/main" val="2787556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2" end="12"/>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830C7B30-CD7D-4957-B562-ACC01791F07A}"/>
              </a:ext>
            </a:extLst>
          </p:cNvPr>
          <p:cNvPicPr>
            <a:picLocks noChangeAspect="1"/>
          </p:cNvPicPr>
          <p:nvPr/>
        </p:nvPicPr>
        <p:blipFill>
          <a:blip r:embed="rId4"/>
          <a:stretch>
            <a:fillRect/>
          </a:stretch>
        </p:blipFill>
        <p:spPr>
          <a:xfrm>
            <a:off x="1934132" y="861854"/>
            <a:ext cx="8323735" cy="2127177"/>
          </a:xfrm>
          <a:prstGeom prst="rect">
            <a:avLst/>
          </a:prstGeom>
        </p:spPr>
      </p:pic>
      <p:sp>
        <p:nvSpPr>
          <p:cNvPr id="6" name="文本框 5">
            <a:extLst>
              <a:ext uri="{FF2B5EF4-FFF2-40B4-BE49-F238E27FC236}">
                <a16:creationId xmlns:a16="http://schemas.microsoft.com/office/drawing/2014/main" id="{C2B3A58D-C9E0-4D43-8FF1-842A02306D76}"/>
              </a:ext>
            </a:extLst>
          </p:cNvPr>
          <p:cNvSpPr txBox="1"/>
          <p:nvPr/>
        </p:nvSpPr>
        <p:spPr>
          <a:xfrm>
            <a:off x="1648326" y="3429000"/>
            <a:ext cx="8609541" cy="1477328"/>
          </a:xfrm>
          <a:prstGeom prst="rect">
            <a:avLst/>
          </a:prstGeom>
          <a:noFill/>
        </p:spPr>
        <p:txBody>
          <a:bodyPr wrap="square" rtlCol="0">
            <a:spAutoFit/>
          </a:bodyPr>
          <a:lstStyle/>
          <a:p>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直接对整棵树进行计算，电路规模</a:t>
            </a:r>
            <a:r>
              <a:rPr lang="en-US" altLang="zh-CN" dirty="0">
                <a:latin typeface="微软雅黑" panose="020B0503020204020204" pitchFamily="34" charset="-122"/>
                <a:ea typeface="微软雅黑" panose="020B0503020204020204" pitchFamily="34" charset="-122"/>
              </a:rPr>
              <a:t>O(N)</a:t>
            </a:r>
          </a:p>
          <a:p>
            <a:r>
              <a:rPr lang="zh-CN" altLang="en-US" dirty="0">
                <a:latin typeface="微软雅黑" panose="020B0503020204020204" pitchFamily="34" charset="-122"/>
                <a:ea typeface="微软雅黑" panose="020B0503020204020204" pitchFamily="34" charset="-122"/>
              </a:rPr>
              <a:t>重排列检测，设预测路径平均长度为</a:t>
            </a:r>
            <a:r>
              <a:rPr lang="en-US" altLang="zh-CN" dirty="0">
                <a:latin typeface="微软雅黑" panose="020B0503020204020204" pitchFamily="34" charset="-122"/>
                <a:ea typeface="微软雅黑" panose="020B0503020204020204" pitchFamily="34" charset="-122"/>
              </a:rPr>
              <a:t>h</a:t>
            </a:r>
            <a:r>
              <a:rPr lang="zh-CN" altLang="en-US" dirty="0">
                <a:latin typeface="微软雅黑" panose="020B0503020204020204" pitchFamily="34" charset="-122"/>
                <a:ea typeface="微软雅黑" panose="020B0503020204020204" pitchFamily="34" charset="-122"/>
              </a:rPr>
              <a:t>，电路规模</a:t>
            </a:r>
            <a:r>
              <a:rPr lang="en-US" altLang="zh-CN" dirty="0">
                <a:latin typeface="微软雅黑" panose="020B0503020204020204" pitchFamily="34" charset="-122"/>
                <a:ea typeface="微软雅黑" panose="020B0503020204020204" pitchFamily="34" charset="-122"/>
              </a:rPr>
              <a:t>O(n(</a:t>
            </a:r>
            <a:r>
              <a:rPr lang="en-US" altLang="zh-CN" dirty="0" err="1">
                <a:latin typeface="微软雅黑" panose="020B0503020204020204" pitchFamily="34" charset="-122"/>
                <a:ea typeface="微软雅黑" panose="020B0503020204020204" pitchFamily="34" charset="-122"/>
              </a:rPr>
              <a:t>dlogh+d</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多重集检测，电路规模</a:t>
            </a:r>
            <a:r>
              <a:rPr lang="en-US" altLang="zh-CN" dirty="0">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nh+Nlogn</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预测路径检测，电路规模</a:t>
            </a:r>
            <a:r>
              <a:rPr lang="en-US" altLang="zh-CN" dirty="0">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nh</a:t>
            </a:r>
            <a:r>
              <a:rPr lang="en-US" altLang="zh-CN" dirty="0">
                <a:latin typeface="微软雅黑" panose="020B0503020204020204" pitchFamily="34" charset="-122"/>
                <a:ea typeface="微软雅黑" panose="020B0503020204020204" pitchFamily="34" charset="-122"/>
              </a:rPr>
              <a:t>)</a:t>
            </a:r>
          </a:p>
          <a:p>
            <a:r>
              <a:rPr lang="zh-CN" altLang="en-US" dirty="0">
                <a:latin typeface="微软雅黑" panose="020B0503020204020204" pitchFamily="34" charset="-122"/>
                <a:ea typeface="微软雅黑" panose="020B0503020204020204" pitchFamily="34" charset="-122"/>
              </a:rPr>
              <a:t>总大小</a:t>
            </a:r>
            <a:r>
              <a:rPr lang="en-US" altLang="zh-CN" dirty="0">
                <a:latin typeface="微软雅黑" panose="020B0503020204020204" pitchFamily="34" charset="-122"/>
                <a:ea typeface="微软雅黑" panose="020B0503020204020204" pitchFamily="34" charset="-122"/>
              </a:rPr>
              <a:t>O(</a:t>
            </a:r>
            <a:r>
              <a:rPr lang="en-US" altLang="zh-CN" dirty="0" err="1">
                <a:latin typeface="微软雅黑" panose="020B0503020204020204" pitchFamily="34" charset="-122"/>
                <a:ea typeface="微软雅黑" panose="020B0503020204020204" pitchFamily="34" charset="-122"/>
              </a:rPr>
              <a:t>nh+nd+ndlogh+Nlogn+N</a:t>
            </a:r>
            <a:r>
              <a:rPr lang="en-US" altLang="zh-CN"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700099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676656" y="652117"/>
            <a:ext cx="10460736" cy="1200329"/>
          </a:xfrm>
          <a:prstGeom prst="rect">
            <a:avLst/>
          </a:prstGeom>
          <a:noFill/>
        </p:spPr>
        <p:txBody>
          <a:bodyPr wrap="square" rtlCol="0">
            <a:spAutoFit/>
          </a:bodyPr>
          <a:lstStyle/>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endParaRPr lang="zh-CN" altLang="en-US" dirty="0">
              <a:latin typeface="微软雅黑" panose="020B0503020204020204" pitchFamily="34" charset="-122"/>
              <a:ea typeface="微软雅黑" panose="020B0503020204020204" pitchFamily="34" charset="-122"/>
            </a:endParaRPr>
          </a:p>
        </p:txBody>
      </p:sp>
      <p:pic>
        <p:nvPicPr>
          <p:cNvPr id="4" name="图片 3">
            <a:extLst>
              <a:ext uri="{FF2B5EF4-FFF2-40B4-BE49-F238E27FC236}">
                <a16:creationId xmlns:a16="http://schemas.microsoft.com/office/drawing/2014/main" id="{8BB82D89-133F-4F0C-A8B6-93126555DB82}"/>
              </a:ext>
            </a:extLst>
          </p:cNvPr>
          <p:cNvPicPr>
            <a:picLocks noChangeAspect="1"/>
          </p:cNvPicPr>
          <p:nvPr/>
        </p:nvPicPr>
        <p:blipFill>
          <a:blip r:embed="rId4"/>
          <a:stretch>
            <a:fillRect/>
          </a:stretch>
        </p:blipFill>
        <p:spPr>
          <a:xfrm>
            <a:off x="251089" y="1407387"/>
            <a:ext cx="11689822" cy="3248834"/>
          </a:xfrm>
          <a:prstGeom prst="rect">
            <a:avLst/>
          </a:prstGeom>
        </p:spPr>
      </p:pic>
    </p:spTree>
    <p:extLst>
      <p:ext uri="{BB962C8B-B14F-4D97-AF65-F5344CB8AC3E}">
        <p14:creationId xmlns:p14="http://schemas.microsoft.com/office/powerpoint/2010/main" val="2631327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34089" y="225749"/>
            <a:ext cx="12192000" cy="6632251"/>
          </a:xfrm>
          <a:prstGeom prst="rect">
            <a:avLst/>
          </a:prstGeom>
        </p:spPr>
      </p:pic>
      <p:sp>
        <p:nvSpPr>
          <p:cNvPr id="2" name="文本框 1">
            <a:extLst>
              <a:ext uri="{FF2B5EF4-FFF2-40B4-BE49-F238E27FC236}">
                <a16:creationId xmlns:a16="http://schemas.microsoft.com/office/drawing/2014/main" id="{82E553BC-399D-4496-B859-2F64A40CFA81}"/>
              </a:ext>
            </a:extLst>
          </p:cNvPr>
          <p:cNvSpPr txBox="1"/>
          <p:nvPr/>
        </p:nvSpPr>
        <p:spPr>
          <a:xfrm>
            <a:off x="5636794" y="2971800"/>
            <a:ext cx="65" cy="276999"/>
          </a:xfrm>
          <a:prstGeom prst="rect">
            <a:avLst/>
          </a:prstGeom>
          <a:noFill/>
        </p:spPr>
        <p:txBody>
          <a:bodyPr wrap="none" lIns="0" tIns="0" rIns="0" bIns="0" rtlCol="0">
            <a:spAutoFit/>
          </a:bodyPr>
          <a:lstStyle/>
          <a:p>
            <a:endParaRPr lang="zh-CN" altLang="en-US" dirty="0"/>
          </a:p>
        </p:txBody>
      </p:sp>
      <p:pic>
        <p:nvPicPr>
          <p:cNvPr id="5" name="图片 4">
            <a:extLst>
              <a:ext uri="{FF2B5EF4-FFF2-40B4-BE49-F238E27FC236}">
                <a16:creationId xmlns:a16="http://schemas.microsoft.com/office/drawing/2014/main" id="{EC6E540E-4A06-4375-B78F-191D75FB07AF}"/>
              </a:ext>
            </a:extLst>
          </p:cNvPr>
          <p:cNvPicPr>
            <a:picLocks noChangeAspect="1"/>
          </p:cNvPicPr>
          <p:nvPr/>
        </p:nvPicPr>
        <p:blipFill>
          <a:blip r:embed="rId4"/>
          <a:stretch>
            <a:fillRect/>
          </a:stretch>
        </p:blipFill>
        <p:spPr>
          <a:xfrm>
            <a:off x="2141252" y="1959477"/>
            <a:ext cx="7909495" cy="2578644"/>
          </a:xfrm>
          <a:prstGeom prst="rect">
            <a:avLst/>
          </a:prstGeom>
        </p:spPr>
      </p:pic>
    </p:spTree>
    <p:extLst>
      <p:ext uri="{BB962C8B-B14F-4D97-AF65-F5344CB8AC3E}">
        <p14:creationId xmlns:p14="http://schemas.microsoft.com/office/powerpoint/2010/main" val="18651102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34089" y="225749"/>
            <a:ext cx="12192000" cy="6632251"/>
          </a:xfrm>
          <a:prstGeom prst="rect">
            <a:avLst/>
          </a:prstGeom>
        </p:spPr>
      </p:pic>
      <p:sp>
        <p:nvSpPr>
          <p:cNvPr id="2" name="文本框 1">
            <a:extLst>
              <a:ext uri="{FF2B5EF4-FFF2-40B4-BE49-F238E27FC236}">
                <a16:creationId xmlns:a16="http://schemas.microsoft.com/office/drawing/2014/main" id="{82E553BC-399D-4496-B859-2F64A40CFA81}"/>
              </a:ext>
            </a:extLst>
          </p:cNvPr>
          <p:cNvSpPr txBox="1"/>
          <p:nvPr/>
        </p:nvSpPr>
        <p:spPr>
          <a:xfrm>
            <a:off x="5636794" y="2971800"/>
            <a:ext cx="65" cy="276999"/>
          </a:xfrm>
          <a:prstGeom prst="rect">
            <a:avLst/>
          </a:prstGeom>
          <a:noFill/>
        </p:spPr>
        <p:txBody>
          <a:bodyPr wrap="none" lIns="0" tIns="0" rIns="0" bIns="0" rtlCol="0">
            <a:spAutoFit/>
          </a:bodyPr>
          <a:lstStyle/>
          <a:p>
            <a:endParaRPr lang="zh-CN" altLang="en-US" dirty="0"/>
          </a:p>
        </p:txBody>
      </p:sp>
      <p:pic>
        <p:nvPicPr>
          <p:cNvPr id="8" name="图片 7">
            <a:extLst>
              <a:ext uri="{FF2B5EF4-FFF2-40B4-BE49-F238E27FC236}">
                <a16:creationId xmlns:a16="http://schemas.microsoft.com/office/drawing/2014/main" id="{A08ECDA2-2180-48EF-9388-D1C76F09F5CC}"/>
              </a:ext>
            </a:extLst>
          </p:cNvPr>
          <p:cNvPicPr>
            <a:picLocks noChangeAspect="1"/>
          </p:cNvPicPr>
          <p:nvPr/>
        </p:nvPicPr>
        <p:blipFill>
          <a:blip r:embed="rId4"/>
          <a:stretch>
            <a:fillRect/>
          </a:stretch>
        </p:blipFill>
        <p:spPr>
          <a:xfrm>
            <a:off x="1314004" y="2006090"/>
            <a:ext cx="10486954" cy="2845819"/>
          </a:xfrm>
          <a:prstGeom prst="rect">
            <a:avLst/>
          </a:prstGeom>
        </p:spPr>
      </p:pic>
    </p:spTree>
    <p:extLst>
      <p:ext uri="{BB962C8B-B14F-4D97-AF65-F5344CB8AC3E}">
        <p14:creationId xmlns:p14="http://schemas.microsoft.com/office/powerpoint/2010/main" val="733080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2"/>
          <a:stretch>
            <a:fillRect/>
          </a:stretch>
        </p:blipFill>
        <p:spPr>
          <a:xfrm>
            <a:off x="128337" y="372859"/>
            <a:ext cx="12192000" cy="6632251"/>
          </a:xfrm>
          <a:prstGeom prst="rect">
            <a:avLst/>
          </a:prstGeom>
        </p:spPr>
      </p:pic>
      <p:sp>
        <p:nvSpPr>
          <p:cNvPr id="5" name="文本框 4">
            <a:extLst>
              <a:ext uri="{FF2B5EF4-FFF2-40B4-BE49-F238E27FC236}">
                <a16:creationId xmlns:a16="http://schemas.microsoft.com/office/drawing/2014/main" id="{4BF52846-C8E9-4DED-B914-3BDF12797D0B}"/>
              </a:ext>
            </a:extLst>
          </p:cNvPr>
          <p:cNvSpPr txBox="1"/>
          <p:nvPr/>
        </p:nvSpPr>
        <p:spPr>
          <a:xfrm>
            <a:off x="417094" y="657726"/>
            <a:ext cx="11055577" cy="4401205"/>
          </a:xfrm>
          <a:prstGeom prst="rect">
            <a:avLst/>
          </a:prstGeom>
          <a:noFill/>
        </p:spPr>
        <p:txBody>
          <a:bodyPr wrap="square" rtlCol="0">
            <a:spAutoFit/>
          </a:bodyPr>
          <a:lstStyle/>
          <a:p>
            <a:r>
              <a:rPr lang="zh-CN" altLang="en-US" sz="2000" dirty="0">
                <a:latin typeface="微软雅黑" panose="020B0503020204020204" pitchFamily="34" charset="-122"/>
                <a:ea typeface="微软雅黑" panose="020B0503020204020204" pitchFamily="34" charset="-122"/>
              </a:rPr>
              <a:t>做了什么：</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针对决策树预测和精度的零知识证明协议</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可以保证预测结果或精度是由</a:t>
            </a:r>
            <a:r>
              <a:rPr lang="zh-CN" altLang="en-US" sz="2000" b="1" dirty="0">
                <a:solidFill>
                  <a:srgbClr val="FF0000"/>
                </a:solidFill>
                <a:latin typeface="微软雅黑" panose="020B0503020204020204" pitchFamily="34" charset="-122"/>
                <a:ea typeface="微软雅黑" panose="020B0503020204020204" pitchFamily="34" charset="-122"/>
              </a:rPr>
              <a:t>进行</a:t>
            </a:r>
            <a:r>
              <a:rPr lang="en-US" altLang="zh-CN" sz="2000" b="1" dirty="0">
                <a:solidFill>
                  <a:srgbClr val="FF0000"/>
                </a:solidFill>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的决策树得出的</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创新点：</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方法的创新（</a:t>
            </a:r>
            <a:r>
              <a:rPr lang="en-US" altLang="zh-CN" sz="2000" dirty="0">
                <a:latin typeface="微软雅黑" panose="020B0503020204020204" pitchFamily="34" charset="-122"/>
                <a:ea typeface="微软雅黑" panose="020B0503020204020204" pitchFamily="34" charset="-122"/>
              </a:rPr>
              <a:t>ADT</a:t>
            </a:r>
            <a:r>
              <a:rPr lang="zh-CN" altLang="en-US" sz="2000" dirty="0">
                <a:latin typeface="微软雅黑" panose="020B0503020204020204" pitchFamily="34" charset="-122"/>
                <a:ea typeface="微软雅黑" panose="020B0503020204020204" pitchFamily="34" charset="-122"/>
              </a:rPr>
              <a:t>树）</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a:p>
            <a:r>
              <a:rPr lang="zh-CN" altLang="en-US" sz="2000" dirty="0">
                <a:latin typeface="微软雅黑" panose="020B0503020204020204" pitchFamily="34" charset="-122"/>
                <a:ea typeface="微软雅黑" panose="020B0503020204020204" pitchFamily="34" charset="-122"/>
              </a:rPr>
              <a:t>电路优化</a:t>
            </a:r>
            <a:endParaRPr lang="en-US" altLang="zh-CN"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03638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1" end="1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2"/>
          <a:stretch>
            <a:fillRect/>
          </a:stretch>
        </p:blipFill>
        <p:spPr>
          <a:xfrm>
            <a:off x="128337" y="372859"/>
            <a:ext cx="12192000" cy="6632251"/>
          </a:xfrm>
          <a:prstGeom prst="rect">
            <a:avLst/>
          </a:prstGeom>
        </p:spPr>
      </p:pic>
      <p:sp>
        <p:nvSpPr>
          <p:cNvPr id="5" name="文本框 4">
            <a:extLst>
              <a:ext uri="{FF2B5EF4-FFF2-40B4-BE49-F238E27FC236}">
                <a16:creationId xmlns:a16="http://schemas.microsoft.com/office/drawing/2014/main" id="{4BF52846-C8E9-4DED-B914-3BDF12797D0B}"/>
              </a:ext>
            </a:extLst>
          </p:cNvPr>
          <p:cNvSpPr txBox="1"/>
          <p:nvPr/>
        </p:nvSpPr>
        <p:spPr>
          <a:xfrm>
            <a:off x="568211" y="2029326"/>
            <a:ext cx="11055577" cy="2246769"/>
          </a:xfrm>
          <a:prstGeom prst="rect">
            <a:avLst/>
          </a:prstGeom>
          <a:noFill/>
        </p:spPr>
        <p:txBody>
          <a:bodyPr wrap="square" rtlCol="0">
            <a:spAutoFit/>
          </a:bodyPr>
          <a:lstStyle/>
          <a:p>
            <a:pPr marL="285750" indent="-285750">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rPr>
              <a:t>完备性</a:t>
            </a:r>
            <a:r>
              <a:rPr lang="zh-CN" altLang="en-US" sz="2000" dirty="0">
                <a:latin typeface="微软雅黑" panose="020B0503020204020204" pitchFamily="34" charset="-122"/>
                <a:ea typeface="微软雅黑" panose="020B0503020204020204" pitchFamily="34" charset="-122"/>
              </a:rPr>
              <a:t>：对于一个正确的陈述，验证者将会以极大的概率接受。</a:t>
            </a: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rPr>
              <a:t>可靠性</a:t>
            </a:r>
            <a:r>
              <a:rPr lang="zh-CN" altLang="en-US" sz="2000" dirty="0">
                <a:latin typeface="微软雅黑" panose="020B0503020204020204" pitchFamily="34" charset="-122"/>
                <a:ea typeface="微软雅黑" panose="020B0503020204020204" pitchFamily="34" charset="-122"/>
              </a:rPr>
              <a:t>：对于一个错误的陈述，验证者将会以极大的概率拒绝。</a:t>
            </a: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endParaRPr lang="zh-CN" altLang="en-US" sz="2000" dirty="0">
              <a:latin typeface="微软雅黑" panose="020B0503020204020204" pitchFamily="34" charset="-122"/>
              <a:ea typeface="微软雅黑" panose="020B0503020204020204" pitchFamily="34" charset="-122"/>
            </a:endParaRPr>
          </a:p>
          <a:p>
            <a:pPr marL="285750" indent="-285750">
              <a:buFont typeface="Wingdings" panose="05000000000000000000" charset="0"/>
              <a:buChar char="l"/>
            </a:pPr>
            <a:r>
              <a:rPr lang="zh-CN" altLang="en-US" sz="2000" b="1" dirty="0">
                <a:latin typeface="微软雅黑" panose="020B0503020204020204" pitchFamily="34" charset="-122"/>
                <a:ea typeface="微软雅黑" panose="020B0503020204020204" pitchFamily="34" charset="-122"/>
              </a:rPr>
              <a:t>零知识</a:t>
            </a:r>
            <a:r>
              <a:rPr lang="zh-CN" altLang="en-US" sz="2000" dirty="0">
                <a:latin typeface="微软雅黑" panose="020B0503020204020204" pitchFamily="34" charset="-122"/>
                <a:ea typeface="微软雅黑" panose="020B0503020204020204" pitchFamily="34" charset="-122"/>
              </a:rPr>
              <a:t>：在整个过程中，证明者不会泄露自己特有的知识。</a:t>
            </a:r>
          </a:p>
        </p:txBody>
      </p:sp>
    </p:spTree>
    <p:extLst>
      <p:ext uri="{BB962C8B-B14F-4D97-AF65-F5344CB8AC3E}">
        <p14:creationId xmlns:p14="http://schemas.microsoft.com/office/powerpoint/2010/main" val="111589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128337" y="372859"/>
            <a:ext cx="12192000" cy="6632251"/>
          </a:xfrm>
          <a:prstGeom prst="rect">
            <a:avLst/>
          </a:prstGeom>
        </p:spPr>
      </p:pic>
      <p:sp>
        <p:nvSpPr>
          <p:cNvPr id="5" name="文本框 4">
            <a:extLst>
              <a:ext uri="{FF2B5EF4-FFF2-40B4-BE49-F238E27FC236}">
                <a16:creationId xmlns:a16="http://schemas.microsoft.com/office/drawing/2014/main" id="{4BF52846-C8E9-4DED-B914-3BDF12797D0B}"/>
              </a:ext>
            </a:extLst>
          </p:cNvPr>
          <p:cNvSpPr txBox="1"/>
          <p:nvPr/>
        </p:nvSpPr>
        <p:spPr>
          <a:xfrm>
            <a:off x="417094" y="657726"/>
            <a:ext cx="11055577" cy="707886"/>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Commit</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endParaRPr lang="en-US" altLang="zh-CN" sz="2000" dirty="0">
              <a:latin typeface="微软雅黑" panose="020B0503020204020204" pitchFamily="34" charset="-122"/>
              <a:ea typeface="微软雅黑" panose="020B0503020204020204" pitchFamily="34" charset="-122"/>
            </a:endParaRPr>
          </a:p>
        </p:txBody>
      </p:sp>
      <p:sp>
        <p:nvSpPr>
          <p:cNvPr id="18" name="椭圆 17">
            <a:extLst>
              <a:ext uri="{FF2B5EF4-FFF2-40B4-BE49-F238E27FC236}">
                <a16:creationId xmlns:a16="http://schemas.microsoft.com/office/drawing/2014/main" id="{083C3997-7FCD-4B04-BA71-9BFFF87982BD}"/>
              </a:ext>
            </a:extLst>
          </p:cNvPr>
          <p:cNvSpPr/>
          <p:nvPr/>
        </p:nvSpPr>
        <p:spPr>
          <a:xfrm>
            <a:off x="2008505" y="1908664"/>
            <a:ext cx="5810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19" name="圆角矩形 4">
            <a:extLst>
              <a:ext uri="{FF2B5EF4-FFF2-40B4-BE49-F238E27FC236}">
                <a16:creationId xmlns:a16="http://schemas.microsoft.com/office/drawing/2014/main" id="{E71F84A5-97B7-44D0-83E4-DA5BDE9A9A02}"/>
              </a:ext>
            </a:extLst>
          </p:cNvPr>
          <p:cNvSpPr/>
          <p:nvPr/>
        </p:nvSpPr>
        <p:spPr>
          <a:xfrm>
            <a:off x="1880235" y="2489689"/>
            <a:ext cx="837565" cy="1190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0" name="椭圆 19">
            <a:extLst>
              <a:ext uri="{FF2B5EF4-FFF2-40B4-BE49-F238E27FC236}">
                <a16:creationId xmlns:a16="http://schemas.microsoft.com/office/drawing/2014/main" id="{45F1AECF-FFA6-455D-9DAA-02B68AEF7325}"/>
              </a:ext>
            </a:extLst>
          </p:cNvPr>
          <p:cNvSpPr/>
          <p:nvPr/>
        </p:nvSpPr>
        <p:spPr>
          <a:xfrm>
            <a:off x="8774430" y="1908664"/>
            <a:ext cx="581025" cy="58102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1" name="圆角矩形 8">
            <a:extLst>
              <a:ext uri="{FF2B5EF4-FFF2-40B4-BE49-F238E27FC236}">
                <a16:creationId xmlns:a16="http://schemas.microsoft.com/office/drawing/2014/main" id="{736FB66A-15E4-4803-80CE-5873DA6C5A70}"/>
              </a:ext>
            </a:extLst>
          </p:cNvPr>
          <p:cNvSpPr/>
          <p:nvPr/>
        </p:nvSpPr>
        <p:spPr>
          <a:xfrm>
            <a:off x="8646160" y="2489689"/>
            <a:ext cx="837565" cy="1190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22" name="文本框 9">
            <a:extLst>
              <a:ext uri="{FF2B5EF4-FFF2-40B4-BE49-F238E27FC236}">
                <a16:creationId xmlns:a16="http://schemas.microsoft.com/office/drawing/2014/main" id="{660C67A3-97D3-4769-95B0-BD252E96A497}"/>
              </a:ext>
            </a:extLst>
          </p:cNvPr>
          <p:cNvSpPr txBox="1"/>
          <p:nvPr/>
        </p:nvSpPr>
        <p:spPr>
          <a:xfrm>
            <a:off x="1880235" y="1532344"/>
            <a:ext cx="136207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承诺方</a:t>
            </a:r>
          </a:p>
        </p:txBody>
      </p:sp>
      <p:sp>
        <p:nvSpPr>
          <p:cNvPr id="23" name="文本框 10">
            <a:extLst>
              <a:ext uri="{FF2B5EF4-FFF2-40B4-BE49-F238E27FC236}">
                <a16:creationId xmlns:a16="http://schemas.microsoft.com/office/drawing/2014/main" id="{784A327C-F3EC-480F-A929-CA6ED4EFF8B5}"/>
              </a:ext>
            </a:extLst>
          </p:cNvPr>
          <p:cNvSpPr txBox="1"/>
          <p:nvPr/>
        </p:nvSpPr>
        <p:spPr>
          <a:xfrm>
            <a:off x="8383905" y="1457814"/>
            <a:ext cx="1362075" cy="36830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latin typeface="微软雅黑" panose="020B0503020204020204" pitchFamily="34" charset="-122"/>
                <a:ea typeface="微软雅黑" panose="020B0503020204020204" pitchFamily="34" charset="-122"/>
              </a:rPr>
              <a:t>验证方</a:t>
            </a:r>
          </a:p>
        </p:txBody>
      </p:sp>
      <p:cxnSp>
        <p:nvCxnSpPr>
          <p:cNvPr id="24" name="直接箭头连接符 23">
            <a:extLst>
              <a:ext uri="{FF2B5EF4-FFF2-40B4-BE49-F238E27FC236}">
                <a16:creationId xmlns:a16="http://schemas.microsoft.com/office/drawing/2014/main" id="{E8771A28-0067-4D7B-A0EA-B98BBEB3B037}"/>
              </a:ext>
            </a:extLst>
          </p:cNvPr>
          <p:cNvCxnSpPr/>
          <p:nvPr/>
        </p:nvCxnSpPr>
        <p:spPr>
          <a:xfrm>
            <a:off x="3384232" y="2697823"/>
            <a:ext cx="4467225" cy="95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27" name="文本框 15">
            <a:extLst>
              <a:ext uri="{FF2B5EF4-FFF2-40B4-BE49-F238E27FC236}">
                <a16:creationId xmlns:a16="http://schemas.microsoft.com/office/drawing/2014/main" id="{D82B47E1-E50A-4357-BE52-689930A3B8D3}"/>
              </a:ext>
            </a:extLst>
          </p:cNvPr>
          <p:cNvSpPr txBox="1"/>
          <p:nvPr/>
        </p:nvSpPr>
        <p:spPr>
          <a:xfrm>
            <a:off x="4296207" y="2154053"/>
            <a:ext cx="261924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承诺结果</a:t>
            </a:r>
            <a:r>
              <a:rPr lang="en-US" altLang="zh-CN" dirty="0">
                <a:latin typeface="微软雅黑" panose="020B0503020204020204" pitchFamily="34" charset="-122"/>
                <a:ea typeface="微软雅黑" panose="020B0503020204020204" pitchFamily="34" charset="-122"/>
              </a:rPr>
              <a:t>C=commit</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p:txBody>
      </p:sp>
      <p:sp>
        <p:nvSpPr>
          <p:cNvPr id="29" name="椭圆形标注 17">
            <a:extLst>
              <a:ext uri="{FF2B5EF4-FFF2-40B4-BE49-F238E27FC236}">
                <a16:creationId xmlns:a16="http://schemas.microsoft.com/office/drawing/2014/main" id="{EEBE8464-BEC4-44F0-9374-B32125B70878}"/>
              </a:ext>
            </a:extLst>
          </p:cNvPr>
          <p:cNvSpPr/>
          <p:nvPr/>
        </p:nvSpPr>
        <p:spPr>
          <a:xfrm>
            <a:off x="9483725" y="1381614"/>
            <a:ext cx="1543050" cy="771525"/>
          </a:xfrm>
          <a:prstGeom prst="wedgeEllipseCallout">
            <a:avLst/>
          </a:prstGeom>
        </p:spPr>
        <p:style>
          <a:lnRef idx="2">
            <a:schemeClr val="accent6"/>
          </a:lnRef>
          <a:fillRef idx="1">
            <a:schemeClr val="lt1"/>
          </a:fillRef>
          <a:effectRef idx="0">
            <a:schemeClr val="accent6"/>
          </a:effectRef>
          <a:fontRef idx="minor">
            <a:schemeClr val="dk1"/>
          </a:fontRef>
        </p:style>
        <p:txBody>
          <a:bodyPr rtlCol="0" anchor="ctr"/>
          <a:lstStyle>
            <a:defPPr>
              <a:defRPr lang="zh-CN">
                <a:solidFill>
                  <a:schemeClr val="dk1"/>
                </a:solidFill>
              </a:defRPr>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endParaRPr lang="zh-CN" altLang="en-US">
              <a:latin typeface="微软雅黑" panose="020B0503020204020204" pitchFamily="34" charset="-122"/>
              <a:ea typeface="微软雅黑" panose="020B0503020204020204" pitchFamily="34" charset="-122"/>
            </a:endParaRPr>
          </a:p>
        </p:txBody>
      </p:sp>
      <p:sp>
        <p:nvSpPr>
          <p:cNvPr id="30" name="文本框 18">
            <a:extLst>
              <a:ext uri="{FF2B5EF4-FFF2-40B4-BE49-F238E27FC236}">
                <a16:creationId xmlns:a16="http://schemas.microsoft.com/office/drawing/2014/main" id="{B831F0B8-1A81-4904-BEF4-BC4DE1D477FC}"/>
              </a:ext>
            </a:extLst>
          </p:cNvPr>
          <p:cNvSpPr txBox="1"/>
          <p:nvPr/>
        </p:nvSpPr>
        <p:spPr>
          <a:xfrm>
            <a:off x="9679305" y="1457814"/>
            <a:ext cx="1170747" cy="64633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dirty="0">
                <a:latin typeface="微软雅黑" panose="020B0503020204020204" pitchFamily="34" charset="-122"/>
                <a:ea typeface="微软雅黑" panose="020B0503020204020204" pitchFamily="34" charset="-122"/>
              </a:rPr>
              <a:t>C=commit(x</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a:t>
            </a:r>
          </a:p>
        </p:txBody>
      </p:sp>
      <p:cxnSp>
        <p:nvCxnSpPr>
          <p:cNvPr id="31" name="直接箭头连接符 30">
            <a:extLst>
              <a:ext uri="{FF2B5EF4-FFF2-40B4-BE49-F238E27FC236}">
                <a16:creationId xmlns:a16="http://schemas.microsoft.com/office/drawing/2014/main" id="{EF297F55-5B79-45D7-83AA-41DFAF8AEA2D}"/>
              </a:ext>
            </a:extLst>
          </p:cNvPr>
          <p:cNvCxnSpPr/>
          <p:nvPr/>
        </p:nvCxnSpPr>
        <p:spPr>
          <a:xfrm>
            <a:off x="3384232" y="3504629"/>
            <a:ext cx="4467225" cy="9525"/>
          </a:xfrm>
          <a:prstGeom prst="straightConnector1">
            <a:avLst/>
          </a:prstGeom>
          <a:ln w="28575" cmpd="sng">
            <a:solidFill>
              <a:schemeClr val="accent1">
                <a:shade val="50000"/>
              </a:schemeClr>
            </a:solidFill>
            <a:prstDash val="solid"/>
            <a:tailEnd type="arrow"/>
          </a:ln>
        </p:spPr>
        <p:style>
          <a:lnRef idx="1">
            <a:schemeClr val="accent1"/>
          </a:lnRef>
          <a:fillRef idx="0">
            <a:schemeClr val="accent1"/>
          </a:fillRef>
          <a:effectRef idx="0">
            <a:schemeClr val="accent1"/>
          </a:effectRef>
          <a:fontRef idx="minor">
            <a:schemeClr val="tx1"/>
          </a:fontRef>
        </p:style>
      </p:cxnSp>
      <p:sp>
        <p:nvSpPr>
          <p:cNvPr id="32" name="文本框 15">
            <a:extLst>
              <a:ext uri="{FF2B5EF4-FFF2-40B4-BE49-F238E27FC236}">
                <a16:creationId xmlns:a16="http://schemas.microsoft.com/office/drawing/2014/main" id="{110FB888-3F99-43AE-B6F5-A8880A12A6C4}"/>
              </a:ext>
            </a:extLst>
          </p:cNvPr>
          <p:cNvSpPr txBox="1"/>
          <p:nvPr/>
        </p:nvSpPr>
        <p:spPr>
          <a:xfrm>
            <a:off x="4296207" y="2960859"/>
            <a:ext cx="2619248"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zh-CN" altLang="en-US" dirty="0">
                <a:latin typeface="微软雅黑" panose="020B0503020204020204" pitchFamily="34" charset="-122"/>
                <a:ea typeface="微软雅黑" panose="020B0503020204020204" pitchFamily="34" charset="-122"/>
              </a:rPr>
              <a:t>公布密文</a:t>
            </a:r>
            <a:r>
              <a:rPr lang="en-US" altLang="zh-CN" dirty="0">
                <a:latin typeface="微软雅黑" panose="020B0503020204020204" pitchFamily="34" charset="-122"/>
                <a:ea typeface="微软雅黑" panose="020B0503020204020204" pitchFamily="34" charset="-122"/>
              </a:rPr>
              <a:t>x’</a:t>
            </a:r>
          </a:p>
        </p:txBody>
      </p:sp>
      <p:sp>
        <p:nvSpPr>
          <p:cNvPr id="33" name="文本框 9">
            <a:extLst>
              <a:ext uri="{FF2B5EF4-FFF2-40B4-BE49-F238E27FC236}">
                <a16:creationId xmlns:a16="http://schemas.microsoft.com/office/drawing/2014/main" id="{7C4FEB8D-0499-414A-9E43-E91278D33A1F}"/>
              </a:ext>
            </a:extLst>
          </p:cNvPr>
          <p:cNvSpPr txBox="1"/>
          <p:nvPr/>
        </p:nvSpPr>
        <p:spPr>
          <a:xfrm>
            <a:off x="1880234" y="3697328"/>
            <a:ext cx="1362075" cy="369332"/>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dirty="0">
                <a:latin typeface="微软雅黑" panose="020B0503020204020204" pitchFamily="34" charset="-122"/>
                <a:ea typeface="微软雅黑" panose="020B0503020204020204" pitchFamily="34" charset="-122"/>
              </a:rPr>
              <a:t>拥有</a:t>
            </a:r>
            <a:r>
              <a:rPr lang="en-US" altLang="zh-CN" dirty="0">
                <a:latin typeface="微软雅黑" panose="020B0503020204020204" pitchFamily="34" charset="-122"/>
                <a:ea typeface="微软雅黑" panose="020B0503020204020204" pitchFamily="34" charset="-122"/>
              </a:rPr>
              <a:t>x</a:t>
            </a:r>
            <a:endParaRPr lang="zh-CN" altLang="en-US"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D903E15B-F5C1-4796-A580-DFB90F65BC53}"/>
              </a:ext>
            </a:extLst>
          </p:cNvPr>
          <p:cNvSpPr txBox="1"/>
          <p:nvPr/>
        </p:nvSpPr>
        <p:spPr>
          <a:xfrm>
            <a:off x="1133856" y="4462272"/>
            <a:ext cx="9716196"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选择合适的计算，可以保证</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和</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一致</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在论文中，将模型的一些信息进行</a:t>
            </a:r>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，提高系统的可靠性</a:t>
            </a:r>
          </a:p>
        </p:txBody>
      </p:sp>
    </p:spTree>
    <p:extLst>
      <p:ext uri="{BB962C8B-B14F-4D97-AF65-F5344CB8AC3E}">
        <p14:creationId xmlns:p14="http://schemas.microsoft.com/office/powerpoint/2010/main" val="2403268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pic>
        <p:nvPicPr>
          <p:cNvPr id="6" name="图片 5">
            <a:extLst>
              <a:ext uri="{FF2B5EF4-FFF2-40B4-BE49-F238E27FC236}">
                <a16:creationId xmlns:a16="http://schemas.microsoft.com/office/drawing/2014/main" id="{9FB7CBEE-F89F-4081-9B8B-18B1B10887E2}"/>
              </a:ext>
            </a:extLst>
          </p:cNvPr>
          <p:cNvPicPr>
            <a:picLocks noChangeAspect="1"/>
          </p:cNvPicPr>
          <p:nvPr/>
        </p:nvPicPr>
        <p:blipFill>
          <a:blip r:embed="rId4"/>
          <a:stretch>
            <a:fillRect/>
          </a:stretch>
        </p:blipFill>
        <p:spPr>
          <a:xfrm>
            <a:off x="2464529" y="989198"/>
            <a:ext cx="7262941" cy="1549262"/>
          </a:xfrm>
          <a:prstGeom prst="rect">
            <a:avLst/>
          </a:prstGeom>
        </p:spPr>
      </p:pic>
      <p:sp>
        <p:nvSpPr>
          <p:cNvPr id="7" name="文本框 6">
            <a:extLst>
              <a:ext uri="{FF2B5EF4-FFF2-40B4-BE49-F238E27FC236}">
                <a16:creationId xmlns:a16="http://schemas.microsoft.com/office/drawing/2014/main" id="{BD92D289-0D05-47BA-8BA8-1BFA07222D3F}"/>
              </a:ext>
            </a:extLst>
          </p:cNvPr>
          <p:cNvSpPr txBox="1"/>
          <p:nvPr/>
        </p:nvSpPr>
        <p:spPr>
          <a:xfrm>
            <a:off x="713232" y="3871115"/>
            <a:ext cx="1056116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将整个计算过程建模为一个算术电路，针对这个算术电路构建零知识证明系统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将问题转为算术电路这部分称为零知识证明前端，针对电路构造证明系统的部分称为后端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论文使用</a:t>
            </a:r>
            <a:r>
              <a:rPr lang="en-US" altLang="zh-CN" dirty="0">
                <a:latin typeface="微软雅黑" panose="020B0503020204020204" pitchFamily="34" charset="-122"/>
                <a:ea typeface="微软雅黑" panose="020B0503020204020204" pitchFamily="34" charset="-122"/>
              </a:rPr>
              <a:t>Aurora</a:t>
            </a:r>
            <a:r>
              <a:rPr lang="zh-CN" altLang="en-US" dirty="0">
                <a:latin typeface="微软雅黑" panose="020B0503020204020204" pitchFamily="34" charset="-122"/>
                <a:ea typeface="微软雅黑" panose="020B0503020204020204" pitchFamily="34" charset="-122"/>
              </a:rPr>
              <a:t>作为零知识证明后端算法</a:t>
            </a:r>
            <a:endParaRPr lang="en-US" altLang="zh-CN" dirty="0"/>
          </a:p>
        </p:txBody>
      </p:sp>
    </p:spTree>
    <p:extLst>
      <p:ext uri="{BB962C8B-B14F-4D97-AF65-F5344CB8AC3E}">
        <p14:creationId xmlns:p14="http://schemas.microsoft.com/office/powerpoint/2010/main" val="3048636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pic>
        <p:nvPicPr>
          <p:cNvPr id="6" name="图片 5">
            <a:extLst>
              <a:ext uri="{FF2B5EF4-FFF2-40B4-BE49-F238E27FC236}">
                <a16:creationId xmlns:a16="http://schemas.microsoft.com/office/drawing/2014/main" id="{9FB7CBEE-F89F-4081-9B8B-18B1B10887E2}"/>
              </a:ext>
            </a:extLst>
          </p:cNvPr>
          <p:cNvPicPr>
            <a:picLocks noChangeAspect="1"/>
          </p:cNvPicPr>
          <p:nvPr/>
        </p:nvPicPr>
        <p:blipFill>
          <a:blip r:embed="rId4"/>
          <a:stretch>
            <a:fillRect/>
          </a:stretch>
        </p:blipFill>
        <p:spPr>
          <a:xfrm>
            <a:off x="2464529" y="989198"/>
            <a:ext cx="7262941" cy="1549262"/>
          </a:xfrm>
          <a:prstGeom prst="rect">
            <a:avLst/>
          </a:prstGeom>
        </p:spPr>
      </p:pic>
      <p:sp>
        <p:nvSpPr>
          <p:cNvPr id="7" name="文本框 6">
            <a:extLst>
              <a:ext uri="{FF2B5EF4-FFF2-40B4-BE49-F238E27FC236}">
                <a16:creationId xmlns:a16="http://schemas.microsoft.com/office/drawing/2014/main" id="{BD92D289-0D05-47BA-8BA8-1BFA07222D3F}"/>
              </a:ext>
            </a:extLst>
          </p:cNvPr>
          <p:cNvSpPr txBox="1"/>
          <p:nvPr/>
        </p:nvSpPr>
        <p:spPr>
          <a:xfrm>
            <a:off x="713232" y="3871115"/>
            <a:ext cx="1056116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将整个计算过程建模为一个算术电路，针对这个算术电路构建零知识证明系统</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将问题转为算术电路这部分称为零知识证明前端，针对电路构造证明系统的部分称为后端</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论文使用</a:t>
            </a:r>
            <a:r>
              <a:rPr lang="en-US" altLang="zh-CN" dirty="0">
                <a:latin typeface="微软雅黑" panose="020B0503020204020204" pitchFamily="34" charset="-122"/>
                <a:ea typeface="微软雅黑" panose="020B0503020204020204" pitchFamily="34" charset="-122"/>
              </a:rPr>
              <a:t>Aurora</a:t>
            </a:r>
            <a:r>
              <a:rPr lang="zh-CN" altLang="en-US" dirty="0">
                <a:latin typeface="微软雅黑" panose="020B0503020204020204" pitchFamily="34" charset="-122"/>
                <a:ea typeface="微软雅黑" panose="020B0503020204020204" pitchFamily="34" charset="-122"/>
              </a:rPr>
              <a:t>作为零知识证明后端算法</a:t>
            </a:r>
            <a:endParaRPr lang="en-US" altLang="zh-CN" dirty="0"/>
          </a:p>
        </p:txBody>
      </p:sp>
    </p:spTree>
    <p:extLst>
      <p:ext uri="{BB962C8B-B14F-4D97-AF65-F5344CB8AC3E}">
        <p14:creationId xmlns:p14="http://schemas.microsoft.com/office/powerpoint/2010/main" val="3349825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pic>
        <p:nvPicPr>
          <p:cNvPr id="4" name="图片 3">
            <a:extLst>
              <a:ext uri="{FF2B5EF4-FFF2-40B4-BE49-F238E27FC236}">
                <a16:creationId xmlns:a16="http://schemas.microsoft.com/office/drawing/2014/main" id="{B23CD188-4545-4D0C-961A-C1E1416A8D20}"/>
              </a:ext>
            </a:extLst>
          </p:cNvPr>
          <p:cNvPicPr>
            <a:picLocks noChangeAspect="1"/>
          </p:cNvPicPr>
          <p:nvPr/>
        </p:nvPicPr>
        <p:blipFill>
          <a:blip r:embed="rId4"/>
          <a:stretch>
            <a:fillRect/>
          </a:stretch>
        </p:blipFill>
        <p:spPr>
          <a:xfrm>
            <a:off x="937114" y="119993"/>
            <a:ext cx="9866667" cy="5752381"/>
          </a:xfrm>
          <a:prstGeom prst="rect">
            <a:avLst/>
          </a:prstGeom>
        </p:spPr>
      </p:pic>
    </p:spTree>
    <p:extLst>
      <p:ext uri="{BB962C8B-B14F-4D97-AF65-F5344CB8AC3E}">
        <p14:creationId xmlns:p14="http://schemas.microsoft.com/office/powerpoint/2010/main" val="247499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sp>
        <p:nvSpPr>
          <p:cNvPr id="2" name="文本框 1">
            <a:extLst>
              <a:ext uri="{FF2B5EF4-FFF2-40B4-BE49-F238E27FC236}">
                <a16:creationId xmlns:a16="http://schemas.microsoft.com/office/drawing/2014/main" id="{0AA15F85-4585-4CD9-93FE-BEC555FA990F}"/>
              </a:ext>
            </a:extLst>
          </p:cNvPr>
          <p:cNvSpPr txBox="1"/>
          <p:nvPr/>
        </p:nvSpPr>
        <p:spPr>
          <a:xfrm>
            <a:off x="780288" y="1450848"/>
            <a:ext cx="10472928" cy="2308324"/>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生成时间：</a:t>
            </a:r>
            <a:r>
              <a:rPr lang="en-US" altLang="zh-CN" dirty="0">
                <a:latin typeface="微软雅黑" panose="020B0503020204020204" pitchFamily="34" charset="-122"/>
                <a:ea typeface="微软雅黑" panose="020B0503020204020204" pitchFamily="34" charset="-122"/>
              </a:rPr>
              <a:t>O(N)	</a:t>
            </a:r>
            <a:r>
              <a:rPr lang="zh-CN" altLang="en-US" dirty="0">
                <a:latin typeface="微软雅黑" panose="020B0503020204020204" pitchFamily="34" charset="-122"/>
                <a:ea typeface="微软雅黑" panose="020B0503020204020204" pitchFamily="34" charset="-122"/>
              </a:rPr>
              <a:t>验证时间：</a:t>
            </a:r>
            <a:r>
              <a:rPr lang="en-US" altLang="zh-CN" dirty="0">
                <a:latin typeface="微软雅黑" panose="020B0503020204020204" pitchFamily="34" charset="-122"/>
                <a:ea typeface="微软雅黑" panose="020B0503020204020204" pitchFamily="34" charset="-122"/>
              </a:rPr>
              <a:t>O(h)</a:t>
            </a: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完备性：非常直观，构造方式确保</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可靠性：</a:t>
            </a:r>
            <a:r>
              <a:rPr lang="en-US" altLang="zh-CN" dirty="0">
                <a:latin typeface="微软雅黑" panose="020B0503020204020204" pitchFamily="34" charset="-122"/>
                <a:ea typeface="微软雅黑" panose="020B0503020204020204" pitchFamily="34" charset="-122"/>
              </a:rPr>
              <a:t>hash</a:t>
            </a:r>
            <a:r>
              <a:rPr lang="zh-CN" altLang="en-US" dirty="0">
                <a:latin typeface="微软雅黑" panose="020B0503020204020204" pitchFamily="34" charset="-122"/>
                <a:ea typeface="微软雅黑" panose="020B0503020204020204" pitchFamily="34" charset="-122"/>
              </a:rPr>
              <a:t>的无冲突特性保证</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隐藏性（零知识）：构造一个模拟器，模拟器计算的是全</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的树的值，但是有一个随机数</a:t>
            </a:r>
            <a:r>
              <a:rPr lang="en-US" altLang="zh-CN" dirty="0">
                <a:latin typeface="微软雅黑" panose="020B0503020204020204" pitchFamily="34" charset="-122"/>
                <a:ea typeface="微软雅黑" panose="020B0503020204020204" pitchFamily="34" charset="-122"/>
              </a:rPr>
              <a:t>r</a:t>
            </a:r>
            <a:r>
              <a:rPr lang="zh-CN" altLang="en-US" dirty="0">
                <a:latin typeface="微软雅黑" panose="020B0503020204020204" pitchFamily="34" charset="-122"/>
                <a:ea typeface="微软雅黑" panose="020B0503020204020204" pitchFamily="34" charset="-122"/>
              </a:rPr>
              <a:t>（对于验证者来说是未知的），使得无法区分</a:t>
            </a:r>
            <a:r>
              <a:rPr lang="en-US" altLang="zh-CN" dirty="0">
                <a:latin typeface="微软雅黑" panose="020B0503020204020204" pitchFamily="34" charset="-122"/>
                <a:ea typeface="微软雅黑" panose="020B0503020204020204" pitchFamily="34" charset="-122"/>
              </a:rPr>
              <a:t>commit</a:t>
            </a:r>
            <a:r>
              <a:rPr lang="zh-CN" altLang="en-US" dirty="0">
                <a:latin typeface="微软雅黑" panose="020B0503020204020204" pitchFamily="34" charset="-122"/>
                <a:ea typeface="微软雅黑" panose="020B0503020204020204" pitchFamily="34" charset="-122"/>
              </a:rPr>
              <a:t>结果是由算法还是模拟器计算得出的</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7308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B9FC9A4-FBD7-2148-998A-D26AF654866A}"/>
              </a:ext>
            </a:extLst>
          </p:cNvPr>
          <p:cNvPicPr>
            <a:picLocks noChangeAspect="1"/>
          </p:cNvPicPr>
          <p:nvPr/>
        </p:nvPicPr>
        <p:blipFill>
          <a:blip r:embed="rId3"/>
          <a:stretch>
            <a:fillRect/>
          </a:stretch>
        </p:blipFill>
        <p:spPr>
          <a:xfrm>
            <a:off x="0" y="225749"/>
            <a:ext cx="12192000" cy="6632251"/>
          </a:xfrm>
          <a:prstGeom prst="rect">
            <a:avLst/>
          </a:prstGeom>
        </p:spPr>
      </p:pic>
      <p:pic>
        <p:nvPicPr>
          <p:cNvPr id="6" name="图片 5">
            <a:extLst>
              <a:ext uri="{FF2B5EF4-FFF2-40B4-BE49-F238E27FC236}">
                <a16:creationId xmlns:a16="http://schemas.microsoft.com/office/drawing/2014/main" id="{177A0C63-FD3A-4A87-8ECA-C3C21A73EEC8}"/>
              </a:ext>
            </a:extLst>
          </p:cNvPr>
          <p:cNvPicPr>
            <a:picLocks noChangeAspect="1"/>
          </p:cNvPicPr>
          <p:nvPr/>
        </p:nvPicPr>
        <p:blipFill>
          <a:blip r:embed="rId4"/>
          <a:stretch>
            <a:fillRect/>
          </a:stretch>
        </p:blipFill>
        <p:spPr>
          <a:xfrm>
            <a:off x="1773936" y="225749"/>
            <a:ext cx="7778496" cy="3061633"/>
          </a:xfrm>
          <a:prstGeom prst="rect">
            <a:avLst/>
          </a:prstGeom>
        </p:spPr>
      </p:pic>
      <p:sp>
        <p:nvSpPr>
          <p:cNvPr id="9" name="文本框 8">
            <a:extLst>
              <a:ext uri="{FF2B5EF4-FFF2-40B4-BE49-F238E27FC236}">
                <a16:creationId xmlns:a16="http://schemas.microsoft.com/office/drawing/2014/main" id="{33D089BB-C6E8-4DE8-8F74-B0796BDA622C}"/>
              </a:ext>
            </a:extLst>
          </p:cNvPr>
          <p:cNvSpPr txBox="1"/>
          <p:nvPr/>
        </p:nvSpPr>
        <p:spPr>
          <a:xfrm>
            <a:off x="743712" y="3633061"/>
            <a:ext cx="10460736" cy="1754326"/>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当</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个子模块都满足时，最终整个电路满足。</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其中</a:t>
            </a:r>
            <a:r>
              <a:rPr lang="en-US" altLang="zh-CN" dirty="0">
                <a:latin typeface="微软雅黑" panose="020B0503020204020204" pitchFamily="34" charset="-122"/>
                <a:ea typeface="微软雅黑" panose="020B0503020204020204" pitchFamily="34" charset="-122"/>
              </a:rPr>
              <a:t>Path Validation</a:t>
            </a:r>
            <a:r>
              <a:rPr lang="zh-CN" altLang="en-US" dirty="0">
                <a:latin typeface="微软雅黑" panose="020B0503020204020204" pitchFamily="34" charset="-122"/>
                <a:ea typeface="微软雅黑" panose="020B0503020204020204" pitchFamily="34" charset="-122"/>
              </a:rPr>
              <a:t>部分就是计算承诺值并进行比较，电路规模</a:t>
            </a:r>
            <a:r>
              <a:rPr lang="en-US" altLang="zh-CN" dirty="0">
                <a:latin typeface="微软雅黑" panose="020B0503020204020204" pitchFamily="34" charset="-122"/>
                <a:ea typeface="微软雅黑" panose="020B0503020204020204" pitchFamily="34" charset="-122"/>
              </a:rPr>
              <a:t>O(h)</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决策树预测部分电路规模</a:t>
            </a:r>
            <a:r>
              <a:rPr lang="en-US" altLang="zh-CN" dirty="0">
                <a:latin typeface="微软雅黑" panose="020B0503020204020204" pitchFamily="34" charset="-122"/>
                <a:ea typeface="微软雅黑" panose="020B0503020204020204" pitchFamily="34" charset="-122"/>
              </a:rPr>
              <a:t>O(h)</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endParaRPr lang="zh-CN" altLang="en-US" dirty="0"/>
          </a:p>
        </p:txBody>
      </p:sp>
    </p:spTree>
    <p:extLst>
      <p:ext uri="{BB962C8B-B14F-4D97-AF65-F5344CB8AC3E}">
        <p14:creationId xmlns:p14="http://schemas.microsoft.com/office/powerpoint/2010/main" val="3697013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645</TotalTime>
  <Words>698</Words>
  <Application>Microsoft Office PowerPoint</Application>
  <PresentationFormat>宽屏</PresentationFormat>
  <Paragraphs>112</Paragraphs>
  <Slides>16</Slides>
  <Notes>13</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LinBiolinumTB</vt:lpstr>
      <vt:lpstr>等线</vt:lpstr>
      <vt:lpstr>等线 Light</vt:lpstr>
      <vt:lpstr>微软雅黑</vt:lpstr>
      <vt:lpstr>Arial</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W.M LEE</dc:creator>
  <cp:lastModifiedBy>唯贤 李</cp:lastModifiedBy>
  <cp:revision>35</cp:revision>
  <dcterms:created xsi:type="dcterms:W3CDTF">2020-06-20T14:14:21Z</dcterms:created>
  <dcterms:modified xsi:type="dcterms:W3CDTF">2021-06-16T18:22:38Z</dcterms:modified>
</cp:coreProperties>
</file>