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5" r:id="rId5"/>
    <p:sldId id="266" r:id="rId6"/>
    <p:sldId id="262" r:id="rId7"/>
    <p:sldId id="267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3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018-0ECD-4663-BE3E-75F4E9BBD3FE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6AC-5E3B-435A-87AD-6424EB3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76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018-0ECD-4663-BE3E-75F4E9BBD3FE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6AC-5E3B-435A-87AD-6424EB3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261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018-0ECD-4663-BE3E-75F4E9BBD3FE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6AC-5E3B-435A-87AD-6424EB3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67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018-0ECD-4663-BE3E-75F4E9BBD3FE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6AC-5E3B-435A-87AD-6424EB3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3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018-0ECD-4663-BE3E-75F4E9BBD3FE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6AC-5E3B-435A-87AD-6424EB3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180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018-0ECD-4663-BE3E-75F4E9BBD3FE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6AC-5E3B-435A-87AD-6424EB3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28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018-0ECD-4663-BE3E-75F4E9BBD3FE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6AC-5E3B-435A-87AD-6424EB3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4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018-0ECD-4663-BE3E-75F4E9BBD3FE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6AC-5E3B-435A-87AD-6424EB3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51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018-0ECD-4663-BE3E-75F4E9BBD3FE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6AC-5E3B-435A-87AD-6424EB3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08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018-0ECD-4663-BE3E-75F4E9BBD3FE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6AC-5E3B-435A-87AD-6424EB3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87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04018-0ECD-4663-BE3E-75F4E9BBD3FE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6D6AC-5E3B-435A-87AD-6424EB3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04018-0ECD-4663-BE3E-75F4E9BBD3FE}" type="datetimeFigureOut">
              <a:rPr lang="zh-CN" altLang="en-US" smtClean="0"/>
              <a:t>2021/9/16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6D6AC-5E3B-435A-87AD-6424EB36E9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0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2AB608-8944-984D-8FAA-FB92450A4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9699"/>
            <a:ext cx="12192000" cy="66322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92382" y="2321790"/>
            <a:ext cx="986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mtClean="0">
                <a:latin typeface="楷体" panose="02010609060101010101" pitchFamily="49" charset="-122"/>
                <a:ea typeface="楷体" panose="02010609060101010101" pitchFamily="49" charset="-122"/>
              </a:rPr>
              <a:t>离散傅里叶变换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的并行</a:t>
            </a:r>
            <a:endParaRPr lang="en-US" altLang="zh-CN" sz="2800" dirty="0"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60982" y="3544494"/>
            <a:ext cx="3870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余瑞璟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4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2021.9.16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491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1"/>
    </mc:Choice>
    <mc:Fallback xmlns="">
      <p:transition spd="slow" advTm="449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9FC9A4-FBD7-2148-998A-D26AF6548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6" y="433127"/>
            <a:ext cx="12192000" cy="66322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0363" y="433127"/>
            <a:ext cx="317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Sze11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0363" y="1331422"/>
            <a:ext cx="1015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r="3915" b="5459"/>
          <a:stretch/>
        </p:blipFill>
        <p:spPr>
          <a:xfrm>
            <a:off x="426483" y="1061815"/>
            <a:ext cx="5242797" cy="295392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/>
          <a:srcRect r="1351" b="5382"/>
          <a:stretch/>
        </p:blipFill>
        <p:spPr>
          <a:xfrm>
            <a:off x="628361" y="4547711"/>
            <a:ext cx="9216679" cy="11825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880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37"/>
    </mc:Choice>
    <mc:Fallback xmlns="">
      <p:transition spd="slow" advTm="38737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9FC9A4-FBD7-2148-998A-D26AF6548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127"/>
            <a:ext cx="12192000" cy="66322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0363" y="433127"/>
            <a:ext cx="317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离散傅里叶变换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10362" y="1331422"/>
                <a:ext cx="10963599" cy="1503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=0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…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上的值，我们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称</a:t>
                </a:r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这个问题是一个大小为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dirty="0" err="1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DFT</a:t>
                </a:r>
                <a:endPara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如果朴素带入，时间复杂度是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，而使用快速傅里叶变换，复杂度为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log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为方便起见，记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[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]=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𝐴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altLang="zh-CN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2" y="1331422"/>
                <a:ext cx="10963599" cy="1503040"/>
              </a:xfrm>
              <a:prstGeom prst="rect">
                <a:avLst/>
              </a:prstGeom>
              <a:blipFill>
                <a:blip r:embed="rId4"/>
                <a:stretch>
                  <a:fillRect l="-501" t="-28340" b="-44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1132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439"/>
    </mc:Choice>
    <mc:Fallback xmlns="">
      <p:transition spd="slow" advTm="145439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9FC9A4-FBD7-2148-998A-D26AF6548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127"/>
            <a:ext cx="12192000" cy="66322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0363" y="433127"/>
            <a:ext cx="317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快速傅里叶变换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40024" y="1366591"/>
                <a:ext cx="10963599" cy="3044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𝐴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…+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endPara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 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=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…+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−2</m:t>
                            </m:r>
                          </m:num>
                          <m:den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楷体" panose="02010609060101010101" pitchFamily="49" charset="-122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可以得到如下推论，当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0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≤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𝑘</m:t>
                    </m:r>
                    <m:r>
                      <a:rPr lang="zh-CN" altLang="en-US" i="1" dirty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＜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时：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λ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·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</m:e>
                      </m:d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·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24" y="1366591"/>
                <a:ext cx="10963599" cy="3044231"/>
              </a:xfrm>
              <a:prstGeom prst="rect">
                <a:avLst/>
              </a:prstGeom>
              <a:blipFill>
                <a:blip r:embed="rId4"/>
                <a:stretch>
                  <a:fillRect l="-4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990491" y="994502"/>
                <a:ext cx="2942494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假设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，那么有：</a:t>
                </a:r>
                <a:endPara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·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		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[4]=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[0]−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·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[0]	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·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	</m:t>
                      </m:r>
                    </m:oMath>
                  </m:oMathPara>
                </a14:m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[5]=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[1]−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·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[1]		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[2]=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[2]+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·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altLang="zh-CN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[6]=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[2]−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λ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·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[2]</m:t>
                      </m:r>
                    </m:oMath>
                  </m:oMathPara>
                </a14:m>
                <a:endParaRPr lang="en-US" altLang="zh-CN" dirty="0" smtClean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[3]=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[3]+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λ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3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·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[7]=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[3]−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·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[3]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0491" y="994502"/>
                <a:ext cx="2942494" cy="3416320"/>
              </a:xfrm>
              <a:prstGeom prst="rect">
                <a:avLst/>
              </a:prstGeom>
              <a:blipFill>
                <a:blip r:embed="rId5"/>
                <a:stretch>
                  <a:fillRect l="-1867" t="-1248" b="-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397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439"/>
    </mc:Choice>
    <mc:Fallback xmlns="">
      <p:transition spd="slow" advTm="145439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363" y="433127"/>
            <a:ext cx="317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蝶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形结构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440024" y="1366591"/>
                <a:ext cx="10963599" cy="2954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en-US" altLang="zh-CN" sz="2400" b="0" dirty="0" smtClean="0"/>
              </a:p>
              <a:p>
                <a:endParaRPr lang="en-US" altLang="zh-CN" sz="2400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sz="2400" i="1" dirty="0" smtClean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endParaRPr lang="en-US" altLang="zh-CN" sz="2400" i="1" dirty="0" smtClean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:endParaRPr lang="en-US" altLang="zh-CN" sz="2400" i="1" dirty="0" smtClean="0">
                  <a:latin typeface="Cambria Math" panose="02040503050406030204" pitchFamily="18" charset="0"/>
                  <a:ea typeface="楷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sz="2400" dirty="0"/>
                  <a:t> </a:t>
                </a:r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 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𝐴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[3]</m:t>
                    </m:r>
                  </m:oMath>
                </a14:m>
                <a:r>
                  <a:rPr lang="zh-CN" altLang="en-US" sz="2400" dirty="0"/>
                  <a:t> </a:t>
                </a:r>
              </a:p>
              <a:p>
                <a:endPara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24" y="1366591"/>
                <a:ext cx="10963599" cy="2954655"/>
              </a:xfrm>
              <a:prstGeom prst="rect">
                <a:avLst/>
              </a:prstGeom>
              <a:blipFill>
                <a:blip r:embed="rId3"/>
                <a:stretch>
                  <a:fillRect l="-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箭头连接符 6"/>
          <p:cNvCxnSpPr/>
          <p:nvPr/>
        </p:nvCxnSpPr>
        <p:spPr>
          <a:xfrm flipV="1">
            <a:off x="879231" y="1960685"/>
            <a:ext cx="0" cy="154744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944882" y="2019302"/>
            <a:ext cx="3276598" cy="148883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287129" y="1960686"/>
            <a:ext cx="1" cy="1547446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944881" y="1960685"/>
            <a:ext cx="3276599" cy="1547447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0969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439"/>
    </mc:Choice>
    <mc:Fallback xmlns="">
      <p:transition spd="slow" advTm="145439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0363" y="433127"/>
            <a:ext cx="317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蝶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形结构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63" y="1174114"/>
            <a:ext cx="8101853" cy="56838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843165" y="2050221"/>
                <a:ext cx="3757245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dirty="0" smtClean="0">
                    <a:solidFill>
                      <a:srgbClr val="333333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如果将每一条线用一个线程计算，</a:t>
                </a:r>
                <a:endParaRPr lang="en-US" altLang="zh-CN" dirty="0">
                  <a:solidFill>
                    <a:srgbClr val="333333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dirty="0" smtClean="0">
                    <a:solidFill>
                      <a:srgbClr val="333333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那么</a:t>
                </a:r>
                <a:r>
                  <a:rPr lang="zh-CN" altLang="en-US" dirty="0" smtClean="0">
                    <a:solidFill>
                      <a:srgbClr val="333333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线程</a:t>
                </a:r>
                <a:r>
                  <a:rPr lang="zh-CN" altLang="zh-CN" dirty="0" smtClean="0">
                    <a:solidFill>
                      <a:srgbClr val="333333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要依赖</a:t>
                </a:r>
                <a:r>
                  <a:rPr lang="zh-CN" altLang="en-US" dirty="0">
                    <a:solidFill>
                      <a:srgbClr val="333333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其余</a:t>
                </a:r>
                <a:r>
                  <a:rPr lang="zh-CN" altLang="zh-CN" dirty="0" smtClean="0">
                    <a:solidFill>
                      <a:srgbClr val="333333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线程的结果</a:t>
                </a:r>
                <a:endParaRPr lang="en-US" altLang="zh-CN" dirty="0" smtClean="0">
                  <a:solidFill>
                    <a:srgbClr val="333333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dirty="0">
                  <a:solidFill>
                    <a:srgbClr val="333333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dirty="0" smtClean="0">
                    <a:solidFill>
                      <a:srgbClr val="333333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每个</a:t>
                </a:r>
                <a:r>
                  <a:rPr lang="zh-CN" altLang="zh-CN" dirty="0">
                    <a:solidFill>
                      <a:srgbClr val="333333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线程一共需要</a:t>
                </a:r>
                <a:r>
                  <a:rPr lang="zh-CN" altLang="zh-CN" dirty="0" smtClean="0">
                    <a:solidFill>
                      <a:srgbClr val="333333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通信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Merriweather"/>
                      </a:rPr>
                      <m:t>log</m:t>
                    </m:r>
                    <m:r>
                      <a:rPr lang="en-US" altLang="zh-CN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Merriweather"/>
                      </a:rPr>
                      <m:t>⁡(</m:t>
                    </m:r>
                    <m:r>
                      <a:rPr lang="en-US" altLang="zh-CN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Merriweather"/>
                      </a:rPr>
                      <m:t>𝑛</m:t>
                    </m:r>
                    <m:r>
                      <a:rPr lang="en-US" altLang="zh-CN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Merriweather"/>
                      </a:rPr>
                      <m:t>)</m:t>
                    </m:r>
                  </m:oMath>
                </a14:m>
                <a:r>
                  <a:rPr lang="zh-CN" altLang="zh-CN" dirty="0" smtClean="0">
                    <a:solidFill>
                      <a:srgbClr val="333333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次</a:t>
                </a:r>
                <a:endParaRPr lang="en-US" altLang="zh-CN" dirty="0" smtClean="0">
                  <a:solidFill>
                    <a:srgbClr val="333333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800" dirty="0">
                  <a:solidFill>
                    <a:srgbClr val="333333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dirty="0" smtClean="0">
                    <a:solidFill>
                      <a:srgbClr val="333333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该方案线程数为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𝑛</m:t>
                    </m:r>
                  </m:oMath>
                </a14:m>
                <a:r>
                  <a:rPr lang="en-US" altLang="zh-CN" dirty="0" smtClean="0">
                    <a:solidFill>
                      <a:srgbClr val="333333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r>
                  <a:rPr lang="zh-CN" altLang="en-US" dirty="0" smtClean="0">
                    <a:solidFill>
                      <a:srgbClr val="333333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时间</a:t>
                </a:r>
                <a:r>
                  <a:rPr lang="zh-CN" altLang="en-US" dirty="0">
                    <a:solidFill>
                      <a:srgbClr val="333333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复杂</a:t>
                </a:r>
                <a:r>
                  <a:rPr lang="zh-CN" altLang="en-US" dirty="0" smtClean="0">
                    <a:solidFill>
                      <a:srgbClr val="333333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度为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𝑂</m:t>
                    </m:r>
                    <m:r>
                      <a:rPr lang="en-US" altLang="zh-CN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(</m:t>
                    </m:r>
                    <m:r>
                      <a:rPr lang="en-US" altLang="zh-CN" i="1" dirty="0" err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𝑙𝑜𝑔𝑛</m:t>
                    </m:r>
                    <m:r>
                      <a:rPr lang="en-US" altLang="zh-CN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dirty="0" smtClean="0">
                    <a:solidFill>
                      <a:srgbClr val="333333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,</a:t>
                </a:r>
                <a:endParaRPr lang="zh-CN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165" y="2050221"/>
                <a:ext cx="3757245" cy="2246769"/>
              </a:xfrm>
              <a:prstGeom prst="rect">
                <a:avLst/>
              </a:prstGeom>
              <a:blipFill>
                <a:blip r:embed="rId4"/>
                <a:stretch>
                  <a:fillRect l="-1461" t="-1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7746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439"/>
    </mc:Choice>
    <mc:Fallback xmlns="">
      <p:transition spd="slow" advTm="145439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9FC9A4-FBD7-2148-998A-D26AF6548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6" y="433127"/>
            <a:ext cx="12192000" cy="66322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0363" y="433127"/>
            <a:ext cx="317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Sze11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10363" y="1331422"/>
                <a:ext cx="10154706" cy="926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将大小为</a:t>
                </a:r>
                <a:r>
                  <a:rPr lang="en-US" altLang="zh-CN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DFT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拆分成两步计算，每步计算</a:t>
                </a:r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都是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大小为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𝑛</m:t>
                        </m:r>
                      </m:e>
                    </m:rad>
                  </m:oMath>
                </a14:m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</a:t>
                </a:r>
                <a:r>
                  <a:rPr lang="en-US" altLang="zh-CN" dirty="0" err="1">
                    <a:latin typeface="楷体" panose="02010609060101010101" pitchFamily="49" charset="-122"/>
                    <a:ea typeface="楷体" panose="02010609060101010101" pitchFamily="49" charset="-122"/>
                  </a:rPr>
                  <a:t>DFT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，整个方案只需</a:t>
                </a:r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要一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次</a:t>
                </a:r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通信</a:t>
                </a:r>
                <a:endPara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63" y="1331422"/>
                <a:ext cx="10154706" cy="926407"/>
              </a:xfrm>
              <a:prstGeom prst="rect">
                <a:avLst/>
              </a:prstGeom>
              <a:blipFill>
                <a:blip r:embed="rId4"/>
                <a:stretch>
                  <a:fillRect l="-540" t="-4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3378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37"/>
    </mc:Choice>
    <mc:Fallback xmlns="">
      <p:transition spd="slow" advTm="38737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9FC9A4-FBD7-2148-998A-D26AF6548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6" y="433127"/>
            <a:ext cx="12192000" cy="66322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0363" y="433127"/>
            <a:ext cx="317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Sze11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0363" y="1331422"/>
            <a:ext cx="1015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/>
          <a:srcRect r="963" b="5168"/>
          <a:stretch/>
        </p:blipFill>
        <p:spPr>
          <a:xfrm>
            <a:off x="434163" y="1200187"/>
            <a:ext cx="9086955" cy="27317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155" y="4366172"/>
            <a:ext cx="5898391" cy="20270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5533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37"/>
    </mc:Choice>
    <mc:Fallback xmlns="">
      <p:transition spd="slow" advTm="38737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9FC9A4-FBD7-2148-998A-D26AF6548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6" y="433127"/>
            <a:ext cx="12192000" cy="66322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0363" y="433127"/>
            <a:ext cx="317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Sze11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0363" y="1331422"/>
            <a:ext cx="1015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4"/>
          <a:srcRect r="1794" b="8092"/>
          <a:stretch/>
        </p:blipFill>
        <p:spPr>
          <a:xfrm>
            <a:off x="344170" y="1301094"/>
            <a:ext cx="6690655" cy="19050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286969" y="2008081"/>
                <a:ext cx="1737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并行</a:t>
                </a:r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  <a:r>
                  <a:rPr lang="en-US" altLang="zh-CN" dirty="0" err="1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DFT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6969" y="2008081"/>
                <a:ext cx="1737360" cy="369332"/>
              </a:xfrm>
              <a:prstGeom prst="rect">
                <a:avLst/>
              </a:prstGeom>
              <a:blipFill>
                <a:blip r:embed="rId5"/>
                <a:stretch>
                  <a:fillRect l="-2807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6"/>
          <a:srcRect r="1809" b="4139"/>
          <a:stretch/>
        </p:blipFill>
        <p:spPr>
          <a:xfrm>
            <a:off x="92026" y="3882324"/>
            <a:ext cx="9952159" cy="194318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853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37"/>
    </mc:Choice>
    <mc:Fallback xmlns="">
      <p:transition spd="slow" advTm="3873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0B9FC9A4-FBD7-2148-998A-D26AF6548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26" y="494087"/>
            <a:ext cx="12192000" cy="663225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10363" y="433127"/>
            <a:ext cx="3179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Sze11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0363" y="1331422"/>
            <a:ext cx="10154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63" y="1188636"/>
            <a:ext cx="7879763" cy="19356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5"/>
          <a:srcRect r="1501" b="2106"/>
          <a:stretch/>
        </p:blipFill>
        <p:spPr>
          <a:xfrm>
            <a:off x="258661" y="3356573"/>
            <a:ext cx="9533040" cy="19545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083509" y="4256133"/>
                <a:ext cx="1737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并行</a:t>
                </a:r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𝐽</m:t>
                    </m:r>
                  </m:oMath>
                </a14:m>
                <a:r>
                  <a:rPr lang="zh-CN" altLang="en-US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个</a:t>
                </a:r>
                <a:r>
                  <a:rPr lang="en-US" altLang="zh-CN" dirty="0" err="1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DFT</a:t>
                </a: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3509" y="4256133"/>
                <a:ext cx="1737360" cy="369332"/>
              </a:xfrm>
              <a:prstGeom prst="rect">
                <a:avLst/>
              </a:prstGeom>
              <a:blipFill>
                <a:blip r:embed="rId6"/>
                <a:stretch>
                  <a:fillRect l="-2807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35280" y="5187434"/>
            <a:ext cx="493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按行优先展开，就是所需要的结果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60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37"/>
    </mc:Choice>
    <mc:Fallback xmlns="">
      <p:transition spd="slow" advTm="38737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7|26.4|3.1|8.6|16.7|8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7|26.4|3.1|8.6|16.7|8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7|26.4|3.1|8.6|16.7|8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7|26.4|3.1|8.6|16.7|8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27.1|2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27.1|2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27.1|2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27.1|2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|27.1|2.6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</TotalTime>
  <Words>127</Words>
  <Application>Microsoft Office PowerPoint</Application>
  <PresentationFormat>宽屏</PresentationFormat>
  <Paragraphs>52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Merriweather</vt:lpstr>
      <vt:lpstr>等线</vt:lpstr>
      <vt:lpstr>等线 Light</vt:lpstr>
      <vt:lpstr>楷体</vt:lpstr>
      <vt:lpstr>Arial</vt:lpstr>
      <vt:lpstr>Cambria Math</vt:lpstr>
      <vt:lpstr>Fira Code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190</cp:revision>
  <dcterms:created xsi:type="dcterms:W3CDTF">2020-12-16T09:41:27Z</dcterms:created>
  <dcterms:modified xsi:type="dcterms:W3CDTF">2021-09-16T12:31:32Z</dcterms:modified>
</cp:coreProperties>
</file>