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83" r:id="rId5"/>
    <p:sldId id="284" r:id="rId6"/>
    <p:sldId id="285" r:id="rId7"/>
    <p:sldId id="286" r:id="rId8"/>
    <p:sldId id="289" r:id="rId9"/>
    <p:sldId id="291" r:id="rId10"/>
    <p:sldId id="292" r:id="rId11"/>
    <p:sldId id="293" r:id="rId12"/>
    <p:sldId id="287" r:id="rId13"/>
    <p:sldId id="290" r:id="rId14"/>
    <p:sldId id="294" r:id="rId15"/>
    <p:sldId id="288" r:id="rId16"/>
    <p:sldId id="29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8453E-3A7C-415B-9AF3-38AF6F25A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95DFFE-E4F7-4929-A8A1-58EE4964A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447754-884C-422F-B7C1-CD907ED04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11AB-E0BA-4BA6-9C38-5EF5ED4BE8E3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3FB83A-56DB-4182-A049-08C7E2AC4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A91D52-2895-4F5A-9467-13389F06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E2AA-7057-4148-B63B-0D98ECA54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028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B725D-B52F-4BE6-9254-F9DFA1F7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6AA00A-FC3A-4CC3-99AE-144BB98B2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3204BF-21C7-4861-9339-A4DD2141A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11AB-E0BA-4BA6-9C38-5EF5ED4BE8E3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B68F13-E2B4-4952-8A07-E43D9E4A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50312E-B9C2-4314-8020-A37127E8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E2AA-7057-4148-B63B-0D98ECA54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78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561C3E-7FAF-44DC-8FF8-C2E02F86C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E87E04-AC02-4804-8BD6-1219D5028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6B8617-B79C-4FD7-B6EF-8C58D859C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11AB-E0BA-4BA6-9C38-5EF5ED4BE8E3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16A1EB-03B4-462C-8821-AA774B44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C0B95-AD28-4DFF-8CD8-A56AF00F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E2AA-7057-4148-B63B-0D98ECA54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99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7A4B1-CE7A-4BA5-AA68-4B7DBA26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DDE4F4-3E60-40EE-AC31-9D9A4EA19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E7C1B2-8CE4-440C-9BCE-DD09888E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11AB-E0BA-4BA6-9C38-5EF5ED4BE8E3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D4950-8F6C-4F8F-8312-A36C892A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128D8B-0CB7-4F8D-8A1F-0A766CDB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E2AA-7057-4148-B63B-0D98ECA54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52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AD855-1492-4CD0-AE19-C81754ED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0A952A-2888-4841-9047-D3FDC7CE5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251EE0-0251-46A3-89DA-183ACB22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11AB-E0BA-4BA6-9C38-5EF5ED4BE8E3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C24F0D-19E9-4C18-80DE-9D5EC75F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B1D3A1-ED65-405F-9F62-88C70B3A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E2AA-7057-4148-B63B-0D98ECA54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80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3640A-74F9-4D02-BA66-756039B4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3877B-F75B-48F5-839D-C88AF5637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5120A3-BD75-4AF8-854C-660CD47F4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7FDF43-2D22-4FA1-B8BB-3E83CC88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11AB-E0BA-4BA6-9C38-5EF5ED4BE8E3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74A432-4A28-4CFB-942B-F9B658CF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3B082B-096B-4A1E-A61A-89E9301B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E2AA-7057-4148-B63B-0D98ECA54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23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2EE08-2C1E-482C-97B6-C79013571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9B7505-D0DC-4D65-AECD-9E79A19AE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D9D432-8957-4656-BF8B-E8317E2F7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B751EC-E71E-4889-A7A9-53A4EDBD7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DE01AD-0565-46BA-875B-359931659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3A30AB-0176-4800-AF2D-B1F4C87F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11AB-E0BA-4BA6-9C38-5EF5ED4BE8E3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B718E1-372C-4686-8D18-CD07F320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FFC3D6-0B28-4B44-9192-10B3E0F8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E2AA-7057-4148-B63B-0D98ECA54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94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50F0E-AA90-4558-B55C-72B414E3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7EEE48-9BEA-40F5-985C-11DC221B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11AB-E0BA-4BA6-9C38-5EF5ED4BE8E3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483C22-8E65-46DE-8E83-783B5603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CCA98D-666E-4173-A99E-9D5F77922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E2AA-7057-4148-B63B-0D98ECA54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34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0A817D-59A8-4BF3-BF68-AD24EA29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11AB-E0BA-4BA6-9C38-5EF5ED4BE8E3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F0A455-6C3D-4CBB-B274-4A78BDAD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B634F9-F932-4E36-8249-6CA00FEB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E2AA-7057-4148-B63B-0D98ECA54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54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84AFF-2697-4143-9A30-A963BC961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DCC4CD-F00E-469E-83AC-EB812CD89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3C15F6-EFBC-4A0D-BDB0-AE52B3CA9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62BF08-9BB3-4240-BD29-1FAB0504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11AB-E0BA-4BA6-9C38-5EF5ED4BE8E3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7CFEE8-4423-4763-AD0A-BE466684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3ACCBC-4A88-434E-B019-66B45236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E2AA-7057-4148-B63B-0D98ECA54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97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3EACF-203A-4F3C-A21C-CA7BE375F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34F49D-82CB-4CE1-9A38-61070DF5D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4C3223-0706-460A-ABA3-71EF49FFB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5384DD-342A-48EE-B1CD-F5148464C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11AB-E0BA-4BA6-9C38-5EF5ED4BE8E3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52B036-23BF-4E18-84B5-A8B54D5A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F44E80-1EC9-4DE8-ACEE-F297ED01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E2AA-7057-4148-B63B-0D98ECA54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86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6EE043-7A78-41D6-AEDA-5CADC1CA5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FDC20F-899B-4769-93EA-C62A3F556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1F325C-D417-49B1-88CB-3330A7BA6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511AB-E0BA-4BA6-9C38-5EF5ED4BE8E3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2E7C7B-B6D5-4E80-99D7-B19FE588C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04C313-944E-4152-BE83-DB2D66DDB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4E2AA-7057-4148-B63B-0D98ECA54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79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35942-1E0C-41FA-8FB6-9C711626D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393" y="2740157"/>
            <a:ext cx="11571214" cy="1377685"/>
          </a:xfrm>
        </p:spPr>
        <p:txBody>
          <a:bodyPr>
            <a:noAutofit/>
          </a:bodyPr>
          <a:lstStyle/>
          <a:p>
            <a:r>
              <a:rPr lang="en-US" altLang="zh-CN" sz="4800" dirty="0"/>
              <a:t>Towards a Trusted Execution Environment via Reconfigurable FPGA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3800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99EC3-E311-4044-BA76-1592B846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Design——Communication handling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42102-8C13-4294-8EAA-4D9712A34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5675"/>
          </a:xfrm>
        </p:spPr>
        <p:txBody>
          <a:bodyPr>
            <a:normAutofit/>
          </a:bodyPr>
          <a:lstStyle/>
          <a:p>
            <a:r>
              <a:rPr lang="en-US" altLang="zh-CN" dirty="0"/>
              <a:t>REE applications can exchange information via raw data or shared memory with TAs by leveraging the TEE Client API</a:t>
            </a:r>
          </a:p>
          <a:p>
            <a:r>
              <a:rPr lang="en-US" altLang="zh-CN" dirty="0"/>
              <a:t>CA needs to pass the TEEOD:</a:t>
            </a:r>
          </a:p>
          <a:p>
            <a:pPr lvl="1"/>
            <a:r>
              <a:rPr lang="en-US" altLang="zh-CN" dirty="0"/>
              <a:t>the UUID of the target TA</a:t>
            </a:r>
          </a:p>
          <a:p>
            <a:pPr lvl="1"/>
            <a:r>
              <a:rPr lang="en-US" altLang="zh-CN" dirty="0"/>
              <a:t>the requested message in form of shared registers</a:t>
            </a:r>
          </a:p>
          <a:p>
            <a:pPr lvl="1"/>
            <a:r>
              <a:rPr lang="en-US" altLang="zh-CN" dirty="0"/>
              <a:t>the message type</a:t>
            </a:r>
          </a:p>
          <a:p>
            <a:pPr lvl="1"/>
            <a:r>
              <a:rPr lang="en-US" altLang="zh-CN" dirty="0"/>
              <a:t>the access permissions that the TA has to the message</a:t>
            </a:r>
          </a:p>
          <a:p>
            <a:r>
              <a:rPr lang="en-US" altLang="zh-CN" dirty="0"/>
              <a:t>TEEOD validates the received information, sends the message to</a:t>
            </a:r>
          </a:p>
          <a:p>
            <a:pPr marL="0" indent="0">
              <a:buNone/>
            </a:pPr>
            <a:r>
              <a:rPr lang="en-US" altLang="zh-CN" dirty="0"/>
              <a:t>the desired TA through shared registers in case of success</a:t>
            </a:r>
          </a:p>
          <a:p>
            <a:r>
              <a:rPr lang="en-US" altLang="zh-CN" dirty="0"/>
              <a:t>Replies go backwards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1229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00AA2-9C23-4453-A9AE-91BF90A69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Design——Shared Memory Management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EABD8-7AA4-456A-B370-80F6D0389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used to transfer large blocks of data</a:t>
            </a:r>
          </a:p>
          <a:p>
            <a:r>
              <a:rPr lang="en-US" altLang="zh-CN" dirty="0"/>
              <a:t>REE CA first allocates the requested memory,</a:t>
            </a:r>
            <a:r>
              <a:rPr lang="zh-CN" altLang="en-US" dirty="0"/>
              <a:t> </a:t>
            </a:r>
            <a:r>
              <a:rPr lang="en-US" altLang="zh-CN" dirty="0"/>
              <a:t>provides the address and size of the shared memory area in use</a:t>
            </a:r>
          </a:p>
          <a:p>
            <a:r>
              <a:rPr lang="en-US" altLang="zh-CN" dirty="0"/>
              <a:t>communicates memory pointer and size as normal message</a:t>
            </a:r>
          </a:p>
        </p:txBody>
      </p:sp>
    </p:spTree>
    <p:extLst>
      <p:ext uri="{BB962C8B-B14F-4D97-AF65-F5344CB8AC3E}">
        <p14:creationId xmlns:p14="http://schemas.microsoft.com/office/powerpoint/2010/main" val="1326802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93E2A-27FC-465C-AFC5-8FEED112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 of concept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032BB-6585-43EC-A2DF-6E15B400E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TEE Hardware Blocks, TEE Client API, TEE Internal Core API</a:t>
            </a:r>
            <a:endParaRPr lang="en-US" altLang="zh-CN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84C743F-C38A-4CDA-88D0-66AC5DB52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33" y="2350018"/>
            <a:ext cx="11133333" cy="4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97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E93DB-8EC0-402A-AE21-C5EB336D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case: bitcoin wallet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51ECC9-FA34-439F-AD39-3902FFCE7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509270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uses a subset of features of the TEE internal core API</a:t>
            </a:r>
          </a:p>
          <a:p>
            <a:pPr lvl="1"/>
            <a:r>
              <a:rPr lang="en-US" altLang="zh-CN" dirty="0"/>
              <a:t>random number generation</a:t>
            </a:r>
          </a:p>
          <a:p>
            <a:pPr lvl="1"/>
            <a:r>
              <a:rPr lang="en-US" altLang="zh-CN" dirty="0"/>
              <a:t>secure storage</a:t>
            </a:r>
          </a:p>
          <a:p>
            <a:pPr lvl="1"/>
            <a:r>
              <a:rPr lang="en-US" altLang="zh-CN" dirty="0"/>
              <a:t>cryptographic primitives</a:t>
            </a:r>
          </a:p>
          <a:p>
            <a:pPr lvl="1"/>
            <a:r>
              <a:rPr lang="en-US" altLang="zh-CN" dirty="0"/>
              <a:t>other cryptographic related operations</a:t>
            </a:r>
          </a:p>
          <a:p>
            <a:r>
              <a:rPr lang="en-US" altLang="zh-CN" dirty="0"/>
              <a:t>functions:</a:t>
            </a:r>
          </a:p>
          <a:p>
            <a:pPr lvl="1"/>
            <a:r>
              <a:rPr lang="en-US" altLang="zh-CN" dirty="0"/>
              <a:t>checks if a master key already was generated</a:t>
            </a:r>
          </a:p>
          <a:p>
            <a:pPr lvl="1"/>
            <a:r>
              <a:rPr lang="en-US" altLang="zh-CN" dirty="0"/>
              <a:t>generates a new master key and corresponding mnemonic, i.e., seed phrase </a:t>
            </a:r>
          </a:p>
          <a:p>
            <a:pPr lvl="1"/>
            <a:r>
              <a:rPr lang="en-US" altLang="zh-CN" dirty="0"/>
              <a:t>generates a new master key from a given mnemonic</a:t>
            </a:r>
          </a:p>
          <a:p>
            <a:pPr lvl="1"/>
            <a:r>
              <a:rPr lang="en-US" altLang="zh-CN" dirty="0"/>
              <a:t>deletes a master key </a:t>
            </a:r>
          </a:p>
          <a:p>
            <a:pPr lvl="1"/>
            <a:r>
              <a:rPr lang="en-US" altLang="zh-CN" dirty="0"/>
              <a:t>signs a blockchain transaction </a:t>
            </a:r>
          </a:p>
          <a:p>
            <a:pPr lvl="1"/>
            <a:r>
              <a:rPr lang="en-US" altLang="zh-CN" dirty="0"/>
              <a:t>obtains the bitcoin wallet address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302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2C303-A375-4667-839B-BD538D37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944D78-2E0F-4502-BFC8-37FB18403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3C2330-0D26-4385-976C-4FC1E13E8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43" y="0"/>
            <a:ext cx="10119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128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7888C-4325-4E40-ABF1-1AB0E640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D9783F-4ACB-41A7-9116-B7389A90C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33" y="1784605"/>
            <a:ext cx="10933333" cy="4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06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D41B9-6390-450A-8272-6F583D16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481ECE2-AE1C-4347-B661-75093AAE06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522423"/>
              </p:ext>
            </p:extLst>
          </p:nvPr>
        </p:nvGraphicFramePr>
        <p:xfrm>
          <a:off x="838200" y="2316480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24523427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45280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Operation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40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open session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54.4 </a:t>
                      </a:r>
                      <a:r>
                        <a:rPr lang="en-US" altLang="zh-CN" dirty="0" err="1"/>
                        <a:t>ms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910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open session of existing 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31.1 us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968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returns a value 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incremented by 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201.0 us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935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outputs a 16-byte array to shared memory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327.05 us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218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close session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40.1 us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439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2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01F33-F0ED-43F0-A6DB-12C0EB04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FC919-4143-4FF5-BEA4-983BA4031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89" y="164035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Problems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Threat Model and Requirements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Design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Proof of concept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Evaluation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B6CB3-FBAD-4F00-B1E2-158B313E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6BA93-56D3-4892-9207-5A53117A8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“</a:t>
            </a:r>
            <a:r>
              <a:rPr lang="en-US" altLang="zh-CN" dirty="0" err="1"/>
              <a:t>TrustZone</a:t>
            </a:r>
            <a:r>
              <a:rPr lang="en-US" altLang="zh-CN" dirty="0"/>
              <a:t> and SGX have been successfully attacked multiple times”</a:t>
            </a:r>
          </a:p>
          <a:p>
            <a:pPr lvl="1"/>
            <a:r>
              <a:rPr lang="en-US" altLang="zh-CN" dirty="0"/>
              <a:t>Software grand exposure: SGX cache attacks are practical</a:t>
            </a:r>
          </a:p>
          <a:p>
            <a:pPr lvl="1"/>
            <a:r>
              <a:rPr lang="en-US" altLang="zh-CN" dirty="0" err="1"/>
              <a:t>CacheKit</a:t>
            </a:r>
            <a:r>
              <a:rPr lang="en-US" altLang="zh-CN" dirty="0"/>
              <a:t>: Evading memory introspection using cache incoherence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D7ACE89-7B01-4181-879B-AF0B68B07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338" y="3600401"/>
            <a:ext cx="4825662" cy="271149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F02F9E8-401B-4379-A46D-F309E370F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112" y="3600401"/>
            <a:ext cx="2918483" cy="271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9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ED8BB-16E2-4D80-B757-023857D5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8B573-E38D-4392-B7B2-F048DB317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PL act as a TEE……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altLang="zh-CN" dirty="0"/>
              <a:t>physically isolated </a:t>
            </a:r>
            <a:r>
              <a:rPr lang="zh-CN" altLang="en-US" dirty="0"/>
              <a:t>√</a:t>
            </a:r>
            <a:endParaRPr lang="en-US" altLang="zh-CN" dirty="0"/>
          </a:p>
          <a:p>
            <a:pPr lvl="1"/>
            <a:r>
              <a:rPr lang="en-US" altLang="zh-CN" dirty="0"/>
              <a:t>control mechanisms are hard to attack </a:t>
            </a:r>
            <a:r>
              <a:rPr lang="zh-CN" altLang="en-US" dirty="0"/>
              <a:t>√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63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5AFFC-7E42-45A4-9B8E-2E8312B9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Threat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39B84F-9DB4-42C7-9147-1181C4A44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attacker can take control of the REE and the interfaces to the TEE components</a:t>
            </a:r>
          </a:p>
          <a:p>
            <a:r>
              <a:rPr lang="en-US" altLang="zh-CN" dirty="0"/>
              <a:t>attacker may try to reconfigure the FPGA hardware</a:t>
            </a:r>
          </a:p>
          <a:p>
            <a:pPr lvl="1"/>
            <a:r>
              <a:rPr lang="en-US" altLang="zh-CN" dirty="0"/>
              <a:t>bitstream installed in the FPGA is authentic and cannot be replaced</a:t>
            </a:r>
          </a:p>
          <a:p>
            <a:r>
              <a:rPr lang="en-US" altLang="zh-CN" dirty="0"/>
              <a:t>TEEOD TAs can be malicious</a:t>
            </a:r>
          </a:p>
          <a:p>
            <a:pPr lvl="1"/>
            <a:r>
              <a:rPr lang="en-US" altLang="zh-CN" dirty="0"/>
              <a:t>steal security-sensitive data from other TAs</a:t>
            </a:r>
          </a:p>
          <a:p>
            <a:pPr lvl="1"/>
            <a:r>
              <a:rPr lang="en-US" altLang="zh-CN" dirty="0"/>
              <a:t>attack the host platform by attacking secure devices or accessing</a:t>
            </a:r>
          </a:p>
          <a:p>
            <a:pPr lvl="1"/>
            <a:r>
              <a:rPr lang="en-US" altLang="zh-CN" dirty="0"/>
              <a:t>protected memory regions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4FA7DB-9C20-4B69-93D6-AB2C5466F25C}"/>
              </a:ext>
            </a:extLst>
          </p:cNvPr>
          <p:cNvSpPr txBox="1"/>
          <p:nvPr/>
        </p:nvSpPr>
        <p:spPr>
          <a:xfrm>
            <a:off x="838200" y="5456535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dirty="0"/>
              <a:t>D. Cerdeira, N. Santos, P. Fonseca, and S. Pinto, “Sok: Understanding </a:t>
            </a:r>
            <a:r>
              <a:rPr lang="en-US" altLang="zh-CN" dirty="0"/>
              <a:t>the prevailing security vulnerabilities in </a:t>
            </a:r>
            <a:r>
              <a:rPr lang="en-US" altLang="zh-CN" dirty="0" err="1"/>
              <a:t>trustzone</a:t>
            </a:r>
            <a:r>
              <a:rPr lang="en-US" altLang="zh-CN" dirty="0"/>
              <a:t>-assisted tee systems,” in 2020 IEEE Symposium on Security and Privacy (SP), pp. 1416–1432,</a:t>
            </a:r>
          </a:p>
          <a:p>
            <a:r>
              <a:rPr lang="en-US" altLang="zh-CN" dirty="0"/>
              <a:t>2020.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6900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CCB68-DEF0-4B63-B007-8E732886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042DE-E657-4262-9862-0114EF46F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Isolation from the REE</a:t>
            </a:r>
          </a:p>
          <a:p>
            <a:r>
              <a:rPr lang="en-US" altLang="zh-CN" dirty="0"/>
              <a:t>Isolation from other TAs</a:t>
            </a:r>
          </a:p>
          <a:p>
            <a:r>
              <a:rPr lang="en-US" altLang="zh-CN" dirty="0"/>
              <a:t>Application management control</a:t>
            </a:r>
          </a:p>
          <a:p>
            <a:r>
              <a:rPr lang="en-US" altLang="zh-CN" dirty="0"/>
              <a:t>Identification and binding</a:t>
            </a:r>
          </a:p>
          <a:p>
            <a:r>
              <a:rPr lang="en-US" altLang="zh-CN" dirty="0"/>
              <a:t>Trusted storage</a:t>
            </a:r>
          </a:p>
          <a:p>
            <a:r>
              <a:rPr lang="en-US" altLang="zh-CN" dirty="0"/>
              <a:t>Trusted access to peripherals</a:t>
            </a:r>
          </a:p>
          <a:p>
            <a:r>
              <a:rPr lang="en-US" altLang="zh-CN" dirty="0"/>
              <a:t>State of the art cryptography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FEE99B-6283-4461-B750-DD23D121A135}"/>
              </a:ext>
            </a:extLst>
          </p:cNvPr>
          <p:cNvSpPr txBox="1"/>
          <p:nvPr/>
        </p:nvSpPr>
        <p:spPr>
          <a:xfrm>
            <a:off x="838200" y="5507335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Global Platform, “Introduction to Trusted Execution Environments,” 2018. Accessed: June 2021.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593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CDD93-C62D-4866-9AD7-D9DCDF75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0D7B1-CD59-490F-8DAB-3867F8382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zh-CN" dirty="0"/>
              <a:t>Design Principles</a:t>
            </a:r>
          </a:p>
          <a:p>
            <a:pPr lvl="1"/>
            <a:r>
              <a:rPr lang="en-US" altLang="zh-CN" dirty="0"/>
              <a:t>avoid sharing hardware and software resources</a:t>
            </a:r>
          </a:p>
          <a:p>
            <a:pPr lvl="1"/>
            <a:r>
              <a:rPr lang="en-US" altLang="zh-CN" dirty="0"/>
              <a:t>principle of least privilege</a:t>
            </a:r>
          </a:p>
          <a:p>
            <a:pPr lvl="1"/>
            <a:r>
              <a:rPr lang="en-US" altLang="zh-CN" dirty="0"/>
              <a:t>well-defined and carefully designed interfaces</a:t>
            </a:r>
          </a:p>
          <a:p>
            <a:r>
              <a:rPr lang="en-US" altLang="zh-CN" dirty="0"/>
              <a:t>Design Overview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DE55BC-E108-4975-9119-43822A48B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0" y="1670748"/>
            <a:ext cx="6182238" cy="351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0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F4B76-6177-449B-8F02-F1EB5701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Design——Enclave Life-cycle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98500-D5C9-445F-8732-2BD69E750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1075"/>
          </a:xfrm>
        </p:spPr>
        <p:txBody>
          <a:bodyPr>
            <a:normAutofit/>
          </a:bodyPr>
          <a:lstStyle/>
          <a:p>
            <a:r>
              <a:rPr lang="en-US" altLang="zh-CN" dirty="0"/>
              <a:t>Enclave Creation</a:t>
            </a:r>
          </a:p>
          <a:p>
            <a:pPr lvl="1"/>
            <a:r>
              <a:rPr lang="en-US" altLang="zh-CN" dirty="0"/>
              <a:t>list of the available enclaves, loaded TAs</a:t>
            </a:r>
          </a:p>
          <a:p>
            <a:pPr lvl="1"/>
            <a:r>
              <a:rPr lang="en-US" altLang="zh-CN" dirty="0"/>
              <a:t>CA call the TEE Client API to connect with the TEEOD</a:t>
            </a:r>
          </a:p>
          <a:p>
            <a:pPr lvl="1"/>
            <a:r>
              <a:rPr lang="en-US" altLang="zh-CN" dirty="0"/>
              <a:t>(if TA is not loaded) TEEOD copies the target TA binary to a private memory</a:t>
            </a:r>
          </a:p>
          <a:p>
            <a:pPr lvl="1"/>
            <a:r>
              <a:rPr lang="en-US" altLang="zh-CN" dirty="0"/>
              <a:t>TA enters in wait for interrupt state</a:t>
            </a:r>
          </a:p>
          <a:p>
            <a:r>
              <a:rPr lang="en-US" altLang="zh-CN" dirty="0"/>
              <a:t>Enclave Execution</a:t>
            </a:r>
          </a:p>
          <a:p>
            <a:pPr lvl="1"/>
            <a:r>
              <a:rPr lang="en-US" altLang="zh-CN" dirty="0"/>
              <a:t>REE sends information to TEEOD</a:t>
            </a:r>
          </a:p>
          <a:p>
            <a:pPr lvl="1"/>
            <a:r>
              <a:rPr lang="en-US" altLang="zh-CN" dirty="0"/>
              <a:t>TEEOD interrupts TA</a:t>
            </a:r>
          </a:p>
          <a:p>
            <a:pPr lvl="1"/>
            <a:r>
              <a:rPr lang="en-US" altLang="zh-CN" dirty="0"/>
              <a:t>TA reads the message and perform the command</a:t>
            </a:r>
          </a:p>
          <a:p>
            <a:pPr lvl="1"/>
            <a:r>
              <a:rPr lang="en-US" altLang="zh-CN" dirty="0"/>
              <a:t>TA notifies the TEEOD that operation finished and goes back to WFI state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390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F4B76-6177-449B-8F02-F1EB5701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Design——Enclave Life-cycle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98500-D5C9-445F-8732-2BD69E750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1075"/>
          </a:xfrm>
        </p:spPr>
        <p:txBody>
          <a:bodyPr>
            <a:normAutofit/>
          </a:bodyPr>
          <a:lstStyle/>
          <a:p>
            <a:r>
              <a:rPr lang="en-US" altLang="zh-CN" dirty="0"/>
              <a:t>Enclave Destruction</a:t>
            </a:r>
          </a:p>
          <a:p>
            <a:pPr lvl="1"/>
            <a:r>
              <a:rPr lang="en-US" altLang="zh-CN" dirty="0"/>
              <a:t>REE calls the close session function</a:t>
            </a:r>
          </a:p>
          <a:p>
            <a:pPr lvl="1"/>
            <a:r>
              <a:rPr lang="en-US" altLang="zh-CN" dirty="0"/>
              <a:t>TEEOD notifies the TA that the session shall be closed like any other command</a:t>
            </a:r>
          </a:p>
          <a:p>
            <a:pPr lvl="1"/>
            <a:r>
              <a:rPr lang="en-US" altLang="zh-CN" dirty="0"/>
              <a:t>TEEOD clears the memory region of the enclave, hard resets the soft-core</a:t>
            </a:r>
          </a:p>
          <a:p>
            <a:pPr lvl="1"/>
            <a:r>
              <a:rPr lang="en-US" altLang="zh-CN" dirty="0"/>
              <a:t>marks the enclave as available, removes the TA’s UUID from the list, ensuring no information is leaked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992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</TotalTime>
  <Words>618</Words>
  <Application>Microsoft Office PowerPoint</Application>
  <PresentationFormat>宽屏</PresentationFormat>
  <Paragraphs>100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Towards a Trusted Execution Environment via Reconfigurable FPGA</vt:lpstr>
      <vt:lpstr>Contents</vt:lpstr>
      <vt:lpstr>Problems</vt:lpstr>
      <vt:lpstr>Problems</vt:lpstr>
      <vt:lpstr>Threat Model</vt:lpstr>
      <vt:lpstr>Requirements</vt:lpstr>
      <vt:lpstr>Design</vt:lpstr>
      <vt:lpstr>Design——Enclave Life-cycle</vt:lpstr>
      <vt:lpstr>Design——Enclave Life-cycle</vt:lpstr>
      <vt:lpstr>Design——Communication handling</vt:lpstr>
      <vt:lpstr>Design——Shared Memory Management</vt:lpstr>
      <vt:lpstr>Proof of concept</vt:lpstr>
      <vt:lpstr>Use case: bitcoin wallet</vt:lpstr>
      <vt:lpstr>PowerPoint 演示文稿</vt:lpstr>
      <vt:lpstr>Evaluation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宋天泽</dc:creator>
  <cp:lastModifiedBy>宋天泽</cp:lastModifiedBy>
  <cp:revision>95</cp:revision>
  <dcterms:created xsi:type="dcterms:W3CDTF">2021-08-04T11:36:43Z</dcterms:created>
  <dcterms:modified xsi:type="dcterms:W3CDTF">2021-10-20T09:23:57Z</dcterms:modified>
</cp:coreProperties>
</file>