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83" r:id="rId4"/>
    <p:sldId id="284" r:id="rId5"/>
    <p:sldId id="285" r:id="rId6"/>
    <p:sldId id="286" r:id="rId7"/>
    <p:sldId id="296" r:id="rId8"/>
    <p:sldId id="297" r:id="rId9"/>
    <p:sldId id="298" r:id="rId10"/>
    <p:sldId id="287" r:id="rId11"/>
    <p:sldId id="299" r:id="rId12"/>
    <p:sldId id="288" r:id="rId13"/>
    <p:sldId id="27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65"/>
    <p:restoredTop sz="96341"/>
  </p:normalViewPr>
  <p:slideViewPr>
    <p:cSldViewPr snapToGrid="0" snapToObjects="1">
      <p:cViewPr varScale="1">
        <p:scale>
          <a:sx n="126" d="100"/>
          <a:sy n="126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99A22-C89E-2A42-AA69-B96EC0E8F22F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24175-A97A-A34A-9CDE-D593DE6F02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247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0309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2943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666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705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443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385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633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000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0812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67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5661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24175-A97A-A34A-9CDE-D593DE6F02A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5477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F73F0-1C70-B940-A2E5-2C0F909ED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6010F3-FF64-D844-A243-920B01350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D957C-C9AA-A541-9B1D-8A28EDCC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94FB6-DFFA-1A41-B7DF-CAF124D9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57B84-BC5F-894E-9E9B-58B7105A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74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C9741-05B8-4A4C-8953-AF14335B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72BC86-D7E5-B044-AEC4-1A768072E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DC615-6F49-2544-AB04-3573329C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12B7B-4678-CC4C-9ABA-0AF86D88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A8950-1B11-C64B-A605-525D3987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149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C84729-7A8B-0F4E-B82D-4A4CB385F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425CDB-F2B1-F941-AB95-31337DFD8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B98466-F9E8-D64E-ABAB-9C02CE1A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5D89F-A7C2-464D-A046-BFAF550A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35145-94E3-2040-9F0B-B34CCC21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35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17481C-6E63-9E4A-BB83-177941E3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3BF26-E2C6-EF45-83FF-4E70F3FC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4D8E0A-FF87-8A44-9963-4C7FCABB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67DE6-D2DC-A94D-A039-5F9125C0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1A0183-F34A-E34D-BE2E-6A028C18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378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0B630-8A9A-5E42-A175-729A4226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C35D6-3EB9-2142-B7B6-51291B5C5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C64384-CD2F-F640-A445-66151225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511237-EC2F-B14C-BCF1-D84E0134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ADA4F-567F-FB4D-A276-305899A4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88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43EA2-8964-254C-8EB3-243FECE8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13262-744B-754F-A249-A6C5D1035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B4DE29-3EA8-7147-80CE-6B2C69067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C2281-9CF4-AB4A-8572-AF6655AC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DA7F1A-888F-B74C-AC0F-05CF9FC8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2BA752-DD04-DA4D-88C8-91EC3778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63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7FD14-FF7A-E349-BB31-28E95C0E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F4D66-FE1D-A34E-A9FF-7FC6CCD6C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B17C80-ED6B-7C46-99E0-1D039DD2B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F49417-F070-6147-8C63-B30D6E47E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81FD7E-2FBD-ED45-A6F9-2EECDAA68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C8D270-A43F-AF4D-B2A2-84CB1600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68EFDA-6F30-EF4A-A55E-AD1BB296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176FD4-708D-F34B-9F94-1082C9B4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181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A0925-B777-4540-843E-26829103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1540B8-8B58-C444-8F24-CDE7AA98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5A78BA-5CE6-7F48-A0F3-0C42C7C0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3CEEB6-F60F-AB4A-95FA-658C1650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96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B8DC48-F26E-F44B-B227-B92EA693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E4F36B-036C-334B-BF59-F119505E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7DA3D6-9A78-9B41-949A-60302431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44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AB342-C1EE-C240-BE34-9F5DC2B12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150A8-6356-CE48-8A57-B68A92457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F0ABD-033A-8E4A-BB1E-6F6853A67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24EAE0-66DE-FE4F-B047-C5584668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B359D-F20A-5348-8E19-B68972D4C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7CFB6-4A0A-614C-AEBC-E3F18EC0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68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0BFDC-7021-3A47-B123-C7B3A724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F23C84-E68F-D649-8909-F394D779B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3A1672-AFD1-514C-95FE-A2D161CD8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C605F0-9474-B240-913B-A8B87725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70E55-0191-E844-845D-559E2B233C7F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77D97-358D-EE42-BE1F-249D84FA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E8E07-1BC2-FB41-B14D-F212263B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4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714567-49B6-1F4D-94BB-EBADB73B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EE4479-9208-4840-AA40-0998DDE22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63C74-93F3-9D48-9346-3ADB47B58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70E55-0191-E844-845D-559E2B233C7F}" type="datetimeFigureOut">
              <a:rPr kumimoji="1" lang="zh-CN" altLang="en-US" smtClean="0"/>
              <a:t>2021/12/8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CA668-3747-6844-99DA-4B130D1EC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8E0843-57FF-FF44-BFD8-6EB1123C4C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10044-C364-7C47-AC04-EA815229B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423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CAD51-48BE-9A4B-8267-3B8ABA992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" y="1993482"/>
            <a:ext cx="11350752" cy="2479676"/>
          </a:xfrm>
        </p:spPr>
        <p:txBody>
          <a:bodyPr>
            <a:normAutofit fontScale="90000"/>
          </a:bodyPr>
          <a:lstStyle/>
          <a:p>
            <a:r>
              <a:rPr lang="en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Interactive Debugging at IP Block Interfaces in FPGAs</a:t>
            </a:r>
            <a:br>
              <a:rPr lang="en" altLang="zh-CN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</a:br>
            <a:br>
              <a:rPr lang="en" altLang="zh-CN" sz="27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</a:br>
            <a:r>
              <a:rPr lang="en" altLang="zh-CN" sz="2700" dirty="0">
                <a:latin typeface="PingFang SC Light" panose="020B0300000000000000" pitchFamily="34" charset="-122"/>
                <a:ea typeface="PingFang SC Light" panose="020B0300000000000000" pitchFamily="34" charset="-122"/>
              </a:rPr>
              <a:t>FPGA ’21</a:t>
            </a:r>
            <a:endParaRPr lang="en" altLang="zh-CN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969559-51FC-9A48-A407-27CFB58B4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kumimoji="1"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王淼</a:t>
            </a:r>
            <a:endParaRPr kumimoji="1"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2021-12-08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8717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PLDI Operations Order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487232"/>
            <a:ext cx="10793476" cy="4642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When Pause-</a:t>
            </a:r>
            <a:r>
              <a:rPr kumimoji="1" lang="en-US" altLang="zh-CN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ing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, nothing can be Logged or Dropped, but Injections can proceed.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When Dropping, Logging and Injecting are still possible.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PLDI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satisfy the above properties</a:t>
            </a: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8F2E58-06A6-3546-9712-777E04668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613" y="3510968"/>
            <a:ext cx="7186773" cy="310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7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Extension to AXI Lite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C4D756-3ED9-CC44-A10B-6BCA6FD7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0" y="1598992"/>
            <a:ext cx="80645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6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Evaluation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9429" y="33636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0D2482-6A94-E548-9EB4-E52AD2F6C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629" y="1230086"/>
            <a:ext cx="5473700" cy="863600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D7762D8-22DC-B34C-B838-0D9DB318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230086"/>
            <a:ext cx="6702566" cy="388740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Functional: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1800" dirty="0">
                <a:latin typeface="PingFang SC" panose="020B0400000000000000" pitchFamily="34" charset="-122"/>
                <a:ea typeface="PingFang SC" panose="020B0400000000000000" pitchFamily="34" charset="-122"/>
              </a:rPr>
              <a:t>Use</a:t>
            </a:r>
            <a:r>
              <a:rPr kumimoji="1" lang="zh-CN" altLang="en-US" sz="18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1800" dirty="0">
                <a:latin typeface="PingFang SC" panose="020B0400000000000000" pitchFamily="34" charset="-122"/>
                <a:ea typeface="PingFang SC" panose="020B0400000000000000" pitchFamily="34" charset="-122"/>
              </a:rPr>
              <a:t>String-to-Number Converter as debug example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Performance: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Delay: 1 </a:t>
            </a:r>
            <a:r>
              <a:rPr kumimoji="1" lang="en-US" altLang="zh-CN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lut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on LUT6 FPGA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Inject</a:t>
            </a:r>
            <a:r>
              <a:rPr kumimoji="1"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Speed: 1KB/s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Log Speed: 55KB/s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Resources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𝑤 + 89 LUTs, 3𝑤+72 FFs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For a deign with 30 DG, 5000 LUT and 8500 FFs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30-to-1 arbiter: 690 LUTs, 730 FFs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C36227-E99F-A94B-BD14-9CD38BBA7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985" y="2493964"/>
            <a:ext cx="4389016" cy="23712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EA48F8-DD07-E349-B69D-226BDCD25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8450" y="5269545"/>
            <a:ext cx="4835189" cy="158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5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Conclusion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856105"/>
            <a:ext cx="11000232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 Debugger with controllability and interactivity</a:t>
            </a:r>
          </a:p>
          <a:p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Can support other commonly-used memory-mapped buses</a:t>
            </a:r>
          </a:p>
          <a:p>
            <a:endParaRPr kumimoji="1"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kumimoji="1"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Future work:</a:t>
            </a:r>
          </a:p>
          <a:p>
            <a:pPr lvl="1"/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add a transparent Logging mode that never applies backpressure, but may not log every single frame</a:t>
            </a:r>
          </a:p>
          <a:p>
            <a:pPr lvl="1"/>
            <a:r>
              <a:rPr kumimoji="1"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add a Logging mode that simply counts frame instead of Logging actual data</a:t>
            </a:r>
          </a:p>
          <a:p>
            <a:endParaRPr kumimoji="1" lang="es-419" altLang="zh-CN" sz="22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681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398904"/>
            <a:ext cx="11226002" cy="5459095"/>
          </a:xfrm>
        </p:spPr>
        <p:txBody>
          <a:bodyPr>
            <a:normAutofit lnSpcReduction="10000"/>
          </a:bodyPr>
          <a:lstStyle/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FPGA design complexity increasing </a:t>
            </a:r>
            <a:r>
              <a:rPr lang="zh-CN" altLang="en-US" dirty="0"/>
              <a:t>→</a:t>
            </a:r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debug time </a:t>
            </a:r>
            <a:r>
              <a:rPr lang="zh-CN" altLang="en-US" dirty="0"/>
              <a:t>↑</a:t>
            </a:r>
          </a:p>
          <a:p>
            <a:pPr lvl="1"/>
            <a:r>
              <a:rPr lang="en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verification time often takes average 51% of the design cycle</a:t>
            </a:r>
          </a:p>
          <a:p>
            <a:pPr lvl="1"/>
            <a:r>
              <a:rPr lang="en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46% of verification time spent on debugging</a:t>
            </a:r>
          </a:p>
          <a:p>
            <a:pPr lvl="1"/>
            <a:endParaRPr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endParaRPr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endParaRPr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endParaRPr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endParaRPr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endParaRPr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endParaRPr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endParaRPr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lvl="1"/>
            <a:endParaRPr lang="en" altLang="zh-CN" sz="20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0" indent="0">
              <a:buNone/>
            </a:pPr>
            <a:endParaRPr lang="en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FPGA deployment in datacenter increasing</a:t>
            </a:r>
          </a:p>
          <a:p>
            <a:r>
              <a:rPr lang="en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Practical and efficient debugging requires </a:t>
            </a:r>
            <a:r>
              <a:rPr lang="en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immediacy</a:t>
            </a:r>
          </a:p>
          <a:p>
            <a:endParaRPr lang="en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kumimoji="1" lang="zh-CN" altLang="en-US" sz="1800" dirty="0"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7C4CE0-3E48-2F49-BDEA-DFA5C9D8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34654"/>
            <a:ext cx="5200318" cy="292444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Background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4F7A0F-9598-9541-AB42-C759714F1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2534655"/>
            <a:ext cx="5573486" cy="292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92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Debug Governor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398904"/>
            <a:ext cx="10915396" cy="545909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An approach to FPGA debugging that prioritizes controllability and interactivity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Effective for single FPGAs and scales naturally to multiple FPGAs in a data center application</a:t>
            </a: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PLDI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Operations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Pause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Log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Drop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Inject</a:t>
            </a:r>
          </a:p>
          <a:p>
            <a:pPr>
              <a:lnSpc>
                <a:spcPct val="110000"/>
              </a:lnSpc>
            </a:pPr>
            <a:endParaRPr lang="en-US" altLang="zh-CN" sz="24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4470F0-E4E5-0A45-B8F8-C6B582C4B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820" y="3581400"/>
            <a:ext cx="677411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3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Debug Method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487232"/>
            <a:ext cx="10773156" cy="4642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Applying several PLDI operations simultaneously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Single-stepping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DG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includes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a controller that can automatically re-enable Pausing after exactly 𝑛 messages are Logged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Redirect to HDL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Simulation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DG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network</a:t>
            </a: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78AA0C-77A7-AF4B-A86A-A43948ADA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858" y="3223663"/>
            <a:ext cx="6615004" cy="15806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C6ABA4-06A8-3E4D-AFB9-7D492346B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5221098"/>
            <a:ext cx="58625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1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Infrastructure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6FEBFD-A84E-304C-99C6-0E7E3BCF2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746250"/>
            <a:ext cx="8229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7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Handshake Governor : Pause Circuit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487232"/>
            <a:ext cx="6730202" cy="4642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Pause: prevent sender from sending data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Pause signal high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Brittany_valid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always low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Alex_ready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always low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Pause signal low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Valid, ready stay unchanged</a:t>
            </a: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2CB3EA-0B83-E046-8199-FD9CC70B1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667890"/>
            <a:ext cx="5918782" cy="182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4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Handshake Governor : Drop Circuit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487232"/>
            <a:ext cx="6730202" cy="4642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Drop: Sender is allowed to send data,</a:t>
            </a:r>
            <a:r>
              <a:rPr lang="zh-CN" altLang="en-US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but never sent to Receiver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Drop signal high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Brittany_valid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always low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Alex_ready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always high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Drop signal low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Valid, ready stay unchanged</a:t>
            </a: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6BC708-2A55-4149-99C5-1F36A52AE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614328"/>
            <a:ext cx="6170841" cy="19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0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Handshake Governor : Inject Circuit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84" y="1487232"/>
            <a:ext cx="7318756" cy="4642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Inject: Data from the Governor’s inject input are sent to Receiver, pausing Sender if necessary.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Inject_valid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signal high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Receive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datum from Inject block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Brittany_valid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high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Alex_ready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stays low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Inject_valid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signal low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datum,</a:t>
            </a:r>
            <a:r>
              <a:rPr lang="zh-CN" altLang="en-US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valid, ready stay unchanged</a:t>
            </a: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A438F3-AE30-5A4B-8172-DF2557C4B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810" y="2891764"/>
            <a:ext cx="5325110" cy="234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0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82B42-295C-5843-BCC7-5B3627B6C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183070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Handshake Governor : Log Circuit</a:t>
            </a:r>
            <a:endParaRPr kumimoji="1"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F7E7CD-0DB8-9D43-BDBD-D1934F398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11" y="1409422"/>
            <a:ext cx="6908897" cy="464266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Log: All data sent from Sender are duplicated and sent to the Governor’s log output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Log_en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signal high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Drop block don’t work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L1 ensure Alex send data when both Log and </a:t>
            </a:r>
            <a:r>
              <a:rPr lang="en-US" altLang="zh-CN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Brttany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are ready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L2, L3 ensure data never sent to just one of the receivers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Inject_valid</a:t>
            </a:r>
            <a:r>
              <a:rPr lang="en-US" altLang="zh-CN" sz="2400" dirty="0">
                <a:latin typeface="PingFang SC" panose="020B0400000000000000" pitchFamily="34" charset="-122"/>
                <a:ea typeface="PingFang SC" panose="020B0400000000000000" pitchFamily="34" charset="-122"/>
              </a:rPr>
              <a:t> signal low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Log_valid</a:t>
            </a:r>
            <a:r>
              <a:rPr lang="en-US" altLang="zh-CN" sz="2000" dirty="0">
                <a:latin typeface="PingFang SC" panose="020B0400000000000000" pitchFamily="34" charset="-122"/>
                <a:ea typeface="PingFang SC" panose="020B0400000000000000" pitchFamily="34" charset="-122"/>
              </a:rPr>
              <a:t> stays low</a:t>
            </a:r>
          </a:p>
        </p:txBody>
      </p:sp>
      <p:sp>
        <p:nvSpPr>
          <p:cNvPr id="8" name="AutoShape 2" descr="Signal Tap II Logic Analyzer | Spinor Lab">
            <a:extLst>
              <a:ext uri="{FF2B5EF4-FFF2-40B4-BE49-F238E27FC236}">
                <a16:creationId xmlns:a16="http://schemas.microsoft.com/office/drawing/2014/main" id="{521C0BDC-11CF-A147-B261-673A835748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9F9AC4-9BC0-C541-A87E-1F708686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387" y="2259592"/>
            <a:ext cx="4941497" cy="29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8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4675</TotalTime>
  <Words>465</Words>
  <Application>Microsoft Macintosh PowerPoint</Application>
  <PresentationFormat>宽屏</PresentationFormat>
  <Paragraphs>100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PingFang SC</vt:lpstr>
      <vt:lpstr>PingFang SC Light</vt:lpstr>
      <vt:lpstr>Arial</vt:lpstr>
      <vt:lpstr>Office 主题​​</vt:lpstr>
      <vt:lpstr>Interactive Debugging at IP Block Interfaces in FPGAs  FPGA ’21</vt:lpstr>
      <vt:lpstr>Background</vt:lpstr>
      <vt:lpstr>Debug Governor</vt:lpstr>
      <vt:lpstr>Debug Method</vt:lpstr>
      <vt:lpstr>Infrastructure</vt:lpstr>
      <vt:lpstr>Handshake Governor : Pause Circuit</vt:lpstr>
      <vt:lpstr>Handshake Governor : Drop Circuit</vt:lpstr>
      <vt:lpstr>Handshake Governor : Inject Circuit</vt:lpstr>
      <vt:lpstr>Handshake Governor : Log Circuit</vt:lpstr>
      <vt:lpstr>PLDI Operations Order</vt:lpstr>
      <vt:lpstr>Extension to AXI Lite</vt:lpstr>
      <vt:lpstr>Evaluation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Chisel简介</dc:title>
  <dc:creator>王 淼</dc:creator>
  <cp:lastModifiedBy>王 淼</cp:lastModifiedBy>
  <cp:revision>51</cp:revision>
  <dcterms:created xsi:type="dcterms:W3CDTF">2021-06-13T07:07:09Z</dcterms:created>
  <dcterms:modified xsi:type="dcterms:W3CDTF">2021-12-08T12:35:36Z</dcterms:modified>
</cp:coreProperties>
</file>