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4" r:id="rId3"/>
    <p:sldId id="262" r:id="rId4"/>
    <p:sldId id="297" r:id="rId5"/>
    <p:sldId id="276" r:id="rId6"/>
    <p:sldId id="257" r:id="rId7"/>
    <p:sldId id="286" r:id="rId8"/>
    <p:sldId id="277" r:id="rId9"/>
    <p:sldId id="298" r:id="rId10"/>
    <p:sldId id="280" r:id="rId11"/>
    <p:sldId id="266" r:id="rId12"/>
    <p:sldId id="268" r:id="rId13"/>
    <p:sldId id="299" r:id="rId14"/>
    <p:sldId id="281" r:id="rId15"/>
    <p:sldId id="282" r:id="rId16"/>
    <p:sldId id="308" r:id="rId17"/>
    <p:sldId id="278" r:id="rId18"/>
    <p:sldId id="300" r:id="rId19"/>
    <p:sldId id="303" r:id="rId20"/>
    <p:sldId id="304" r:id="rId21"/>
    <p:sldId id="283" r:id="rId22"/>
    <p:sldId id="305" r:id="rId23"/>
    <p:sldId id="271" r:id="rId24"/>
    <p:sldId id="306" r:id="rId25"/>
    <p:sldId id="272" r:id="rId26"/>
    <p:sldId id="289" r:id="rId27"/>
    <p:sldId id="290" r:id="rId28"/>
    <p:sldId id="273" r:id="rId29"/>
    <p:sldId id="260" r:id="rId30"/>
    <p:sldId id="291" r:id="rId31"/>
    <p:sldId id="292" r:id="rId32"/>
    <p:sldId id="293" r:id="rId33"/>
    <p:sldId id="294" r:id="rId34"/>
    <p:sldId id="274" r:id="rId35"/>
    <p:sldId id="279" r:id="rId36"/>
    <p:sldId id="285" r:id="rId37"/>
    <p:sldId id="296" r:id="rId38"/>
    <p:sldId id="307" r:id="rId39"/>
    <p:sldId id="309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79" autoAdjust="0"/>
  </p:normalViewPr>
  <p:slideViewPr>
    <p:cSldViewPr snapToGrid="0" snapToObjects="1">
      <p:cViewPr>
        <p:scale>
          <a:sx n="94" d="100"/>
          <a:sy n="94" d="100"/>
        </p:scale>
        <p:origin x="-13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46F8-D4C8-D649-A341-AC55B945ECC3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31B3-9671-C746-8BC8-AC971AAD07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01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49924-C7A4-8C43-ABBC-D7A707A4FA49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86BA4-FDD6-9E47-B82C-9961F61B1F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3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58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Trace the solution curve of the homotopy map</a:t>
            </a:r>
            <a:r>
              <a:rPr kumimoji="1" lang="en-US" altLang="zh-CN" baseline="0" dirty="0" smtClean="0"/>
              <a:t> as mu changes from 1 to 0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Compared with IP method, it</a:t>
            </a:r>
            <a:r>
              <a:rPr kumimoji="1" lang="en-US" altLang="zh-CN" baseline="0" dirty="0" smtClean="0"/>
              <a:t> apply homotopy continuation only on the complementarity condition, it separately calculates the proper amount of regularization,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And use separate globalization techniques; explicit constraint </a:t>
            </a:r>
            <a:r>
              <a:rPr kumimoji="1" lang="en-US" altLang="zh-CN" baseline="0" dirty="0" err="1" smtClean="0"/>
              <a:t>Jacobian</a:t>
            </a:r>
            <a:r>
              <a:rPr kumimoji="1" lang="en-US" altLang="zh-CN" baseline="0" dirty="0" smtClean="0"/>
              <a:t>;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1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At the beginning of the solution</a:t>
            </a:r>
            <a:r>
              <a:rPr kumimoji="1" lang="en-US" altLang="zh-CN" baseline="0" dirty="0" smtClean="0"/>
              <a:t> path, when mu equals 1, the simple KKT system is at play;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At the end of the solution path, when mu equals 0, the true KKT system is in effect.  In the middle, it’s a mixture of the two. </a:t>
            </a:r>
          </a:p>
          <a:p>
            <a:r>
              <a:rPr kumimoji="1" lang="en-US" altLang="zh-CN" baseline="0" dirty="0" smtClean="0"/>
              <a:t>The simple KKT system has nice properties: the reduced Hessian is positive definite, and the calculated design update would be a feasible descent direction.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 added homotopy term functions as regularization and globalization unit;  </a:t>
            </a:r>
          </a:p>
          <a:p>
            <a:r>
              <a:rPr kumimoji="1" lang="en-US" altLang="zh-CN" baseline="0" dirty="0" smtClean="0"/>
              <a:t>When the true KKT system has </a:t>
            </a:r>
            <a:r>
              <a:rPr kumimoji="1" lang="en-US" altLang="zh-CN" baseline="0" dirty="0" err="1" smtClean="0"/>
              <a:t>nonconvex</a:t>
            </a:r>
            <a:r>
              <a:rPr kumimoji="1" lang="en-US" altLang="zh-CN" baseline="0" dirty="0" smtClean="0"/>
              <a:t> Hessian, the added regularization from the simple KKT helps the trajectory enter the neighborhood of the local minimum for the original problem; help bypass the local maximum stationery point; </a:t>
            </a:r>
          </a:p>
          <a:p>
            <a:r>
              <a:rPr kumimoji="1" lang="en-US" altLang="zh-CN" baseline="0" dirty="0" smtClean="0"/>
              <a:t>Newton method behave poorly around stationery point, indefinite matrix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97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Mention orally that you will describe the approach to solving these linear systems in the next section of the presentation.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08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97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03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Be sure to explain orally that the </a:t>
            </a:r>
            <a:r>
              <a:rPr kumimoji="1" lang="en-US" altLang="zh-CN" dirty="0" err="1" smtClean="0"/>
              <a:t>Lanczos</a:t>
            </a:r>
            <a:r>
              <a:rPr kumimoji="1" lang="en-US" altLang="zh-CN" dirty="0" smtClean="0"/>
              <a:t> method only requires matrix-vector product, and that these matrix-vector products are approximated inexpensively by using the PDE </a:t>
            </a:r>
            <a:r>
              <a:rPr kumimoji="1" lang="en-US" altLang="zh-CN" dirty="0" err="1" smtClean="0"/>
              <a:t>preconditioner</a:t>
            </a:r>
            <a:r>
              <a:rPr kumimoji="1" lang="en-US" altLang="zh-CN" dirty="0" smtClean="0"/>
              <a:t> in place of a full PDE solve.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Orally, explain what A and UV are in the context of the above matrices.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0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Note that SNOPT requires the explicit constraint </a:t>
            </a:r>
            <a:r>
              <a:rPr kumimoji="1" lang="en-US" altLang="zh-CN" dirty="0" err="1" smtClean="0"/>
              <a:t>Jacobian</a:t>
            </a:r>
            <a:r>
              <a:rPr kumimoji="1" lang="en-US" altLang="zh-CN" dirty="0" smtClean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471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1) Why you are considering this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2) the initial guess, and any parameters that are 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3) that more difficult </a:t>
            </a:r>
            <a:r>
              <a:rPr kumimoji="1" lang="en-US" altLang="zh-CN" dirty="0" err="1" smtClean="0"/>
              <a:t>nonconvex</a:t>
            </a:r>
            <a:r>
              <a:rPr kumimoji="1" lang="en-US" altLang="zh-CN" dirty="0" smtClean="0"/>
              <a:t> problems may require more iterations.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Animation on this slides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80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be sure to explain why you are considering this problem.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486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Without </a:t>
            </a:r>
            <a:r>
              <a:rPr kumimoji="1" lang="en-US" altLang="zh-CN" dirty="0" err="1" smtClean="0"/>
              <a:t>preconditioner</a:t>
            </a:r>
            <a:r>
              <a:rPr kumimoji="1" lang="en-US" altLang="zh-CN" dirty="0" smtClean="0"/>
              <a:t>, the last corrector step struggles as Newton iteration cannot be solved tightly enough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SVD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is effective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06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Times New Roman"/>
                <a:cs typeface="Times New Roman"/>
              </a:rPr>
              <a:t>PDE solution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is a </a:t>
            </a:r>
            <a:r>
              <a:rPr kumimoji="1" lang="en-US" altLang="zh-CN" baseline="0" dirty="0" err="1" smtClean="0">
                <a:latin typeface="Times New Roman"/>
                <a:cs typeface="Times New Roman"/>
              </a:rPr>
              <a:t>subproblem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associated with optimization, major cost; solving the PDE equation, </a:t>
            </a:r>
            <a:r>
              <a:rPr kumimoji="1" lang="en-US" altLang="zh-CN" baseline="0" dirty="0" err="1" smtClean="0">
                <a:latin typeface="Times New Roman"/>
                <a:cs typeface="Times New Roman"/>
              </a:rPr>
              <a:t>adjoint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equation is the most expensive part;</a:t>
            </a:r>
          </a:p>
          <a:p>
            <a:r>
              <a:rPr kumimoji="1" lang="en-US" altLang="zh-CN" baseline="0" dirty="0" smtClean="0">
                <a:latin typeface="Times New Roman"/>
                <a:cs typeface="Times New Roman"/>
              </a:rPr>
              <a:t>Size is very large, as the state and </a:t>
            </a:r>
            <a:r>
              <a:rPr kumimoji="1" lang="en-US" altLang="zh-CN" baseline="0" dirty="0" err="1" smtClean="0">
                <a:latin typeface="Times New Roman"/>
                <a:cs typeface="Times New Roman"/>
              </a:rPr>
              <a:t>adjoint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solve size mesh-dependent ; large-scale </a:t>
            </a:r>
          </a:p>
          <a:p>
            <a:r>
              <a:rPr kumimoji="1" lang="en-US" altLang="zh-CN" baseline="0" dirty="0" smtClean="0">
                <a:latin typeface="Times New Roman"/>
                <a:cs typeface="Times New Roman"/>
              </a:rPr>
              <a:t>discretized Euler equation</a:t>
            </a:r>
            <a:endParaRPr kumimoji="1" lang="en-US" altLang="zh-CN" dirty="0" smtClean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61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74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new method possess good scalability performance</a:t>
            </a:r>
            <a:endParaRPr kumimoji="1"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24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X: thickness of each element</a:t>
            </a:r>
          </a:p>
          <a:p>
            <a:r>
              <a:rPr kumimoji="1" lang="en-US" altLang="zh-CN" dirty="0" smtClean="0"/>
              <a:t>F: structural</a:t>
            </a:r>
            <a:r>
              <a:rPr kumimoji="1" lang="en-US" altLang="zh-CN" baseline="0" dirty="0" smtClean="0"/>
              <a:t> constitutive equation between thickness distribution x and displacements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091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Which problem is this, small, med, or large?  Which linear system is this, at the beginning, middle, or end of the zero-curve?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619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SVD </a:t>
            </a:r>
            <a:r>
              <a:rPr kumimoji="1" lang="en-US" altLang="zh-CN" dirty="0" err="1" smtClean="0"/>
              <a:t>preconditioner</a:t>
            </a:r>
            <a:r>
              <a:rPr kumimoji="1" lang="en-US" altLang="zh-CN" dirty="0" smtClean="0"/>
              <a:t> is effective helping with convergence</a:t>
            </a:r>
          </a:p>
          <a:p>
            <a:r>
              <a:rPr kumimoji="1" lang="en-US" altLang="zh-CN" dirty="0" smtClean="0"/>
              <a:t>The increasing cost with scaling is driven by increasing SVD ranks</a:t>
            </a:r>
          </a:p>
          <a:p>
            <a:r>
              <a:rPr kumimoji="1" lang="en-US" altLang="zh-CN" dirty="0" smtClean="0"/>
              <a:t>SNOPT has difficulty locating active constraints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3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3. Calculate the tangential direction, which involves solving</a:t>
            </a:r>
            <a:r>
              <a:rPr kumimoji="1" lang="en-US" altLang="zh-CN" baseline="0" dirty="0" smtClean="0"/>
              <a:t> a linear system; The step-length alpha is depend on an initial value, and the factor zeta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 phi, delta to control the change</a:t>
            </a:r>
            <a:r>
              <a:rPr kumimoji="1" lang="en-US" altLang="zh-CN" baseline="0" dirty="0" smtClean="0"/>
              <a:t> of the step-length; </a:t>
            </a:r>
          </a:p>
          <a:p>
            <a:r>
              <a:rPr kumimoji="1" lang="en-US" altLang="zh-CN" baseline="0" dirty="0" smtClean="0"/>
              <a:t>Phi is the angle between two consecutive tangential directions;</a:t>
            </a:r>
          </a:p>
          <a:p>
            <a:r>
              <a:rPr kumimoji="1" lang="en-US" altLang="zh-CN" baseline="0" dirty="0" smtClean="0"/>
              <a:t>Delta is the distance passed during the corrector step;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 some difficult </a:t>
            </a:r>
            <a:r>
              <a:rPr kumimoji="1" lang="en-US" altLang="zh-CN" dirty="0" err="1" smtClean="0"/>
              <a:t>nonconvex</a:t>
            </a:r>
            <a:r>
              <a:rPr kumimoji="1" lang="en-US" altLang="zh-CN" dirty="0" smtClean="0"/>
              <a:t> problems, the \phi and \delta parameters may need to be small, leading to more expense.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34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Times New Roman"/>
                <a:cs typeface="Times New Roman"/>
              </a:rPr>
              <a:t>General-purpose gradient-based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optimization algorithm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06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Times New Roman"/>
                <a:cs typeface="Times New Roman"/>
              </a:rPr>
              <a:t>Let’s look at PDE-constrained optimization problem from the start.  The optimal</a:t>
            </a:r>
            <a:r>
              <a:rPr kumimoji="1" lang="en-US" altLang="zh-CN" baseline="0" dirty="0" smtClean="0">
                <a:latin typeface="Times New Roman"/>
                <a:cs typeface="Times New Roman"/>
              </a:rPr>
              <a:t> solutions are defined by zeros ……   </a:t>
            </a:r>
            <a:endParaRPr kumimoji="1" lang="en-US" altLang="zh-CN" dirty="0" smtClean="0"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Times New Roman"/>
                <a:cs typeface="Times New Roman"/>
              </a:rPr>
              <a:t>The first order optimality conditions are a system of coupled, nonlinear PDEs, that include state solve and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adjoint</a:t>
            </a:r>
            <a:r>
              <a:rPr kumimoji="1" lang="en-US" altLang="zh-CN" dirty="0" smtClean="0">
                <a:latin typeface="Times New Roman"/>
                <a:cs typeface="Times New Roman"/>
              </a:rPr>
              <a:t> solve; </a:t>
            </a:r>
            <a:endParaRPr kumimoji="1" lang="en-US" altLang="zh-CN" baseline="0" dirty="0" smtClean="0">
              <a:latin typeface="Times New Roman"/>
              <a:cs typeface="Times New Roman"/>
            </a:endParaRPr>
          </a:p>
          <a:p>
            <a:r>
              <a:rPr kumimoji="1" lang="en-US" altLang="zh-CN" baseline="0" dirty="0" smtClean="0">
                <a:latin typeface="Times New Roman"/>
                <a:cs typeface="Times New Roman"/>
              </a:rPr>
              <a:t>While the simulation problem is well-posed, the optimization problem is ill-posed;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91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 optimization iteration, the state and </a:t>
            </a:r>
            <a:r>
              <a:rPr kumimoji="1"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adjoint</a:t>
            </a:r>
            <a:r>
              <a:rPr kumimoji="1"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solve do not converge tightly.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0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Note that the dependence on the state and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adjoint</a:t>
            </a:r>
            <a:r>
              <a:rPr kumimoji="1" lang="en-US" altLang="zh-CN" dirty="0" smtClean="0">
                <a:solidFill>
                  <a:schemeClr val="tx1"/>
                </a:solidFill>
              </a:rPr>
              <a:t> vector has been omitted, as for each new x,</a:t>
            </a:r>
            <a:r>
              <a:rPr kumimoji="1" lang="en-US" altLang="zh-CN" baseline="0" dirty="0" smtClean="0">
                <a:solidFill>
                  <a:schemeClr val="tx1"/>
                </a:solidFill>
              </a:rPr>
              <a:t> state and </a:t>
            </a:r>
            <a:r>
              <a:rPr kumimoji="1" lang="en-US" altLang="zh-CN" baseline="0" dirty="0" err="1" smtClean="0">
                <a:solidFill>
                  <a:schemeClr val="tx1"/>
                </a:solidFill>
              </a:rPr>
              <a:t>adjoint</a:t>
            </a:r>
            <a:r>
              <a:rPr kumimoji="1" lang="en-US" altLang="zh-CN" baseline="0" dirty="0" smtClean="0">
                <a:solidFill>
                  <a:schemeClr val="tx1"/>
                </a:solidFill>
              </a:rPr>
              <a:t> are updated implicitly;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97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Matrix-free algorithm: keeping the computational cost in check</a:t>
            </a:r>
            <a:endParaRPr kumimoji="1" lang="en-US" altLang="zh-CN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Matrix-free preconditioning: accelerate convergence rate for iterative solver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Nonconvexity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is important issue, the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 algorithm has to be able to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avoid local maximum, stationery KKT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 point</a:t>
            </a:r>
            <a:endParaRPr kumimoji="1" lang="zh-CN" alt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61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solution</a:t>
            </a:r>
            <a:r>
              <a:rPr kumimoji="1" lang="en-US" altLang="zh-CN" baseline="0" dirty="0" smtClean="0"/>
              <a:t> trajectory, the path of x, goes from the zero of the simple function to the zero of the original function; </a:t>
            </a:r>
          </a:p>
          <a:p>
            <a:r>
              <a:rPr kumimoji="1" lang="en-US" altLang="zh-CN" baseline="0" dirty="0" smtClean="0"/>
              <a:t>Each curve represents a solution trajectory for different value of a; </a:t>
            </a:r>
          </a:p>
          <a:p>
            <a:r>
              <a:rPr kumimoji="1" lang="en-US" altLang="zh-CN" baseline="0" dirty="0" smtClean="0"/>
              <a:t>For this simple problem, the method is globally convergent, as different a, or different starting point, all lead to the same solution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5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Methods for</a:t>
            </a:r>
            <a:r>
              <a:rPr kumimoji="1" lang="en-US" altLang="zh-CN" baseline="0" dirty="0" smtClean="0"/>
              <a:t> tracing the solution curve of the homotopy; one type of predictor-corrector algorithm; </a:t>
            </a:r>
          </a:p>
          <a:p>
            <a:r>
              <a:rPr kumimoji="1" lang="en-US" altLang="zh-CN" baseline="0" dirty="0" smtClean="0"/>
              <a:t>Calculate the tangential direction of the solution curve for updating q and mu; then mu is fixed, Newton-</a:t>
            </a:r>
            <a:r>
              <a:rPr kumimoji="1" lang="en-US" altLang="zh-CN" baseline="0" dirty="0" err="1" smtClean="0"/>
              <a:t>Krylov</a:t>
            </a:r>
            <a:r>
              <a:rPr kumimoji="1" lang="en-US" altLang="zh-CN" baseline="0" dirty="0" smtClean="0"/>
              <a:t> method to bring the predictor point closer to the solution curve;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go back two slides and explain that this is how the red lines on slide 8 are created.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86BA4-FDD6-9E47-B82C-9961F61B1FA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50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4105-0B8A-1C4C-99B3-6B5B3E57F6D3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3197475-BBC2-9840-AFB7-9A2AE54C1F7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9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F86A-1C9E-8348-93D7-A8776B4CE152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4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27D7-AC6B-E348-80BE-3006AC7BB30D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2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6B40-1B77-CB42-BFCF-295EEC5B6643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4B07-5FB4-FB4E-93DB-73769A632E9D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2535-9E69-004D-BF94-6C6A5704FA3E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F6B2-3AAF-0B44-A4C6-4BAD5EF802FE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8514-113B-2240-B584-7B93A43C264A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3D43-CE7A-1A47-A488-08A43EE19B1F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zh-CN" altLang="en-US" sz="18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197475-BBC2-9840-AFB7-9A2AE54C1F77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F2CB-8468-C243-BA96-780A7E6B9612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29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F78-1DB9-4647-8A94-59D016C22C9C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28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470B-C98B-F44A-B922-A70F98886931}" type="datetime1">
              <a:rPr kumimoji="1" lang="en-US" altLang="zh-CN" smtClean="0"/>
              <a:t>7/8/17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7475-BBC2-9840-AFB7-9A2AE54C1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22.emf"/><Relationship Id="rId5" Type="http://schemas.openxmlformats.org/officeDocument/2006/relationships/image" Target="../media/image53.emf"/><Relationship Id="rId6" Type="http://schemas.openxmlformats.org/officeDocument/2006/relationships/image" Target="../media/image18.png"/><Relationship Id="rId7" Type="http://schemas.openxmlformats.org/officeDocument/2006/relationships/image" Target="../media/image54.emf"/><Relationship Id="rId8" Type="http://schemas.openxmlformats.org/officeDocument/2006/relationships/image" Target="../media/image55.emf"/><Relationship Id="rId9" Type="http://schemas.openxmlformats.org/officeDocument/2006/relationships/image" Target="../media/image21.emf"/><Relationship Id="rId10" Type="http://schemas.openxmlformats.org/officeDocument/2006/relationships/image" Target="../media/image56.emf"/><Relationship Id="rId11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6109"/>
            <a:ext cx="7772400" cy="213410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 Matrix-free Algorithm for PDE-governed Optimization with Inequality Constraints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2723" y="5075809"/>
            <a:ext cx="5130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Pengfei Meng</a:t>
            </a:r>
          </a:p>
        </p:txBody>
      </p:sp>
    </p:spTree>
    <p:extLst>
      <p:ext uri="{BB962C8B-B14F-4D97-AF65-F5344CB8AC3E}">
        <p14:creationId xmlns:p14="http://schemas.microsoft.com/office/powerpoint/2010/main" val="35955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3228" y="1395804"/>
            <a:ext cx="729492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Optimization Algorithm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A6A6A6"/>
                </a:solidFill>
                <a:latin typeface="Times New Roman"/>
                <a:cs typeface="Times New Roman"/>
              </a:rPr>
              <a:t>Iterative Solver &amp; </a:t>
            </a:r>
            <a:r>
              <a:rPr lang="en-US" altLang="zh-CN" sz="3600" dirty="0" err="1" smtClean="0">
                <a:solidFill>
                  <a:srgbClr val="A6A6A6"/>
                </a:solidFill>
                <a:latin typeface="Times New Roman"/>
                <a:cs typeface="Times New Roman"/>
              </a:rPr>
              <a:t>Preconditioner</a:t>
            </a:r>
            <a:endParaRPr lang="en-US" altLang="zh-CN" sz="3600" dirty="0" smtClean="0">
              <a:solidFill>
                <a:srgbClr val="A6A6A6"/>
              </a:solidFill>
              <a:latin typeface="Times New Roman"/>
              <a:cs typeface="Times New Roman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A6A6A6"/>
                </a:solidFill>
                <a:latin typeface="Times New Roman"/>
                <a:cs typeface="Times New Roman"/>
              </a:rPr>
              <a:t>Test Problems</a:t>
            </a:r>
          </a:p>
        </p:txBody>
      </p:sp>
      <p:sp>
        <p:nvSpPr>
          <p:cNvPr id="6" name="矩形 5"/>
          <p:cNvSpPr/>
          <p:nvPr/>
        </p:nvSpPr>
        <p:spPr>
          <a:xfrm>
            <a:off x="965801" y="687861"/>
            <a:ext cx="172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8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6353" y="436965"/>
            <a:ext cx="741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 homotopy map defines a solution path from an easy solution to the desired solution</a:t>
            </a:r>
            <a:endParaRPr lang="zh-CN" altLang="en-US" sz="2800" dirty="0"/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21" name="图片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2788568"/>
            <a:ext cx="7065391" cy="313453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1721682" y="3435684"/>
            <a:ext cx="5373308" cy="2968345"/>
            <a:chOff x="1721682" y="3435684"/>
            <a:chExt cx="5373308" cy="2968345"/>
          </a:xfrm>
        </p:grpSpPr>
        <p:pic>
          <p:nvPicPr>
            <p:cNvPr id="31" name="图片 30" descr="zero_curve2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221" y="3435684"/>
              <a:ext cx="4458779" cy="2968345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5469710" y="5162692"/>
              <a:ext cx="401493" cy="323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Times New Roman"/>
                  <a:cs typeface="Times New Roman"/>
                </a:rPr>
                <a:t>x</a:t>
              </a:r>
              <a:r>
                <a:rPr kumimoji="1" lang="en-US" altLang="zh-CN" sz="2000" dirty="0" smtClean="0">
                  <a:latin typeface="Times New Roman"/>
                  <a:cs typeface="Times New Roman"/>
                </a:rPr>
                <a:t>*</a:t>
              </a:r>
              <a:endParaRPr kumimoji="1" lang="zh-CN" alt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5984173" y="3556049"/>
              <a:ext cx="1110817" cy="2487106"/>
              <a:chOff x="6919593" y="1567393"/>
              <a:chExt cx="1220526" cy="3078658"/>
            </a:xfrm>
          </p:grpSpPr>
          <p:pic>
            <p:nvPicPr>
              <p:cNvPr id="35" name="图片 34" descr="fx.eps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92" t="68571" r="7334" b="5778"/>
              <a:stretch/>
            </p:blipFill>
            <p:spPr>
              <a:xfrm rot="5400000">
                <a:off x="6052622" y="2594171"/>
                <a:ext cx="2918851" cy="1184909"/>
              </a:xfrm>
              <a:prstGeom prst="rect">
                <a:avLst/>
              </a:prstGeom>
            </p:spPr>
          </p:pic>
          <p:cxnSp>
            <p:nvCxnSpPr>
              <p:cNvPr id="36" name="直线箭头连接符 35"/>
              <p:cNvCxnSpPr/>
              <p:nvPr/>
            </p:nvCxnSpPr>
            <p:spPr>
              <a:xfrm flipV="1">
                <a:off x="7152856" y="1567393"/>
                <a:ext cx="0" cy="292982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V="1">
                <a:off x="7152856" y="4540790"/>
                <a:ext cx="799246" cy="356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7609430" y="4080450"/>
                <a:ext cx="53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/>
                    <a:cs typeface="Times New Roman"/>
                  </a:rPr>
                  <a:t>f</a:t>
                </a:r>
                <a:r>
                  <a:rPr kumimoji="1" lang="en-US" altLang="zh-CN" dirty="0" smtClean="0">
                    <a:latin typeface="Times New Roman"/>
                    <a:cs typeface="Times New Roman"/>
                  </a:rPr>
                  <a:t>(x)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721682" y="4644290"/>
              <a:ext cx="284780" cy="323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Times New Roman"/>
                  <a:cs typeface="Times New Roman"/>
                </a:rPr>
                <a:t>a</a:t>
              </a:r>
              <a:endParaRPr kumimoji="1" lang="zh-CN" altLang="en-US" sz="20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31" y="1771084"/>
            <a:ext cx="4981272" cy="6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078" y="520615"/>
            <a:ext cx="7671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 predictor-corrector algorithm has been implemented to trace the homotopy zero-curve</a:t>
            </a:r>
            <a:endParaRPr lang="zh-CN" altLang="en-US" sz="2800" dirty="0"/>
          </a:p>
        </p:txBody>
      </p:sp>
      <p:grpSp>
        <p:nvGrpSpPr>
          <p:cNvPr id="34" name="组 33"/>
          <p:cNvGrpSpPr/>
          <p:nvPr/>
        </p:nvGrpSpPr>
        <p:grpSpPr>
          <a:xfrm>
            <a:off x="1870946" y="1623954"/>
            <a:ext cx="5021346" cy="4283347"/>
            <a:chOff x="1870946" y="1171254"/>
            <a:chExt cx="5021346" cy="4283347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2373088" y="4985610"/>
              <a:ext cx="4198219" cy="0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2394371" y="1540355"/>
              <a:ext cx="0" cy="3434771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任意形状 7"/>
            <p:cNvSpPr/>
            <p:nvPr/>
          </p:nvSpPr>
          <p:spPr>
            <a:xfrm>
              <a:off x="2994049" y="2162823"/>
              <a:ext cx="2760092" cy="1938167"/>
            </a:xfrm>
            <a:custGeom>
              <a:avLst/>
              <a:gdLst>
                <a:gd name="connsiteX0" fmla="*/ 0 w 2641600"/>
                <a:gd name="connsiteY0" fmla="*/ 0 h 1046480"/>
                <a:gd name="connsiteX1" fmla="*/ 1473200 w 2641600"/>
                <a:gd name="connsiteY1" fmla="*/ 10160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35250"/>
                <a:gd name="connsiteY0" fmla="*/ 0 h 1878330"/>
                <a:gd name="connsiteX1" fmla="*/ 1407583 w 2635250"/>
                <a:gd name="connsiteY1" fmla="*/ 50334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5250" h="1878330">
                  <a:moveTo>
                    <a:pt x="0" y="0"/>
                  </a:moveTo>
                  <a:cubicBezTo>
                    <a:pt x="666045" y="47131"/>
                    <a:pt x="1025525" y="196638"/>
                    <a:pt x="1515533" y="547793"/>
                  </a:cubicBezTo>
                  <a:cubicBezTo>
                    <a:pt x="2005541" y="898948"/>
                    <a:pt x="2290515" y="1313462"/>
                    <a:pt x="2635250" y="187833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3305973" y="2182479"/>
              <a:ext cx="1678513" cy="17291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>
              <a:off x="4949678" y="2919830"/>
              <a:ext cx="650584" cy="58359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/>
            <p:nvPr/>
          </p:nvCxnSpPr>
          <p:spPr>
            <a:xfrm flipV="1">
              <a:off x="4956109" y="2337276"/>
              <a:ext cx="0" cy="55547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354414" y="4851196"/>
              <a:ext cx="537878" cy="60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i="1" dirty="0" smtClean="0">
                  <a:latin typeface="Times New Roman"/>
                  <a:cs typeface="Times New Roman"/>
                </a:rPr>
                <a:t>μ</a:t>
              </a:r>
              <a:endParaRPr kumimoji="1" lang="zh-CN" alt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70946" y="1171254"/>
              <a:ext cx="537038" cy="60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i="1" dirty="0">
                  <a:latin typeface="Times New Roman"/>
                  <a:cs typeface="Times New Roman"/>
                </a:rPr>
                <a:t>q</a:t>
              </a:r>
              <a:endParaRPr kumimoji="1" lang="zh-CN" altLang="en-US" sz="32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14" name="直线箭头连接符 13"/>
            <p:cNvCxnSpPr/>
            <p:nvPr/>
          </p:nvCxnSpPr>
          <p:spPr>
            <a:xfrm flipV="1">
              <a:off x="3006021" y="2152339"/>
              <a:ext cx="0" cy="278871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 flipV="1">
              <a:off x="5754141" y="4100141"/>
              <a:ext cx="0" cy="86188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739293" y="4958446"/>
              <a:ext cx="596361" cy="47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/>
                  <a:cs typeface="Times New Roman"/>
                </a:rPr>
                <a:t>1.0</a:t>
              </a:r>
              <a:endParaRPr kumimoji="1" lang="zh-CN" alt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55960" y="4970148"/>
              <a:ext cx="596361" cy="47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/>
                  <a:cs typeface="Times New Roman"/>
                </a:rPr>
                <a:t>0.0</a:t>
              </a:r>
              <a:endParaRPr kumimoji="1" lang="zh-CN" altLang="en-US" sz="2400" dirty="0">
                <a:latin typeface="Times New Roman"/>
                <a:cs typeface="Times New Roman"/>
              </a:endParaRPr>
            </a:p>
          </p:txBody>
        </p:sp>
        <p:cxnSp>
          <p:nvCxnSpPr>
            <p:cNvPr id="18" name="直线箭头连接符 17"/>
            <p:cNvCxnSpPr/>
            <p:nvPr/>
          </p:nvCxnSpPr>
          <p:spPr>
            <a:xfrm flipH="1" flipV="1">
              <a:off x="5576321" y="3451877"/>
              <a:ext cx="23941" cy="269079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89584" y="3666174"/>
              <a:ext cx="2159964" cy="730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latin typeface="Times New Roman"/>
                  <a:cs typeface="Times New Roman"/>
                </a:rPr>
                <a:t>Zero-curve of the homotopy</a:t>
              </a:r>
              <a:endParaRPr kumimoji="1" lang="zh-CN" altLang="en-US" sz="20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20" name="直线箭头连接符 19"/>
            <p:cNvCxnSpPr/>
            <p:nvPr/>
          </p:nvCxnSpPr>
          <p:spPr>
            <a:xfrm flipV="1">
              <a:off x="4645208" y="3236088"/>
              <a:ext cx="396349" cy="477415"/>
            </a:xfrm>
            <a:prstGeom prst="straightConnector1">
              <a:avLst/>
            </a:prstGeom>
            <a:ln w="28575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241306" y="1380466"/>
              <a:ext cx="1743180" cy="41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latin typeface="Times New Roman"/>
                  <a:cs typeface="Times New Roman"/>
                </a:rPr>
                <a:t>Predictor step</a:t>
              </a:r>
              <a:endParaRPr kumimoji="1" lang="zh-CN" altLang="en-US" sz="2000" i="1" dirty="0">
                <a:latin typeface="Times New Roman"/>
                <a:cs typeface="Times New Roman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24684" y="1737308"/>
              <a:ext cx="1743180" cy="41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latin typeface="Times New Roman"/>
                  <a:cs typeface="Times New Roman"/>
                </a:rPr>
                <a:t>Corrector step</a:t>
              </a:r>
              <a:endParaRPr kumimoji="1" lang="zh-CN" altLang="en-US" sz="20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4097421" y="2249313"/>
              <a:ext cx="852257" cy="670517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386198" y="2182479"/>
              <a:ext cx="428878" cy="412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i="1" dirty="0" smtClean="0">
                  <a:latin typeface="Times New Roman"/>
                  <a:cs typeface="Times New Roman"/>
                </a:rPr>
                <a:t>ϕ</a:t>
              </a:r>
              <a:endParaRPr kumimoji="1" lang="zh-CN" altLang="en-US" sz="20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45208" y="2391534"/>
              <a:ext cx="411039" cy="412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i="1" dirty="0" smtClean="0">
                  <a:latin typeface="Times New Roman"/>
                  <a:cs typeface="Times New Roman"/>
                </a:rPr>
                <a:t>δ</a:t>
              </a:r>
              <a:endParaRPr kumimoji="1" lang="zh-CN" altLang="en-US" sz="2000" b="1" i="1" dirty="0">
                <a:latin typeface="Times New Roman"/>
                <a:cs typeface="Times New Roman"/>
              </a:endParaRPr>
            </a:p>
          </p:txBody>
        </p:sp>
        <p:cxnSp>
          <p:nvCxnSpPr>
            <p:cNvPr id="26" name="直线箭头连接符 25"/>
            <p:cNvCxnSpPr/>
            <p:nvPr/>
          </p:nvCxnSpPr>
          <p:spPr>
            <a:xfrm>
              <a:off x="4386198" y="1793322"/>
              <a:ext cx="0" cy="455991"/>
            </a:xfrm>
            <a:prstGeom prst="straightConnector1">
              <a:avLst/>
            </a:prstGeom>
            <a:ln w="19050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H="1">
              <a:off x="5041558" y="2162823"/>
              <a:ext cx="712583" cy="498410"/>
            </a:xfrm>
            <a:prstGeom prst="straightConnector1">
              <a:avLst/>
            </a:prstGeom>
            <a:ln w="19050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任意形状 27"/>
            <p:cNvSpPr/>
            <p:nvPr/>
          </p:nvSpPr>
          <p:spPr>
            <a:xfrm>
              <a:off x="4297010" y="2298002"/>
              <a:ext cx="79299" cy="141579"/>
            </a:xfrm>
            <a:custGeom>
              <a:avLst/>
              <a:gdLst>
                <a:gd name="connsiteX0" fmla="*/ 76200 w 76200"/>
                <a:gd name="connsiteY0" fmla="*/ 0 h 270933"/>
                <a:gd name="connsiteX1" fmla="*/ 0 w 76200"/>
                <a:gd name="connsiteY1" fmla="*/ 270933 h 270933"/>
                <a:gd name="connsiteX0" fmla="*/ 76200 w 76200"/>
                <a:gd name="connsiteY0" fmla="*/ 0 h 270933"/>
                <a:gd name="connsiteX1" fmla="*/ 38100 w 76200"/>
                <a:gd name="connsiteY1" fmla="*/ 134408 h 270933"/>
                <a:gd name="connsiteX2" fmla="*/ 0 w 76200"/>
                <a:gd name="connsiteY2" fmla="*/ 270933 h 270933"/>
                <a:gd name="connsiteX0" fmla="*/ 76200 w 80967"/>
                <a:gd name="connsiteY0" fmla="*/ 0 h 270933"/>
                <a:gd name="connsiteX1" fmla="*/ 79375 w 80967"/>
                <a:gd name="connsiteY1" fmla="*/ 175683 h 270933"/>
                <a:gd name="connsiteX2" fmla="*/ 0 w 80967"/>
                <a:gd name="connsiteY2" fmla="*/ 270933 h 270933"/>
                <a:gd name="connsiteX0" fmla="*/ 76200 w 81829"/>
                <a:gd name="connsiteY0" fmla="*/ 0 h 270933"/>
                <a:gd name="connsiteX1" fmla="*/ 79375 w 81829"/>
                <a:gd name="connsiteY1" fmla="*/ 175683 h 270933"/>
                <a:gd name="connsiteX2" fmla="*/ 0 w 81829"/>
                <a:gd name="connsiteY2" fmla="*/ 270933 h 270933"/>
                <a:gd name="connsiteX0" fmla="*/ 76200 w 81829"/>
                <a:gd name="connsiteY0" fmla="*/ 0 h 270933"/>
                <a:gd name="connsiteX1" fmla="*/ 79375 w 81829"/>
                <a:gd name="connsiteY1" fmla="*/ 175683 h 270933"/>
                <a:gd name="connsiteX2" fmla="*/ 0 w 81829"/>
                <a:gd name="connsiteY2" fmla="*/ 270933 h 270933"/>
                <a:gd name="connsiteX0" fmla="*/ 76200 w 88493"/>
                <a:gd name="connsiteY0" fmla="*/ 0 h 270933"/>
                <a:gd name="connsiteX1" fmla="*/ 79375 w 88493"/>
                <a:gd name="connsiteY1" fmla="*/ 175683 h 270933"/>
                <a:gd name="connsiteX2" fmla="*/ 0 w 88493"/>
                <a:gd name="connsiteY2" fmla="*/ 270933 h 270933"/>
                <a:gd name="connsiteX0" fmla="*/ 76200 w 91430"/>
                <a:gd name="connsiteY0" fmla="*/ 0 h 270933"/>
                <a:gd name="connsiteX1" fmla="*/ 79375 w 91430"/>
                <a:gd name="connsiteY1" fmla="*/ 175683 h 270933"/>
                <a:gd name="connsiteX2" fmla="*/ 0 w 91430"/>
                <a:gd name="connsiteY2" fmla="*/ 270933 h 270933"/>
                <a:gd name="connsiteX0" fmla="*/ 76200 w 109141"/>
                <a:gd name="connsiteY0" fmla="*/ 0 h 270933"/>
                <a:gd name="connsiteX1" fmla="*/ 79375 w 109141"/>
                <a:gd name="connsiteY1" fmla="*/ 175683 h 270933"/>
                <a:gd name="connsiteX2" fmla="*/ 0 w 109141"/>
                <a:gd name="connsiteY2" fmla="*/ 270933 h 270933"/>
                <a:gd name="connsiteX0" fmla="*/ 76200 w 101351"/>
                <a:gd name="connsiteY0" fmla="*/ 0 h 270933"/>
                <a:gd name="connsiteX1" fmla="*/ 79375 w 101351"/>
                <a:gd name="connsiteY1" fmla="*/ 175683 h 270933"/>
                <a:gd name="connsiteX2" fmla="*/ 0 w 101351"/>
                <a:gd name="connsiteY2" fmla="*/ 270933 h 270933"/>
                <a:gd name="connsiteX0" fmla="*/ 76200 w 91076"/>
                <a:gd name="connsiteY0" fmla="*/ 0 h 270933"/>
                <a:gd name="connsiteX1" fmla="*/ 79375 w 91076"/>
                <a:gd name="connsiteY1" fmla="*/ 175683 h 270933"/>
                <a:gd name="connsiteX2" fmla="*/ 0 w 91076"/>
                <a:gd name="connsiteY2" fmla="*/ 270933 h 270933"/>
                <a:gd name="connsiteX0" fmla="*/ 76200 w 91076"/>
                <a:gd name="connsiteY0" fmla="*/ 0 h 270933"/>
                <a:gd name="connsiteX1" fmla="*/ 79375 w 91076"/>
                <a:gd name="connsiteY1" fmla="*/ 175683 h 270933"/>
                <a:gd name="connsiteX2" fmla="*/ 0 w 91076"/>
                <a:gd name="connsiteY2" fmla="*/ 270933 h 270933"/>
                <a:gd name="connsiteX0" fmla="*/ 76200 w 88790"/>
                <a:gd name="connsiteY0" fmla="*/ 0 h 270933"/>
                <a:gd name="connsiteX1" fmla="*/ 79375 w 88790"/>
                <a:gd name="connsiteY1" fmla="*/ 175683 h 270933"/>
                <a:gd name="connsiteX2" fmla="*/ 0 w 88790"/>
                <a:gd name="connsiteY2" fmla="*/ 270933 h 270933"/>
                <a:gd name="connsiteX0" fmla="*/ 76200 w 85553"/>
                <a:gd name="connsiteY0" fmla="*/ 0 h 270933"/>
                <a:gd name="connsiteX1" fmla="*/ 69919 w 85553"/>
                <a:gd name="connsiteY1" fmla="*/ 167749 h 270933"/>
                <a:gd name="connsiteX2" fmla="*/ 0 w 85553"/>
                <a:gd name="connsiteY2" fmla="*/ 270933 h 270933"/>
                <a:gd name="connsiteX0" fmla="*/ 76200 w 81550"/>
                <a:gd name="connsiteY0" fmla="*/ 0 h 270933"/>
                <a:gd name="connsiteX1" fmla="*/ 69919 w 81550"/>
                <a:gd name="connsiteY1" fmla="*/ 167749 h 270933"/>
                <a:gd name="connsiteX2" fmla="*/ 0 w 81550"/>
                <a:gd name="connsiteY2" fmla="*/ 270933 h 270933"/>
                <a:gd name="connsiteX0" fmla="*/ 76200 w 81550"/>
                <a:gd name="connsiteY0" fmla="*/ 0 h 270933"/>
                <a:gd name="connsiteX1" fmla="*/ 69919 w 81550"/>
                <a:gd name="connsiteY1" fmla="*/ 167749 h 270933"/>
                <a:gd name="connsiteX2" fmla="*/ 0 w 81550"/>
                <a:gd name="connsiteY2" fmla="*/ 270933 h 270933"/>
                <a:gd name="connsiteX0" fmla="*/ 76200 w 80548"/>
                <a:gd name="connsiteY0" fmla="*/ 0 h 270933"/>
                <a:gd name="connsiteX1" fmla="*/ 65416 w 80548"/>
                <a:gd name="connsiteY1" fmla="*/ 156289 h 270933"/>
                <a:gd name="connsiteX2" fmla="*/ 0 w 80548"/>
                <a:gd name="connsiteY2" fmla="*/ 270933 h 270933"/>
                <a:gd name="connsiteX0" fmla="*/ 76200 w 76365"/>
                <a:gd name="connsiteY0" fmla="*/ 0 h 270933"/>
                <a:gd name="connsiteX1" fmla="*/ 65416 w 76365"/>
                <a:gd name="connsiteY1" fmla="*/ 156289 h 270933"/>
                <a:gd name="connsiteX2" fmla="*/ 0 w 76365"/>
                <a:gd name="connsiteY2" fmla="*/ 270933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365" h="270933">
                  <a:moveTo>
                    <a:pt x="76200" y="0"/>
                  </a:moveTo>
                  <a:cubicBezTo>
                    <a:pt x="77128" y="77955"/>
                    <a:pt x="74247" y="122574"/>
                    <a:pt x="65416" y="156289"/>
                  </a:cubicBezTo>
                  <a:cubicBezTo>
                    <a:pt x="56585" y="190004"/>
                    <a:pt x="39566" y="238819"/>
                    <a:pt x="0" y="270933"/>
                  </a:cubicBezTo>
                </a:path>
              </a:pathLst>
            </a:cu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737" y="4398799"/>
              <a:ext cx="1363895" cy="269577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4310961" y="31626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6" name="幻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" name="文本框 1">
            <a:hlinkClick r:id="rId4" action="ppaction://hlinksldjump"/>
          </p:cNvPr>
          <p:cNvSpPr txBox="1"/>
          <p:nvPr/>
        </p:nvSpPr>
        <p:spPr>
          <a:xfrm>
            <a:off x="7634941" y="564569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*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780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1" y="1942095"/>
            <a:ext cx="7499681" cy="1323473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8" y="3802010"/>
            <a:ext cx="8128025" cy="1675806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353" y="436965"/>
            <a:ext cx="741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 homotopy map for general, nonlinearly constrained problems has been developed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141283" y="5692564"/>
            <a:ext cx="165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Homotopy term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4315" y="5708896"/>
            <a:ext cx="15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KKT condition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04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582983" y="1564213"/>
            <a:ext cx="556101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Sign restrictions on slack and multipliers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Fraction to boundary rule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Nonconvexity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handling ability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Parameters                   control the tracing quality </a:t>
            </a:r>
          </a:p>
        </p:txBody>
      </p:sp>
      <p:pic>
        <p:nvPicPr>
          <p:cNvPr id="5" name="图片 4" descr="pc_graph_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521"/>
            <a:ext cx="3403812" cy="29004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4967" y="362801"/>
            <a:ext cx="7920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Some remarks regarding the predictor-corrector implementation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1" y="4696803"/>
            <a:ext cx="7505982" cy="12521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0659" y="5987018"/>
            <a:ext cx="20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Simple KKT matrix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33623" y="59870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True KKT matrix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17" y="3478692"/>
            <a:ext cx="1139758" cy="2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3228" y="1395804"/>
            <a:ext cx="729492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Optimization Algorithm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Iterative Solver &amp; 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A6A6A6"/>
                </a:solidFill>
                <a:latin typeface="Times New Roman"/>
                <a:cs typeface="Times New Roman"/>
              </a:rPr>
              <a:t>Test Problems</a:t>
            </a:r>
          </a:p>
        </p:txBody>
      </p:sp>
      <p:sp>
        <p:nvSpPr>
          <p:cNvPr id="6" name="矩形 5"/>
          <p:cNvSpPr/>
          <p:nvPr/>
        </p:nvSpPr>
        <p:spPr>
          <a:xfrm>
            <a:off x="965801" y="687861"/>
            <a:ext cx="172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73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8249" y="402512"/>
            <a:ext cx="7959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most expensive part of the algorithm is solving the linear systems</a:t>
            </a:r>
            <a:endParaRPr lang="zh-CN" altLang="en-US" sz="2800" dirty="0"/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1" y="2799573"/>
            <a:ext cx="1741781" cy="681923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89" y="1739610"/>
            <a:ext cx="2311302" cy="6793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4996" y="1830394"/>
            <a:ext cx="2636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Predictor Direction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84997" y="2831844"/>
            <a:ext cx="3573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Newton Step in Corrector</a:t>
            </a:r>
            <a:endParaRPr lang="zh-CN" altLang="en-US" sz="2400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999861"/>
            <a:ext cx="7721879" cy="13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885" y="382285"/>
            <a:ext cx="7183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linear systems that arise are solved inexactly using FGMRES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85884" y="1895984"/>
            <a:ext cx="7183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 FGMRES, the solution basis       satisfies 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85884" y="3660693"/>
            <a:ext cx="7640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Solve the least square problem to get the solution</a:t>
            </a:r>
            <a:endParaRPr lang="zh-CN" altLang="en-US" sz="2800" dirty="0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08" y="2576492"/>
            <a:ext cx="2147574" cy="693574"/>
          </a:xfrm>
          <a:prstGeom prst="rect">
            <a:avLst/>
          </a:prstGeom>
        </p:spPr>
      </p:pic>
      <p:pic>
        <p:nvPicPr>
          <p:cNvPr id="18" name="图片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2" y="4428502"/>
            <a:ext cx="6456947" cy="72108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2" y="5383402"/>
            <a:ext cx="1420757" cy="338724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57" y="2096034"/>
            <a:ext cx="330735" cy="3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3147" y="836811"/>
            <a:ext cx="78292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Iterative solvers like FGMRES require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preconditioners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to be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effective</a:t>
            </a:r>
          </a:p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convergence rate of iterative solver depends on the condition number of the system matrix</a:t>
            </a:r>
          </a:p>
          <a:p>
            <a:pPr marL="342900" indent="-342900">
              <a:buFont typeface="Arial"/>
              <a:buChar char="•"/>
            </a:pP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true KKT system in optimization is ill-conditioned</a:t>
            </a:r>
          </a:p>
          <a:p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Most general-purpose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preconditioners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are matrix-based, so they are not an option here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2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885" y="730931"/>
            <a:ext cx="7909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is designed to solve an approximation of the KKT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system </a:t>
            </a:r>
            <a:endParaRPr lang="zh-CN" altLang="en-US" sz="2800" dirty="0"/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68" y="2854297"/>
            <a:ext cx="5079332" cy="1518737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39" y="2265263"/>
            <a:ext cx="728766" cy="279643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9" y="4938470"/>
            <a:ext cx="1205755" cy="3513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02363" y="4890853"/>
            <a:ext cx="5765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are approximations to the respective matrices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53374" y="2140047"/>
            <a:ext cx="1920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Consider only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6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3228" y="1395804"/>
            <a:ext cx="729492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Optimization Algorithm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Iterative Solver &amp; 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Problems</a:t>
            </a:r>
          </a:p>
        </p:txBody>
      </p:sp>
      <p:sp>
        <p:nvSpPr>
          <p:cNvPr id="6" name="矩形 5"/>
          <p:cNvSpPr/>
          <p:nvPr/>
        </p:nvSpPr>
        <p:spPr>
          <a:xfrm>
            <a:off x="965801" y="687861"/>
            <a:ext cx="172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7269" y="1142743"/>
            <a:ext cx="853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Step 1: The slack and inequality multipliers are eliminated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5837027" y="1780416"/>
            <a:ext cx="2410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Inequality-only case</a:t>
            </a:r>
          </a:p>
        </p:txBody>
      </p:sp>
      <p:sp>
        <p:nvSpPr>
          <p:cNvPr id="25" name="矩形 24"/>
          <p:cNvSpPr/>
          <p:nvPr/>
        </p:nvSpPr>
        <p:spPr>
          <a:xfrm>
            <a:off x="607269" y="2679026"/>
            <a:ext cx="8037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Step 2: 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Lanczos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SVD approximation</a:t>
            </a:r>
          </a:p>
        </p:txBody>
      </p:sp>
      <p:sp>
        <p:nvSpPr>
          <p:cNvPr id="30" name="矩形 29"/>
          <p:cNvSpPr/>
          <p:nvPr/>
        </p:nvSpPr>
        <p:spPr>
          <a:xfrm>
            <a:off x="607269" y="4227691"/>
            <a:ext cx="82559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Step 3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Sherman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-Morrison formula to obtain the desired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    design update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2" name="图片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4" y="5343917"/>
            <a:ext cx="5186035" cy="722203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4" y="1806998"/>
            <a:ext cx="3200401" cy="40005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5" y="3427446"/>
            <a:ext cx="3743157" cy="4227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1741" y="423873"/>
            <a:ext cx="7909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matrix-free 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involves several steps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44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3228" y="1395804"/>
            <a:ext cx="729492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Optimization Algorithm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Iterative Solver &amp; </a:t>
            </a:r>
            <a:r>
              <a:rPr lang="en-US" altLang="zh-CN" sz="3600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Preconditioner</a:t>
            </a:r>
            <a:endParaRPr lang="en-US" altLang="zh-CN" sz="3600" dirty="0" smtClean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Problems</a:t>
            </a:r>
          </a:p>
        </p:txBody>
      </p:sp>
      <p:sp>
        <p:nvSpPr>
          <p:cNvPr id="6" name="矩形 5"/>
          <p:cNvSpPr/>
          <p:nvPr/>
        </p:nvSpPr>
        <p:spPr>
          <a:xfrm>
            <a:off x="965801" y="687861"/>
            <a:ext cx="172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Outline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4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991657" y="3091617"/>
            <a:ext cx="155033" cy="525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6991657" y="2486119"/>
            <a:ext cx="155033" cy="525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2"/>
          <a:stretch/>
        </p:blipFill>
        <p:spPr>
          <a:xfrm>
            <a:off x="1426165" y="2492031"/>
            <a:ext cx="5459806" cy="1111532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62" y="3269481"/>
            <a:ext cx="1217494" cy="220821"/>
          </a:xfrm>
          <a:prstGeom prst="rect">
            <a:avLst/>
          </a:prstGeom>
        </p:spPr>
      </p:pic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86" y="2558406"/>
            <a:ext cx="1339014" cy="2304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3501" y="525062"/>
            <a:ext cx="6332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Remarks on the numerical tests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7291" y="1159484"/>
            <a:ext cx="76547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Optimization Convergence Criteria</a:t>
            </a:r>
          </a:p>
          <a:p>
            <a:pPr lvl="1"/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Relative optimality and relative feasibility reduced 	by a target magnitude, e.g. 1e-6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7291" y="4040898"/>
            <a:ext cx="76547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2.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For benchmarking, we compare against SNOPT, which is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a 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state-of-the-art active-set algorithm frequently used in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the 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engineering optimization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community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58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6334" y="511489"/>
            <a:ext cx="6750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1: a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onstructed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on-convex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roblem</a:t>
            </a:r>
            <a:endParaRPr lang="zh-CN" altLang="en-US" sz="2800" dirty="0"/>
          </a:p>
        </p:txBody>
      </p:sp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6" y="2143017"/>
            <a:ext cx="2242931" cy="85445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9" y="3224512"/>
            <a:ext cx="3768652" cy="978601"/>
          </a:xfrm>
          <a:prstGeom prst="rect">
            <a:avLst/>
          </a:prstGeom>
        </p:spPr>
      </p:pic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363703" y="64847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94" name="组 93"/>
          <p:cNvGrpSpPr/>
          <p:nvPr/>
        </p:nvGrpSpPr>
        <p:grpSpPr>
          <a:xfrm>
            <a:off x="4902439" y="2068618"/>
            <a:ext cx="3712064" cy="2501321"/>
            <a:chOff x="5087040" y="1032048"/>
            <a:chExt cx="3712064" cy="2501321"/>
          </a:xfrm>
        </p:grpSpPr>
        <p:grpSp>
          <p:nvGrpSpPr>
            <p:cNvPr id="92" name="组 91"/>
            <p:cNvGrpSpPr/>
            <p:nvPr/>
          </p:nvGrpSpPr>
          <p:grpSpPr>
            <a:xfrm>
              <a:off x="5087040" y="1032048"/>
              <a:ext cx="1810559" cy="1627360"/>
              <a:chOff x="4928561" y="1290218"/>
              <a:chExt cx="1810559" cy="1627360"/>
            </a:xfrm>
          </p:grpSpPr>
          <p:cxnSp>
            <p:nvCxnSpPr>
              <p:cNvPr id="29" name="直线箭头连接符 28"/>
              <p:cNvCxnSpPr/>
              <p:nvPr/>
            </p:nvCxnSpPr>
            <p:spPr>
              <a:xfrm>
                <a:off x="4928561" y="2588776"/>
                <a:ext cx="1810559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/>
              <p:cNvCxnSpPr/>
              <p:nvPr/>
            </p:nvCxnSpPr>
            <p:spPr>
              <a:xfrm flipV="1">
                <a:off x="5821675" y="1526631"/>
                <a:ext cx="0" cy="1378014"/>
              </a:xfrm>
              <a:prstGeom prst="straightConnector1">
                <a:avLst/>
              </a:prstGeom>
              <a:ln w="19050" cmpd="sng"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组 64"/>
              <p:cNvGrpSpPr/>
              <p:nvPr/>
            </p:nvGrpSpPr>
            <p:grpSpPr>
              <a:xfrm rot="10800000">
                <a:off x="5087040" y="1829334"/>
                <a:ext cx="1454260" cy="756558"/>
                <a:chOff x="5126975" y="2264537"/>
                <a:chExt cx="1454260" cy="756558"/>
              </a:xfrm>
            </p:grpSpPr>
            <p:sp>
              <p:nvSpPr>
                <p:cNvPr id="17" name="任意形状 16"/>
                <p:cNvSpPr/>
                <p:nvPr/>
              </p:nvSpPr>
              <p:spPr>
                <a:xfrm>
                  <a:off x="5827129" y="2264537"/>
                  <a:ext cx="754106" cy="756558"/>
                </a:xfrm>
                <a:custGeom>
                  <a:avLst/>
                  <a:gdLst>
                    <a:gd name="connsiteX0" fmla="*/ 0 w 2641600"/>
                    <a:gd name="connsiteY0" fmla="*/ 0 h 1046480"/>
                    <a:gd name="connsiteX1" fmla="*/ 1473200 w 2641600"/>
                    <a:gd name="connsiteY1" fmla="*/ 10160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0" fmla="*/ 0 w 2667000"/>
                    <a:gd name="connsiteY0" fmla="*/ 0 h 1681480"/>
                    <a:gd name="connsiteX1" fmla="*/ 1439333 w 2667000"/>
                    <a:gd name="connsiteY1" fmla="*/ 306493 h 1681480"/>
                    <a:gd name="connsiteX2" fmla="*/ 2667000 w 2667000"/>
                    <a:gd name="connsiteY2" fmla="*/ 1681480 h 1681480"/>
                    <a:gd name="connsiteX0" fmla="*/ 0 w 2667000"/>
                    <a:gd name="connsiteY0" fmla="*/ 0 h 1681480"/>
                    <a:gd name="connsiteX1" fmla="*/ 1439333 w 2667000"/>
                    <a:gd name="connsiteY1" fmla="*/ 306493 h 1681480"/>
                    <a:gd name="connsiteX2" fmla="*/ 2667000 w 2667000"/>
                    <a:gd name="connsiteY2" fmla="*/ 1681480 h 1681480"/>
                    <a:gd name="connsiteX0" fmla="*/ 0 w 2635250"/>
                    <a:gd name="connsiteY0" fmla="*/ 0 h 1878330"/>
                    <a:gd name="connsiteX1" fmla="*/ 1407583 w 2635250"/>
                    <a:gd name="connsiteY1" fmla="*/ 50334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459015"/>
                    <a:gd name="connsiteY0" fmla="*/ 0 h 1984651"/>
                    <a:gd name="connsiteX1" fmla="*/ 1515533 w 2459015"/>
                    <a:gd name="connsiteY1" fmla="*/ 547793 h 1984651"/>
                    <a:gd name="connsiteX2" fmla="*/ 2459015 w 2459015"/>
                    <a:gd name="connsiteY2" fmla="*/ 1984651 h 1984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59015" h="1984651">
                      <a:moveTo>
                        <a:pt x="0" y="0"/>
                      </a:moveTo>
                      <a:cubicBezTo>
                        <a:pt x="666045" y="47131"/>
                        <a:pt x="1025525" y="196638"/>
                        <a:pt x="1515533" y="547793"/>
                      </a:cubicBezTo>
                      <a:cubicBezTo>
                        <a:pt x="2005541" y="898948"/>
                        <a:pt x="2290518" y="1384343"/>
                        <a:pt x="2459015" y="1984651"/>
                      </a:cubicBezTo>
                    </a:path>
                  </a:pathLst>
                </a:custGeom>
                <a:ln w="28575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 rot="16200000">
                  <a:off x="5101979" y="2289533"/>
                  <a:ext cx="740164" cy="690171"/>
                </a:xfrm>
                <a:custGeom>
                  <a:avLst/>
                  <a:gdLst>
                    <a:gd name="connsiteX0" fmla="*/ 0 w 2641600"/>
                    <a:gd name="connsiteY0" fmla="*/ 0 h 1046480"/>
                    <a:gd name="connsiteX1" fmla="*/ 1473200 w 2641600"/>
                    <a:gd name="connsiteY1" fmla="*/ 10160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3" fmla="*/ 2529840 w 2641600"/>
                    <a:gd name="connsiteY3" fmla="*/ 96520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0" fmla="*/ 0 w 2641600"/>
                    <a:gd name="connsiteY0" fmla="*/ 0 h 1046480"/>
                    <a:gd name="connsiteX1" fmla="*/ 1439333 w 2641600"/>
                    <a:gd name="connsiteY1" fmla="*/ 306493 h 1046480"/>
                    <a:gd name="connsiteX2" fmla="*/ 2641600 w 2641600"/>
                    <a:gd name="connsiteY2" fmla="*/ 1046480 h 1046480"/>
                    <a:gd name="connsiteX0" fmla="*/ 0 w 2667000"/>
                    <a:gd name="connsiteY0" fmla="*/ 0 h 1681480"/>
                    <a:gd name="connsiteX1" fmla="*/ 1439333 w 2667000"/>
                    <a:gd name="connsiteY1" fmla="*/ 306493 h 1681480"/>
                    <a:gd name="connsiteX2" fmla="*/ 2667000 w 2667000"/>
                    <a:gd name="connsiteY2" fmla="*/ 1681480 h 1681480"/>
                    <a:gd name="connsiteX0" fmla="*/ 0 w 2667000"/>
                    <a:gd name="connsiteY0" fmla="*/ 0 h 1681480"/>
                    <a:gd name="connsiteX1" fmla="*/ 1439333 w 2667000"/>
                    <a:gd name="connsiteY1" fmla="*/ 306493 h 1681480"/>
                    <a:gd name="connsiteX2" fmla="*/ 2667000 w 2667000"/>
                    <a:gd name="connsiteY2" fmla="*/ 1681480 h 1681480"/>
                    <a:gd name="connsiteX0" fmla="*/ 0 w 2635250"/>
                    <a:gd name="connsiteY0" fmla="*/ 0 h 1878330"/>
                    <a:gd name="connsiteX1" fmla="*/ 1407583 w 2635250"/>
                    <a:gd name="connsiteY1" fmla="*/ 50334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635250"/>
                    <a:gd name="connsiteY0" fmla="*/ 0 h 1878330"/>
                    <a:gd name="connsiteX1" fmla="*/ 1515533 w 2635250"/>
                    <a:gd name="connsiteY1" fmla="*/ 547793 h 1878330"/>
                    <a:gd name="connsiteX2" fmla="*/ 2635250 w 2635250"/>
                    <a:gd name="connsiteY2" fmla="*/ 1878330 h 1878330"/>
                    <a:gd name="connsiteX0" fmla="*/ 0 w 2503017"/>
                    <a:gd name="connsiteY0" fmla="*/ 0 h 1917398"/>
                    <a:gd name="connsiteX1" fmla="*/ 1515533 w 2503017"/>
                    <a:gd name="connsiteY1" fmla="*/ 547793 h 1917398"/>
                    <a:gd name="connsiteX2" fmla="*/ 2503017 w 2503017"/>
                    <a:gd name="connsiteY2" fmla="*/ 1917398 h 1917398"/>
                    <a:gd name="connsiteX0" fmla="*/ 0 w 2503017"/>
                    <a:gd name="connsiteY0" fmla="*/ 0 h 1917398"/>
                    <a:gd name="connsiteX1" fmla="*/ 1515533 w 2503017"/>
                    <a:gd name="connsiteY1" fmla="*/ 547793 h 1917398"/>
                    <a:gd name="connsiteX2" fmla="*/ 2503017 w 2503017"/>
                    <a:gd name="connsiteY2" fmla="*/ 1917398 h 1917398"/>
                    <a:gd name="connsiteX0" fmla="*/ 0 w 2503017"/>
                    <a:gd name="connsiteY0" fmla="*/ 0 h 1917398"/>
                    <a:gd name="connsiteX1" fmla="*/ 1559612 w 2503017"/>
                    <a:gd name="connsiteY1" fmla="*/ 391527 h 1917398"/>
                    <a:gd name="connsiteX2" fmla="*/ 2503017 w 2503017"/>
                    <a:gd name="connsiteY2" fmla="*/ 1917398 h 1917398"/>
                    <a:gd name="connsiteX0" fmla="*/ 0 w 2414861"/>
                    <a:gd name="connsiteY0" fmla="*/ 0 h 1995531"/>
                    <a:gd name="connsiteX1" fmla="*/ 1471456 w 2414861"/>
                    <a:gd name="connsiteY1" fmla="*/ 469660 h 1995531"/>
                    <a:gd name="connsiteX2" fmla="*/ 2414861 w 2414861"/>
                    <a:gd name="connsiteY2" fmla="*/ 1995531 h 1995531"/>
                    <a:gd name="connsiteX0" fmla="*/ 0 w 2414861"/>
                    <a:gd name="connsiteY0" fmla="*/ 0 h 1995531"/>
                    <a:gd name="connsiteX1" fmla="*/ 1559611 w 2414861"/>
                    <a:gd name="connsiteY1" fmla="*/ 625937 h 1995531"/>
                    <a:gd name="connsiteX2" fmla="*/ 2414861 w 2414861"/>
                    <a:gd name="connsiteY2" fmla="*/ 1995531 h 1995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14861" h="1995531">
                      <a:moveTo>
                        <a:pt x="0" y="0"/>
                      </a:moveTo>
                      <a:cubicBezTo>
                        <a:pt x="666045" y="47131"/>
                        <a:pt x="1069603" y="274782"/>
                        <a:pt x="1559611" y="625937"/>
                      </a:cubicBezTo>
                      <a:cubicBezTo>
                        <a:pt x="2049619" y="977092"/>
                        <a:pt x="2290513" y="1352531"/>
                        <a:pt x="2414861" y="1995531"/>
                      </a:cubicBezTo>
                    </a:path>
                  </a:pathLst>
                </a:custGeom>
                <a:ln w="28575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2" name="直线箭头连接符 71"/>
              <p:cNvCxnSpPr/>
              <p:nvPr/>
            </p:nvCxnSpPr>
            <p:spPr>
              <a:xfrm flipV="1">
                <a:off x="5160483" y="2111742"/>
                <a:ext cx="0" cy="477034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/>
              <p:cNvCxnSpPr/>
              <p:nvPr/>
            </p:nvCxnSpPr>
            <p:spPr>
              <a:xfrm flipV="1">
                <a:off x="6499152" y="2108858"/>
                <a:ext cx="0" cy="477034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4969097" y="2540126"/>
                <a:ext cx="376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6344098" y="254306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837049" y="254824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/>
                    <a:cs typeface="Times New Roman"/>
                  </a:rPr>
                  <a:t>0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五角星 84"/>
              <p:cNvSpPr/>
              <p:nvPr/>
            </p:nvSpPr>
            <p:spPr>
              <a:xfrm>
                <a:off x="5705714" y="2467233"/>
                <a:ext cx="231921" cy="189045"/>
              </a:xfrm>
              <a:prstGeom prst="star5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FF0000"/>
                    </a:solidFill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5937635" y="1290218"/>
                <a:ext cx="77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Q</a:t>
                </a:r>
                <a:r>
                  <a:rPr kumimoji="1" lang="en-US" altLang="zh-CN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kumimoji="1" lang="en-US" altLang="zh-CN" dirty="0" smtClean="0">
                    <a:latin typeface="Times New Roman"/>
                    <a:cs typeface="Times New Roman"/>
                  </a:rPr>
                  <a:t> = 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988545" y="1853572"/>
              <a:ext cx="1810559" cy="1679797"/>
              <a:chOff x="7089246" y="2111742"/>
              <a:chExt cx="1810559" cy="1679797"/>
            </a:xfrm>
          </p:grpSpPr>
          <p:sp>
            <p:nvSpPr>
              <p:cNvPr id="58" name="任意形状 57"/>
              <p:cNvSpPr/>
              <p:nvPr/>
            </p:nvSpPr>
            <p:spPr>
              <a:xfrm>
                <a:off x="7987814" y="2585893"/>
                <a:ext cx="754106" cy="756558"/>
              </a:xfrm>
              <a:custGeom>
                <a:avLst/>
                <a:gdLst>
                  <a:gd name="connsiteX0" fmla="*/ 0 w 2641600"/>
                  <a:gd name="connsiteY0" fmla="*/ 0 h 1046480"/>
                  <a:gd name="connsiteX1" fmla="*/ 1473200 w 2641600"/>
                  <a:gd name="connsiteY1" fmla="*/ 10160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35250"/>
                  <a:gd name="connsiteY0" fmla="*/ 0 h 1878330"/>
                  <a:gd name="connsiteX1" fmla="*/ 1407583 w 2635250"/>
                  <a:gd name="connsiteY1" fmla="*/ 50334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459015"/>
                  <a:gd name="connsiteY0" fmla="*/ 0 h 1984651"/>
                  <a:gd name="connsiteX1" fmla="*/ 1515533 w 2459015"/>
                  <a:gd name="connsiteY1" fmla="*/ 547793 h 1984651"/>
                  <a:gd name="connsiteX2" fmla="*/ 2459015 w 2459015"/>
                  <a:gd name="connsiteY2" fmla="*/ 1984651 h 198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9015" h="1984651">
                    <a:moveTo>
                      <a:pt x="0" y="0"/>
                    </a:moveTo>
                    <a:cubicBezTo>
                      <a:pt x="666045" y="47131"/>
                      <a:pt x="1025525" y="196638"/>
                      <a:pt x="1515533" y="547793"/>
                    </a:cubicBezTo>
                    <a:cubicBezTo>
                      <a:pt x="2005541" y="898948"/>
                      <a:pt x="2290518" y="1384343"/>
                      <a:pt x="2459015" y="1984651"/>
                    </a:cubicBez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直线箭头连接符 58"/>
              <p:cNvCxnSpPr/>
              <p:nvPr/>
            </p:nvCxnSpPr>
            <p:spPr>
              <a:xfrm>
                <a:off x="7089246" y="2585892"/>
                <a:ext cx="1810559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线箭头连接符 59"/>
              <p:cNvCxnSpPr/>
              <p:nvPr/>
            </p:nvCxnSpPr>
            <p:spPr>
              <a:xfrm flipH="1" flipV="1">
                <a:off x="7982360" y="2111742"/>
                <a:ext cx="5454" cy="1310465"/>
              </a:xfrm>
              <a:prstGeom prst="straightConnector1">
                <a:avLst/>
              </a:prstGeom>
              <a:ln w="19050" cmpd="sng"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任意形状 60"/>
              <p:cNvSpPr/>
              <p:nvPr/>
            </p:nvSpPr>
            <p:spPr>
              <a:xfrm rot="16200000">
                <a:off x="7262664" y="2610889"/>
                <a:ext cx="740164" cy="690171"/>
              </a:xfrm>
              <a:custGeom>
                <a:avLst/>
                <a:gdLst>
                  <a:gd name="connsiteX0" fmla="*/ 0 w 2641600"/>
                  <a:gd name="connsiteY0" fmla="*/ 0 h 1046480"/>
                  <a:gd name="connsiteX1" fmla="*/ 1473200 w 2641600"/>
                  <a:gd name="connsiteY1" fmla="*/ 10160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35250"/>
                  <a:gd name="connsiteY0" fmla="*/ 0 h 1878330"/>
                  <a:gd name="connsiteX1" fmla="*/ 1407583 w 2635250"/>
                  <a:gd name="connsiteY1" fmla="*/ 50334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503017"/>
                  <a:gd name="connsiteY0" fmla="*/ 0 h 1917398"/>
                  <a:gd name="connsiteX1" fmla="*/ 1515533 w 2503017"/>
                  <a:gd name="connsiteY1" fmla="*/ 547793 h 1917398"/>
                  <a:gd name="connsiteX2" fmla="*/ 2503017 w 2503017"/>
                  <a:gd name="connsiteY2" fmla="*/ 1917398 h 1917398"/>
                  <a:gd name="connsiteX0" fmla="*/ 0 w 2503017"/>
                  <a:gd name="connsiteY0" fmla="*/ 0 h 1917398"/>
                  <a:gd name="connsiteX1" fmla="*/ 1515533 w 2503017"/>
                  <a:gd name="connsiteY1" fmla="*/ 547793 h 1917398"/>
                  <a:gd name="connsiteX2" fmla="*/ 2503017 w 2503017"/>
                  <a:gd name="connsiteY2" fmla="*/ 1917398 h 1917398"/>
                  <a:gd name="connsiteX0" fmla="*/ 0 w 2503017"/>
                  <a:gd name="connsiteY0" fmla="*/ 0 h 1917398"/>
                  <a:gd name="connsiteX1" fmla="*/ 1559612 w 2503017"/>
                  <a:gd name="connsiteY1" fmla="*/ 391527 h 1917398"/>
                  <a:gd name="connsiteX2" fmla="*/ 2503017 w 2503017"/>
                  <a:gd name="connsiteY2" fmla="*/ 1917398 h 1917398"/>
                  <a:gd name="connsiteX0" fmla="*/ 0 w 2414861"/>
                  <a:gd name="connsiteY0" fmla="*/ 0 h 1995531"/>
                  <a:gd name="connsiteX1" fmla="*/ 1471456 w 2414861"/>
                  <a:gd name="connsiteY1" fmla="*/ 469660 h 1995531"/>
                  <a:gd name="connsiteX2" fmla="*/ 2414861 w 2414861"/>
                  <a:gd name="connsiteY2" fmla="*/ 1995531 h 1995531"/>
                  <a:gd name="connsiteX0" fmla="*/ 0 w 2414861"/>
                  <a:gd name="connsiteY0" fmla="*/ 0 h 1995531"/>
                  <a:gd name="connsiteX1" fmla="*/ 1559611 w 2414861"/>
                  <a:gd name="connsiteY1" fmla="*/ 625937 h 1995531"/>
                  <a:gd name="connsiteX2" fmla="*/ 2414861 w 2414861"/>
                  <a:gd name="connsiteY2" fmla="*/ 1995531 h 199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4861" h="1995531">
                    <a:moveTo>
                      <a:pt x="0" y="0"/>
                    </a:moveTo>
                    <a:cubicBezTo>
                      <a:pt x="666045" y="47131"/>
                      <a:pt x="1069603" y="274782"/>
                      <a:pt x="1559611" y="625937"/>
                    </a:cubicBezTo>
                    <a:cubicBezTo>
                      <a:pt x="2049619" y="977092"/>
                      <a:pt x="2290513" y="1352531"/>
                      <a:pt x="2414861" y="1995531"/>
                    </a:cubicBez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直线箭头连接符 76"/>
              <p:cNvCxnSpPr/>
              <p:nvPr/>
            </p:nvCxnSpPr>
            <p:spPr>
              <a:xfrm flipV="1">
                <a:off x="7353139" y="2588776"/>
                <a:ext cx="0" cy="477034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线箭头连接符 77"/>
              <p:cNvCxnSpPr/>
              <p:nvPr/>
            </p:nvCxnSpPr>
            <p:spPr>
              <a:xfrm flipV="1">
                <a:off x="8686800" y="2614119"/>
                <a:ext cx="0" cy="477034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7175005" y="2174835"/>
                <a:ext cx="376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8536759" y="21978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977832" y="219147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/>
                    <a:cs typeface="Times New Roman"/>
                  </a:rPr>
                  <a:t>0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五角星 85"/>
              <p:cNvSpPr/>
              <p:nvPr/>
            </p:nvSpPr>
            <p:spPr>
              <a:xfrm>
                <a:off x="7237178" y="2958108"/>
                <a:ext cx="231921" cy="189045"/>
              </a:xfrm>
              <a:prstGeom prst="star5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FF0000"/>
                    </a:solidFill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五角星 86"/>
              <p:cNvSpPr/>
              <p:nvPr/>
            </p:nvSpPr>
            <p:spPr>
              <a:xfrm>
                <a:off x="8570839" y="2988965"/>
                <a:ext cx="231921" cy="189045"/>
              </a:xfrm>
              <a:prstGeom prst="star5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FF0000"/>
                    </a:solidFill>
                  </a:ln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8013648" y="3422207"/>
                <a:ext cx="832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Q</a:t>
                </a:r>
                <a:r>
                  <a:rPr kumimoji="1" lang="en-US" altLang="zh-CN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kumimoji="1" lang="en-US" altLang="zh-CN" dirty="0" smtClean="0">
                    <a:latin typeface="Times New Roman"/>
                    <a:cs typeface="Times New Roman"/>
                  </a:rPr>
                  <a:t> = -1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4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5" name="图片 4" descr="nonconve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29" y="1291747"/>
            <a:ext cx="5578151" cy="37187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2134" y="5156022"/>
            <a:ext cx="77546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new method successfully locates the solutions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It takes more iterations or could run into trouble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for highly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nonconvex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problem 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334" y="511489"/>
            <a:ext cx="6750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1: a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onstructed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on-convex 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roblem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562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334" y="381071"/>
            <a:ext cx="7865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2: a constructed quadratic optimization problem</a:t>
            </a:r>
            <a:endParaRPr lang="zh-CN" altLang="en-US" sz="2800" dirty="0"/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59" y="1103900"/>
            <a:ext cx="2969388" cy="1323703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6930" y="5180266"/>
            <a:ext cx="7594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Dimension of the problem n : 100, 200, 300, 400, 500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 and A are full rank matrices, condition number unchanged when dimension increases</a:t>
            </a:r>
          </a:p>
        </p:txBody>
      </p:sp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8" y="2831174"/>
            <a:ext cx="4961283" cy="21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1325" y="497966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  <p:pic>
        <p:nvPicPr>
          <p:cNvPr id="6" name="图片 5" descr="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2441" r="3953"/>
          <a:stretch/>
        </p:blipFill>
        <p:spPr>
          <a:xfrm>
            <a:off x="1637183" y="1544557"/>
            <a:ext cx="5581763" cy="3870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9081" y="5468041"/>
            <a:ext cx="370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Number of Design Variables : 200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677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1325" y="497966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  <p:pic>
        <p:nvPicPr>
          <p:cNvPr id="7" name="图片 6" descr="5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2803" r="3953"/>
          <a:stretch/>
        </p:blipFill>
        <p:spPr>
          <a:xfrm>
            <a:off x="1577472" y="1549938"/>
            <a:ext cx="5574631" cy="38384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69081" y="5468041"/>
            <a:ext cx="370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Number of Design Variables : 500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126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dv_cos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t="3207" r="3534"/>
          <a:stretch/>
        </p:blipFill>
        <p:spPr>
          <a:xfrm>
            <a:off x="1808271" y="1577307"/>
            <a:ext cx="5357203" cy="3799130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4694" y="515579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95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64956" y="1142366"/>
            <a:ext cx="3643994" cy="2624852"/>
            <a:chOff x="2540432" y="3190240"/>
            <a:chExt cx="3908415" cy="2912170"/>
          </a:xfrm>
        </p:grpSpPr>
        <p:cxnSp>
          <p:nvCxnSpPr>
            <p:cNvPr id="5" name="直线箭头连接符 4"/>
            <p:cNvCxnSpPr/>
            <p:nvPr/>
          </p:nvCxnSpPr>
          <p:spPr>
            <a:xfrm flipV="1">
              <a:off x="2662136" y="5370890"/>
              <a:ext cx="2925864" cy="10160"/>
            </a:xfrm>
            <a:prstGeom prst="straightConnector1">
              <a:avLst/>
            </a:prstGeom>
            <a:ln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线箭头连接符 5"/>
            <p:cNvCxnSpPr/>
            <p:nvPr/>
          </p:nvCxnSpPr>
          <p:spPr>
            <a:xfrm flipV="1">
              <a:off x="2682456" y="3911600"/>
              <a:ext cx="0" cy="1459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2662136" y="3911600"/>
              <a:ext cx="2925864" cy="10160"/>
            </a:xfrm>
            <a:prstGeom prst="straightConnector1">
              <a:avLst/>
            </a:prstGeom>
            <a:ln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线箭头连接符 7"/>
            <p:cNvCxnSpPr/>
            <p:nvPr/>
          </p:nvCxnSpPr>
          <p:spPr>
            <a:xfrm flipV="1">
              <a:off x="5588000" y="3911600"/>
              <a:ext cx="0" cy="1459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 flipH="1" flipV="1">
              <a:off x="2682456" y="3190240"/>
              <a:ext cx="10376" cy="73152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 flipH="1" flipV="1">
              <a:off x="2682456" y="5370890"/>
              <a:ext cx="10376" cy="73152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/>
            <p:nvPr/>
          </p:nvCxnSpPr>
          <p:spPr>
            <a:xfrm flipV="1">
              <a:off x="2540432" y="352552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V="1">
              <a:off x="2550592" y="369824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 flipV="1">
              <a:off x="2560968" y="385064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V="1">
              <a:off x="2560968" y="400679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 flipV="1">
              <a:off x="2550592" y="417951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/>
            <p:nvPr/>
          </p:nvCxnSpPr>
          <p:spPr>
            <a:xfrm flipV="1">
              <a:off x="2560968" y="433832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 flipV="1">
              <a:off x="2560968" y="450729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V="1">
              <a:off x="2560968" y="4690715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2560968" y="4883755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 flipV="1">
              <a:off x="2540432" y="508641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2550592" y="5296565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 flipV="1">
              <a:off x="2540432" y="5495470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 flipV="1">
              <a:off x="2560968" y="5675145"/>
              <a:ext cx="131864" cy="14865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H="1" flipV="1">
              <a:off x="5577624" y="3525520"/>
              <a:ext cx="10376" cy="39624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/>
            <p:nvPr/>
          </p:nvCxnSpPr>
          <p:spPr>
            <a:xfrm flipV="1">
              <a:off x="2662136" y="3698240"/>
              <a:ext cx="2925864" cy="10160"/>
            </a:xfrm>
            <a:prstGeom prst="straightConnector1">
              <a:avLst/>
            </a:prstGeom>
            <a:ln w="9525" cmpd="sng"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957851" y="3477558"/>
              <a:ext cx="415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nx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5953760" y="3921760"/>
              <a:ext cx="45265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5996196" y="5360730"/>
              <a:ext cx="45265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6184426" y="3921760"/>
              <a:ext cx="0" cy="1449130"/>
            </a:xfrm>
            <a:prstGeom prst="straightConnector1">
              <a:avLst/>
            </a:prstGeom>
            <a:ln w="9525" cmpd="sng"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996196" y="4412456"/>
              <a:ext cx="4283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Times New Roman"/>
                  <a:cs typeface="Times New Roman"/>
                </a:rPr>
                <a:t>ny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31" name="直线箭头连接符 30"/>
            <p:cNvCxnSpPr/>
            <p:nvPr/>
          </p:nvCxnSpPr>
          <p:spPr>
            <a:xfrm flipV="1">
              <a:off x="5679440" y="5082115"/>
              <a:ext cx="0" cy="82296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760190" y="5644120"/>
              <a:ext cx="3130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/>
                  <a:cs typeface="Times New Roman"/>
                </a:rPr>
                <a:t>F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36334" y="443005"/>
            <a:ext cx="6541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3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Stress-Constrained Mass Minimization</a:t>
            </a:r>
            <a:endParaRPr lang="zh-CN" altLang="en-US" sz="2400" dirty="0"/>
          </a:p>
        </p:txBody>
      </p:sp>
      <p:sp>
        <p:nvSpPr>
          <p:cNvPr id="36" name="幻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40" name="图片 3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40" y="4249614"/>
            <a:ext cx="5553623" cy="1396872"/>
          </a:xfrm>
          <a:prstGeom prst="rect">
            <a:avLst/>
          </a:prstGeom>
        </p:spPr>
      </p:pic>
      <p:pic>
        <p:nvPicPr>
          <p:cNvPr id="41" name="图片 4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1" y="1625405"/>
            <a:ext cx="4099929" cy="15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04" y="1652509"/>
            <a:ext cx="3772230" cy="1932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49459"/>
          <a:stretch/>
        </p:blipFill>
        <p:spPr>
          <a:xfrm>
            <a:off x="5417562" y="4248182"/>
            <a:ext cx="3419459" cy="1685028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8" y="2854771"/>
            <a:ext cx="3709530" cy="17120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553" y="477360"/>
            <a:ext cx="7984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Optimization problems with state-based constraints are common, yet challenging to solve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18089" y="3710817"/>
            <a:ext cx="244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Times New Roman"/>
                <a:cs typeface="Times New Roman"/>
              </a:rPr>
              <a:t>Kenway</a:t>
            </a:r>
            <a:r>
              <a:rPr kumimoji="1" lang="en-US" altLang="zh-CN" dirty="0" smtClean="0">
                <a:latin typeface="Times New Roman"/>
                <a:cs typeface="Times New Roman"/>
              </a:rPr>
              <a:t> and Martins [1]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38921" y="5987018"/>
            <a:ext cx="188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Internet source [</a:t>
            </a:r>
            <a:r>
              <a:rPr kumimoji="1" lang="en-US" altLang="zh-CN" dirty="0">
                <a:latin typeface="Times New Roman"/>
                <a:cs typeface="Times New Roman"/>
              </a:rPr>
              <a:t>2</a:t>
            </a:r>
            <a:r>
              <a:rPr kumimoji="1" lang="en-US" altLang="zh-CN" dirty="0" smtClean="0">
                <a:latin typeface="Times New Roman"/>
                <a:cs typeface="Times New Roman"/>
              </a:rPr>
              <a:t>]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64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9701" y="336061"/>
            <a:ext cx="7664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quality of the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can be controlled by the number of singular values approximated</a:t>
            </a:r>
            <a:endParaRPr lang="zh-CN" altLang="en-US" sz="2400" dirty="0"/>
          </a:p>
        </p:txBody>
      </p:sp>
      <p:pic>
        <p:nvPicPr>
          <p:cNvPr id="6" name="图片 5" descr="svd_ran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2" y="1355057"/>
            <a:ext cx="5863598" cy="33506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6754" y="5127304"/>
            <a:ext cx="6743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This is the “Small” problem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linear system is at the end of the zero-curve at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56" y="5604969"/>
            <a:ext cx="814687" cy="3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588" y="381219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  <p:pic>
        <p:nvPicPr>
          <p:cNvPr id="6" name="图片 5" descr="tiny_cos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t="916" r="2395" b="1"/>
          <a:stretch/>
        </p:blipFill>
        <p:spPr>
          <a:xfrm>
            <a:off x="1661218" y="1448396"/>
            <a:ext cx="5584465" cy="39213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9081" y="5468041"/>
            <a:ext cx="370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Number of Design Variables : 128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2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588" y="381219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  <p:pic>
        <p:nvPicPr>
          <p:cNvPr id="7" name="图片 6" descr="medium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r="2879"/>
          <a:stretch/>
        </p:blipFill>
        <p:spPr>
          <a:xfrm>
            <a:off x="1687954" y="1377619"/>
            <a:ext cx="5584465" cy="39469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69081" y="5468041"/>
            <a:ext cx="370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Number of Design Variables : 512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46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588" y="381219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Convergence Plots:  New Method vs. SNOPT</a:t>
            </a:r>
            <a:endParaRPr lang="zh-CN" altLang="en-US" sz="2400" dirty="0"/>
          </a:p>
        </p:txBody>
      </p:sp>
      <p:pic>
        <p:nvPicPr>
          <p:cNvPr id="6" name="图片 5" descr="large_cos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" r="2375"/>
          <a:stretch/>
        </p:blipFill>
        <p:spPr>
          <a:xfrm>
            <a:off x="1714690" y="1377619"/>
            <a:ext cx="5584465" cy="38941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69081" y="5347729"/>
            <a:ext cx="3832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Number of Design Variables : 2048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1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34</a:t>
            </a:fld>
            <a:endParaRPr kumimoji="1" lang="zh-CN" altLang="en-US"/>
          </a:p>
        </p:txBody>
      </p:sp>
      <p:pic>
        <p:nvPicPr>
          <p:cNvPr id="9" name="图片 8" descr="mediu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37" y="1908047"/>
            <a:ext cx="6109651" cy="3078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67470" y="5200315"/>
            <a:ext cx="1225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Large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ase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588" y="599356"/>
            <a:ext cx="6242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Thickness Distribution of the Optimized Solution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031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035" y="409508"/>
            <a:ext cx="2625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Conclusions</a:t>
            </a:r>
            <a:endParaRPr lang="zh-CN" altLang="en-US" sz="28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3035" y="1121129"/>
            <a:ext cx="8316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Developed a matrix-free optimization algorithm for reduced-space PDE-constrained optimization problems that have state-based constraints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Nonconvexity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and complementarity are handled using a homotopy map and predictor-corrector method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 novel and effective matrix-free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has been created for inequality-constrained problems</a:t>
            </a:r>
          </a:p>
        </p:txBody>
      </p:sp>
      <p:sp>
        <p:nvSpPr>
          <p:cNvPr id="9" name="矩形 8"/>
          <p:cNvSpPr/>
          <p:nvPr/>
        </p:nvSpPr>
        <p:spPr>
          <a:xfrm>
            <a:off x="493035" y="3886704"/>
            <a:ext cx="1994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Future Work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3035" y="4409924"/>
            <a:ext cx="8316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Improve the robustness of the method in the context of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nonconvex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problems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Extend the matrix-free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preconditioner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to handle equality case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Test the method on a benchmark Aerodynamic Shape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59025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71035" y="2653631"/>
            <a:ext cx="5121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Thanks!  Questions?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94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5435" y="577562"/>
            <a:ext cx="2625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References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840254" y="1309009"/>
            <a:ext cx="7846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3. Alp </a:t>
            </a:r>
            <a:r>
              <a:rPr lang="en-US" altLang="zh-CN" dirty="0" err="1">
                <a:latin typeface="Times New Roman"/>
                <a:cs typeface="Times New Roman"/>
              </a:rPr>
              <a:t>Dener</a:t>
            </a:r>
            <a:r>
              <a:rPr lang="en-US" altLang="zh-CN" dirty="0">
                <a:latin typeface="Times New Roman"/>
                <a:cs typeface="Times New Roman"/>
              </a:rPr>
              <a:t> and Jason E. </a:t>
            </a:r>
            <a:r>
              <a:rPr lang="en-US" altLang="zh-CN" dirty="0" err="1">
                <a:latin typeface="Times New Roman"/>
                <a:cs typeface="Times New Roman"/>
              </a:rPr>
              <a:t>Hicken</a:t>
            </a:r>
            <a:r>
              <a:rPr lang="en-US" altLang="zh-CN" dirty="0">
                <a:latin typeface="Times New Roman"/>
                <a:cs typeface="Times New Roman"/>
              </a:rPr>
              <a:t>. Matrix-free Algorithm for the Optimization of </a:t>
            </a:r>
            <a:r>
              <a:rPr lang="en-US" altLang="zh-CN" dirty="0" err="1">
                <a:latin typeface="Times New Roman"/>
                <a:cs typeface="Times New Roman"/>
              </a:rPr>
              <a:t>Multidis</a:t>
            </a:r>
            <a:r>
              <a:rPr lang="en-US" altLang="zh-CN" dirty="0">
                <a:latin typeface="Times New Roman"/>
                <a:cs typeface="Times New Roman"/>
              </a:rPr>
              <a:t>- </a:t>
            </a:r>
            <a:r>
              <a:rPr lang="en-US" altLang="zh-CN" dirty="0" err="1">
                <a:latin typeface="Times New Roman"/>
                <a:cs typeface="Times New Roman"/>
              </a:rPr>
              <a:t>ciplinary</a:t>
            </a:r>
            <a:r>
              <a:rPr lang="en-US" altLang="zh-CN" dirty="0">
                <a:latin typeface="Times New Roman"/>
                <a:cs typeface="Times New Roman"/>
              </a:rPr>
              <a:t> Systems. Structural and Multidisciplinary Optimization, 2017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01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866989" y="91956"/>
            <a:ext cx="500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predictor step involves finding an approximate tangent to the zero-curve</a:t>
            </a:r>
            <a:endParaRPr lang="zh-CN" altLang="en-US" sz="2400" dirty="0"/>
          </a:p>
        </p:txBody>
      </p:sp>
      <p:pic>
        <p:nvPicPr>
          <p:cNvPr id="29" name="图片 2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84" b="57540"/>
          <a:stretch/>
        </p:blipFill>
        <p:spPr>
          <a:xfrm>
            <a:off x="4147618" y="1178679"/>
            <a:ext cx="1094332" cy="586672"/>
          </a:xfrm>
          <a:prstGeom prst="rect">
            <a:avLst/>
          </a:prstGeom>
        </p:spPr>
      </p:pic>
      <p:pic>
        <p:nvPicPr>
          <p:cNvPr id="30" name="图片 2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22" y="1820007"/>
            <a:ext cx="2050688" cy="602735"/>
          </a:xfrm>
          <a:prstGeom prst="rect">
            <a:avLst/>
          </a:prstGeom>
        </p:spPr>
      </p:pic>
      <p:pic>
        <p:nvPicPr>
          <p:cNvPr id="43" name="图片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99" y="3334476"/>
            <a:ext cx="1293920" cy="558912"/>
          </a:xfrm>
          <a:prstGeom prst="rect">
            <a:avLst/>
          </a:prstGeom>
        </p:spPr>
      </p:pic>
      <p:pic>
        <p:nvPicPr>
          <p:cNvPr id="44" name="图片 43" descr="pc_graph_pp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113"/>
            <a:ext cx="3403812" cy="2900459"/>
          </a:xfrm>
          <a:prstGeom prst="rect">
            <a:avLst/>
          </a:prstGeom>
        </p:spPr>
      </p:pic>
      <p:sp>
        <p:nvSpPr>
          <p:cNvPr id="46" name="幻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38</a:t>
            </a:fld>
            <a:endParaRPr kumimoji="1" lang="zh-CN" altLang="en-US"/>
          </a:p>
        </p:txBody>
      </p:sp>
      <p:pic>
        <p:nvPicPr>
          <p:cNvPr id="47" name="图片 4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18" y="2577797"/>
            <a:ext cx="2360408" cy="660307"/>
          </a:xfrm>
          <a:prstGeom prst="rect">
            <a:avLst/>
          </a:prstGeom>
        </p:spPr>
      </p:pic>
      <p:pic>
        <p:nvPicPr>
          <p:cNvPr id="48" name="图片 4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70" y="3361596"/>
            <a:ext cx="1020339" cy="1227164"/>
          </a:xfrm>
          <a:prstGeom prst="rect">
            <a:avLst/>
          </a:prstGeom>
        </p:spPr>
      </p:pic>
      <p:pic>
        <p:nvPicPr>
          <p:cNvPr id="49" name="图片 4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2"/>
          <a:stretch/>
        </p:blipFill>
        <p:spPr>
          <a:xfrm>
            <a:off x="5564323" y="950241"/>
            <a:ext cx="3110638" cy="829662"/>
          </a:xfrm>
          <a:prstGeom prst="rect">
            <a:avLst/>
          </a:prstGeom>
        </p:spPr>
      </p:pic>
      <p:pic>
        <p:nvPicPr>
          <p:cNvPr id="53" name="图片 5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5" y="5842631"/>
            <a:ext cx="1427656" cy="55894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75849" y="4806102"/>
            <a:ext cx="7687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purpose of the corrector step is to bring the solution closer to the zero-curve</a:t>
            </a:r>
            <a:endParaRPr lang="zh-CN" altLang="en-US" sz="2400" dirty="0"/>
          </a:p>
        </p:txBody>
      </p:sp>
      <p:pic>
        <p:nvPicPr>
          <p:cNvPr id="55" name="图片 5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9" y="5652040"/>
            <a:ext cx="4846492" cy="916904"/>
          </a:xfrm>
          <a:prstGeom prst="rect">
            <a:avLst/>
          </a:prstGeom>
        </p:spPr>
      </p:pic>
      <p:pic>
        <p:nvPicPr>
          <p:cNvPr id="56" name="图片 5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99" y="3959070"/>
            <a:ext cx="1921042" cy="6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5158" y="347722"/>
            <a:ext cx="7250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SNOPT [3]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35263" y="929425"/>
            <a:ext cx="7951537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is a state of the art optimization algorithm for solving large-scale optimization problems</a:t>
            </a:r>
          </a:p>
          <a:p>
            <a:pPr marL="342900" indent="-342900">
              <a:buFont typeface="Arial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uses an active-set strategy for inequality constraints </a:t>
            </a:r>
          </a:p>
          <a:p>
            <a:pPr marL="342900" indent="-342900">
              <a:buFont typeface="Arial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uses explicit constraint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Jacobian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limited-memory quasi-Newton approximations to the Hessian of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Lagrangian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342900" indent="-342900">
              <a:buFont typeface="Arial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ses an augmented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Lagrangian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merit function promoting convergence</a:t>
            </a: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an accommodate problems with many degrees of freedom (thousands), but a few hundred or less is preferable</a:t>
            </a:r>
          </a:p>
          <a:p>
            <a:pPr marL="342900" indent="-342900">
              <a:buFont typeface="Arial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eeds an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adjoint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solve for each constraint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Jacobian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67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772" y="3659341"/>
            <a:ext cx="8446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Conventional optimization algorithms are unsuitable as they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require the explicit total constraint </a:t>
            </a:r>
            <a:r>
              <a:rPr kumimoji="1"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Jacobian</a:t>
            </a:r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gradient of each constraint requires the solution of a linear PDE (the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adjoint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Cost is intractable when there are hundreds of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constraints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Storing the (dense) constraint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Jacobian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can also be 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expensive </a:t>
            </a:r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42" y="1760939"/>
            <a:ext cx="4174306" cy="15101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2552" y="519429"/>
            <a:ext cx="82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total derivatives of state-based constraints 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w.r.t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 the design variables are calculated via the 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adjoint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6028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950" y="403085"/>
            <a:ext cx="7981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Optimal designs are defined by zeros of the first-order optimality conditions (KKT condition)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149" y="3562215"/>
            <a:ext cx="16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State Equation: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437" y="3094651"/>
            <a:ext cx="184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Times New Roman"/>
                <a:cs typeface="Times New Roman"/>
              </a:rPr>
              <a:t>Adjoint</a:t>
            </a:r>
            <a:r>
              <a:rPr kumimoji="1" lang="en-US" altLang="zh-CN" dirty="0" smtClean="0">
                <a:latin typeface="Times New Roman"/>
                <a:cs typeface="Times New Roman"/>
              </a:rPr>
              <a:t> Equation: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031029" y="4997860"/>
            <a:ext cx="279079" cy="606130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4811" y="4997860"/>
            <a:ext cx="18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Complementarity: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0948" y="5894685"/>
            <a:ext cx="798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 coupled, nonlinear system of equations; ill-conditioned; huge size  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" y="1890987"/>
            <a:ext cx="8692870" cy="357348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01" y="2655593"/>
            <a:ext cx="6092311" cy="29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1177" y="1600864"/>
            <a:ext cx="82951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Full-Space Formulation</a:t>
            </a:r>
          </a:p>
          <a:p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Solve for all the variables simultaneously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KKT-system is large (at least 2 times the number of states), indefinite, ill-conditioned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lobalization algorithms for nonlinear PDEs are difficult to incorporate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If the optimization does not converge, the PDE is not even satisfied and cannot be used to inform decision making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8804" y="340884"/>
            <a:ext cx="7801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There are two common approaches used to solve PDE-constrained optimization problems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804" y="340884"/>
            <a:ext cx="7801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There are two common approaches used to solve PDE-constrained optimization problems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177" y="1600864"/>
            <a:ext cx="82951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Reduced-Space Formulation</a:t>
            </a:r>
          </a:p>
          <a:p>
            <a:endParaRPr kumimoji="1"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0" indent="-342900">
              <a:buFont typeface="Arial"/>
              <a:buChar char="•"/>
            </a:pP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Treat the state and </a:t>
            </a:r>
            <a:r>
              <a:rPr kumimoji="1" lang="en-US" altLang="zh-CN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adjoint</a:t>
            </a: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vectors as implicit functions of the design variables</a:t>
            </a:r>
          </a:p>
          <a:p>
            <a:pPr marL="342900" lvl="0" indent="-342900">
              <a:buFont typeface="Arial"/>
              <a:buChar char="•"/>
            </a:pPr>
            <a:r>
              <a:rPr kumimoji="1"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Makes </a:t>
            </a: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use of existing simulation solvers and </a:t>
            </a:r>
            <a:r>
              <a:rPr kumimoji="1" lang="en-US" altLang="zh-CN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adjoint</a:t>
            </a: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solvers</a:t>
            </a:r>
          </a:p>
          <a:p>
            <a:pPr marL="342900" lvl="0" indent="-342900">
              <a:buFont typeface="Arial"/>
              <a:buChar char="•"/>
            </a:pP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Much smaller optimization system than the full-space method</a:t>
            </a:r>
          </a:p>
          <a:p>
            <a:pPr marL="342900" lvl="0" indent="-342900">
              <a:buFont typeface="Arial"/>
              <a:buChar char="•"/>
            </a:pPr>
            <a:r>
              <a:rPr kumimoji="1"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Successfully implemented in unconstrained, equality-constrained </a:t>
            </a:r>
            <a:r>
              <a:rPr kumimoji="1"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problems  </a:t>
            </a:r>
            <a:r>
              <a:rPr kumimoji="1" lang="en-US" altLang="zh-CN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Dener_IDF</a:t>
            </a:r>
            <a:r>
              <a:rPr kumimoji="1" lang="en-US" altLang="zh-CN" sz="20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_</a:t>
            </a:r>
            <a:r>
              <a:rPr kumimoji="1" lang="en-US" altLang="zh-CN" sz="20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2017 [3]</a:t>
            </a:r>
            <a:endParaRPr kumimoji="1" lang="en-US" altLang="zh-CN" sz="20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975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756" y="393537"/>
            <a:ext cx="8024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Thesis objective: extend the Reduced-Space Newton-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Krylov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method to general nonlinear constraints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2" t="83277"/>
          <a:stretch/>
        </p:blipFill>
        <p:spPr>
          <a:xfrm>
            <a:off x="4367627" y="3372441"/>
            <a:ext cx="1585168" cy="282824"/>
          </a:xfrm>
          <a:prstGeom prst="rect">
            <a:avLst/>
          </a:prstGeom>
        </p:spPr>
      </p:pic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2779" y="1591312"/>
            <a:ext cx="8114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Reduced KKT condition                                 ,  so we have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9515" y="3749919"/>
            <a:ext cx="2291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Newton Iteration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95" y="2150575"/>
            <a:ext cx="6291116" cy="120159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306432" y="5713117"/>
            <a:ext cx="144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KKT matrix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23" y="4323190"/>
            <a:ext cx="6148816" cy="1189872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01" y="1712908"/>
            <a:ext cx="2346555" cy="2865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37023" y="5713117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KKT vector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784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7475-BBC2-9840-AFB7-9A2AE54C1F77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756" y="393537"/>
            <a:ext cx="8024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Thesis objective: extend the Reduced-Space Newton-</a:t>
            </a:r>
            <a:r>
              <a:rPr kumimoji="1"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Krylov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method to general nonlinear constraints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636" y="1508401"/>
            <a:ext cx="76390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The method needs to address the following challenges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Solve the Newton-step efficiently without forming the KKT matrix explicitly, i.e. matrix-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free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Avoid stationary points that are not local minimizers, i.e. handle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nonconvexity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2599133" y="4426967"/>
            <a:ext cx="3712064" cy="1895576"/>
            <a:chOff x="1004304" y="4216454"/>
            <a:chExt cx="3712064" cy="1895576"/>
          </a:xfrm>
        </p:grpSpPr>
        <p:cxnSp>
          <p:nvCxnSpPr>
            <p:cNvPr id="22" name="直线箭头连接符 21"/>
            <p:cNvCxnSpPr/>
            <p:nvPr/>
          </p:nvCxnSpPr>
          <p:spPr>
            <a:xfrm>
              <a:off x="1004304" y="5278599"/>
              <a:ext cx="1810559" cy="0"/>
            </a:xfrm>
            <a:prstGeom prst="straightConnector1">
              <a:avLst/>
            </a:prstGeom>
            <a:ln w="28575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 flipV="1">
              <a:off x="1897418" y="4216454"/>
              <a:ext cx="0" cy="1378014"/>
            </a:xfrm>
            <a:prstGeom prst="straightConnector1">
              <a:avLst/>
            </a:prstGeom>
            <a:ln w="19050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 rot="10800000">
              <a:off x="1162783" y="4519157"/>
              <a:ext cx="1454260" cy="756558"/>
              <a:chOff x="5126975" y="2264537"/>
              <a:chExt cx="1454260" cy="756558"/>
            </a:xfrm>
          </p:grpSpPr>
          <p:sp>
            <p:nvSpPr>
              <p:cNvPr id="32" name="任意形状 31"/>
              <p:cNvSpPr/>
              <p:nvPr/>
            </p:nvSpPr>
            <p:spPr>
              <a:xfrm>
                <a:off x="5827129" y="2264537"/>
                <a:ext cx="754106" cy="756558"/>
              </a:xfrm>
              <a:custGeom>
                <a:avLst/>
                <a:gdLst>
                  <a:gd name="connsiteX0" fmla="*/ 0 w 2641600"/>
                  <a:gd name="connsiteY0" fmla="*/ 0 h 1046480"/>
                  <a:gd name="connsiteX1" fmla="*/ 1473200 w 2641600"/>
                  <a:gd name="connsiteY1" fmla="*/ 10160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35250"/>
                  <a:gd name="connsiteY0" fmla="*/ 0 h 1878330"/>
                  <a:gd name="connsiteX1" fmla="*/ 1407583 w 2635250"/>
                  <a:gd name="connsiteY1" fmla="*/ 50334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459015"/>
                  <a:gd name="connsiteY0" fmla="*/ 0 h 1984651"/>
                  <a:gd name="connsiteX1" fmla="*/ 1515533 w 2459015"/>
                  <a:gd name="connsiteY1" fmla="*/ 547793 h 1984651"/>
                  <a:gd name="connsiteX2" fmla="*/ 2459015 w 2459015"/>
                  <a:gd name="connsiteY2" fmla="*/ 1984651 h 198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9015" h="1984651">
                    <a:moveTo>
                      <a:pt x="0" y="0"/>
                    </a:moveTo>
                    <a:cubicBezTo>
                      <a:pt x="666045" y="47131"/>
                      <a:pt x="1025525" y="196638"/>
                      <a:pt x="1515533" y="547793"/>
                    </a:cubicBezTo>
                    <a:cubicBezTo>
                      <a:pt x="2005541" y="898948"/>
                      <a:pt x="2290518" y="1384343"/>
                      <a:pt x="2459015" y="1984651"/>
                    </a:cubicBez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任意形状 32"/>
              <p:cNvSpPr/>
              <p:nvPr/>
            </p:nvSpPr>
            <p:spPr>
              <a:xfrm rot="16200000">
                <a:off x="5101979" y="2289533"/>
                <a:ext cx="740164" cy="690171"/>
              </a:xfrm>
              <a:custGeom>
                <a:avLst/>
                <a:gdLst>
                  <a:gd name="connsiteX0" fmla="*/ 0 w 2641600"/>
                  <a:gd name="connsiteY0" fmla="*/ 0 h 1046480"/>
                  <a:gd name="connsiteX1" fmla="*/ 1473200 w 2641600"/>
                  <a:gd name="connsiteY1" fmla="*/ 10160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3" fmla="*/ 2529840 w 2641600"/>
                  <a:gd name="connsiteY3" fmla="*/ 96520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41600"/>
                  <a:gd name="connsiteY0" fmla="*/ 0 h 1046480"/>
                  <a:gd name="connsiteX1" fmla="*/ 1439333 w 2641600"/>
                  <a:gd name="connsiteY1" fmla="*/ 306493 h 1046480"/>
                  <a:gd name="connsiteX2" fmla="*/ 2641600 w 2641600"/>
                  <a:gd name="connsiteY2" fmla="*/ 1046480 h 1046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67000"/>
                  <a:gd name="connsiteY0" fmla="*/ 0 h 1681480"/>
                  <a:gd name="connsiteX1" fmla="*/ 1439333 w 2667000"/>
                  <a:gd name="connsiteY1" fmla="*/ 306493 h 1681480"/>
                  <a:gd name="connsiteX2" fmla="*/ 2667000 w 2667000"/>
                  <a:gd name="connsiteY2" fmla="*/ 1681480 h 1681480"/>
                  <a:gd name="connsiteX0" fmla="*/ 0 w 2635250"/>
                  <a:gd name="connsiteY0" fmla="*/ 0 h 1878330"/>
                  <a:gd name="connsiteX1" fmla="*/ 1407583 w 2635250"/>
                  <a:gd name="connsiteY1" fmla="*/ 50334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635250"/>
                  <a:gd name="connsiteY0" fmla="*/ 0 h 1878330"/>
                  <a:gd name="connsiteX1" fmla="*/ 1515533 w 2635250"/>
                  <a:gd name="connsiteY1" fmla="*/ 547793 h 1878330"/>
                  <a:gd name="connsiteX2" fmla="*/ 2635250 w 2635250"/>
                  <a:gd name="connsiteY2" fmla="*/ 1878330 h 1878330"/>
                  <a:gd name="connsiteX0" fmla="*/ 0 w 2503017"/>
                  <a:gd name="connsiteY0" fmla="*/ 0 h 1917398"/>
                  <a:gd name="connsiteX1" fmla="*/ 1515533 w 2503017"/>
                  <a:gd name="connsiteY1" fmla="*/ 547793 h 1917398"/>
                  <a:gd name="connsiteX2" fmla="*/ 2503017 w 2503017"/>
                  <a:gd name="connsiteY2" fmla="*/ 1917398 h 1917398"/>
                  <a:gd name="connsiteX0" fmla="*/ 0 w 2503017"/>
                  <a:gd name="connsiteY0" fmla="*/ 0 h 1917398"/>
                  <a:gd name="connsiteX1" fmla="*/ 1515533 w 2503017"/>
                  <a:gd name="connsiteY1" fmla="*/ 547793 h 1917398"/>
                  <a:gd name="connsiteX2" fmla="*/ 2503017 w 2503017"/>
                  <a:gd name="connsiteY2" fmla="*/ 1917398 h 1917398"/>
                  <a:gd name="connsiteX0" fmla="*/ 0 w 2503017"/>
                  <a:gd name="connsiteY0" fmla="*/ 0 h 1917398"/>
                  <a:gd name="connsiteX1" fmla="*/ 1559612 w 2503017"/>
                  <a:gd name="connsiteY1" fmla="*/ 391527 h 1917398"/>
                  <a:gd name="connsiteX2" fmla="*/ 2503017 w 2503017"/>
                  <a:gd name="connsiteY2" fmla="*/ 1917398 h 1917398"/>
                  <a:gd name="connsiteX0" fmla="*/ 0 w 2414861"/>
                  <a:gd name="connsiteY0" fmla="*/ 0 h 1995531"/>
                  <a:gd name="connsiteX1" fmla="*/ 1471456 w 2414861"/>
                  <a:gd name="connsiteY1" fmla="*/ 469660 h 1995531"/>
                  <a:gd name="connsiteX2" fmla="*/ 2414861 w 2414861"/>
                  <a:gd name="connsiteY2" fmla="*/ 1995531 h 1995531"/>
                  <a:gd name="connsiteX0" fmla="*/ 0 w 2414861"/>
                  <a:gd name="connsiteY0" fmla="*/ 0 h 1995531"/>
                  <a:gd name="connsiteX1" fmla="*/ 1559611 w 2414861"/>
                  <a:gd name="connsiteY1" fmla="*/ 625937 h 1995531"/>
                  <a:gd name="connsiteX2" fmla="*/ 2414861 w 2414861"/>
                  <a:gd name="connsiteY2" fmla="*/ 1995531 h 199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4861" h="1995531">
                    <a:moveTo>
                      <a:pt x="0" y="0"/>
                    </a:moveTo>
                    <a:cubicBezTo>
                      <a:pt x="666045" y="47131"/>
                      <a:pt x="1069603" y="274782"/>
                      <a:pt x="1559611" y="625937"/>
                    </a:cubicBezTo>
                    <a:cubicBezTo>
                      <a:pt x="2049619" y="977092"/>
                      <a:pt x="2290513" y="1352531"/>
                      <a:pt x="2414861" y="1995531"/>
                    </a:cubicBez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直线箭头连接符 24"/>
            <p:cNvCxnSpPr/>
            <p:nvPr/>
          </p:nvCxnSpPr>
          <p:spPr>
            <a:xfrm flipV="1">
              <a:off x="1236226" y="4801565"/>
              <a:ext cx="0" cy="477034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V="1">
              <a:off x="2574895" y="4798681"/>
              <a:ext cx="0" cy="477034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044840" y="5229949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19841" y="5232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2792" y="5238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30" name="五角星 29"/>
            <p:cNvSpPr/>
            <p:nvPr/>
          </p:nvSpPr>
          <p:spPr>
            <a:xfrm>
              <a:off x="1781457" y="5157056"/>
              <a:ext cx="231921" cy="189045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3804377" y="5275716"/>
              <a:ext cx="754106" cy="756558"/>
            </a:xfrm>
            <a:custGeom>
              <a:avLst/>
              <a:gdLst>
                <a:gd name="connsiteX0" fmla="*/ 0 w 2641600"/>
                <a:gd name="connsiteY0" fmla="*/ 0 h 1046480"/>
                <a:gd name="connsiteX1" fmla="*/ 1473200 w 2641600"/>
                <a:gd name="connsiteY1" fmla="*/ 10160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35250"/>
                <a:gd name="connsiteY0" fmla="*/ 0 h 1878330"/>
                <a:gd name="connsiteX1" fmla="*/ 1407583 w 2635250"/>
                <a:gd name="connsiteY1" fmla="*/ 50334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459015"/>
                <a:gd name="connsiteY0" fmla="*/ 0 h 1984651"/>
                <a:gd name="connsiteX1" fmla="*/ 1515533 w 2459015"/>
                <a:gd name="connsiteY1" fmla="*/ 547793 h 1984651"/>
                <a:gd name="connsiteX2" fmla="*/ 2459015 w 2459015"/>
                <a:gd name="connsiteY2" fmla="*/ 1984651 h 19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9015" h="1984651">
                  <a:moveTo>
                    <a:pt x="0" y="0"/>
                  </a:moveTo>
                  <a:cubicBezTo>
                    <a:pt x="666045" y="47131"/>
                    <a:pt x="1025525" y="196638"/>
                    <a:pt x="1515533" y="547793"/>
                  </a:cubicBezTo>
                  <a:cubicBezTo>
                    <a:pt x="2005541" y="898948"/>
                    <a:pt x="2290518" y="1384343"/>
                    <a:pt x="2459015" y="1984651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直线箭头连接符 10"/>
            <p:cNvCxnSpPr/>
            <p:nvPr/>
          </p:nvCxnSpPr>
          <p:spPr>
            <a:xfrm>
              <a:off x="2905809" y="5275715"/>
              <a:ext cx="1810559" cy="0"/>
            </a:xfrm>
            <a:prstGeom prst="straightConnector1">
              <a:avLst/>
            </a:prstGeom>
            <a:ln w="28575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 flipV="1">
              <a:off x="3798923" y="4801565"/>
              <a:ext cx="5454" cy="1310465"/>
            </a:xfrm>
            <a:prstGeom prst="straightConnector1">
              <a:avLst/>
            </a:prstGeom>
            <a:ln w="19050" cmpd="sng"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任意形状 12"/>
            <p:cNvSpPr/>
            <p:nvPr/>
          </p:nvSpPr>
          <p:spPr>
            <a:xfrm rot="16200000">
              <a:off x="3079227" y="5300712"/>
              <a:ext cx="740164" cy="690171"/>
            </a:xfrm>
            <a:custGeom>
              <a:avLst/>
              <a:gdLst>
                <a:gd name="connsiteX0" fmla="*/ 0 w 2641600"/>
                <a:gd name="connsiteY0" fmla="*/ 0 h 1046480"/>
                <a:gd name="connsiteX1" fmla="*/ 1473200 w 2641600"/>
                <a:gd name="connsiteY1" fmla="*/ 10160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3" fmla="*/ 2529840 w 2641600"/>
                <a:gd name="connsiteY3" fmla="*/ 96520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41600"/>
                <a:gd name="connsiteY0" fmla="*/ 0 h 1046480"/>
                <a:gd name="connsiteX1" fmla="*/ 1439333 w 2641600"/>
                <a:gd name="connsiteY1" fmla="*/ 306493 h 1046480"/>
                <a:gd name="connsiteX2" fmla="*/ 2641600 w 2641600"/>
                <a:gd name="connsiteY2" fmla="*/ 1046480 h 1046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67000"/>
                <a:gd name="connsiteY0" fmla="*/ 0 h 1681480"/>
                <a:gd name="connsiteX1" fmla="*/ 1439333 w 2667000"/>
                <a:gd name="connsiteY1" fmla="*/ 306493 h 1681480"/>
                <a:gd name="connsiteX2" fmla="*/ 2667000 w 2667000"/>
                <a:gd name="connsiteY2" fmla="*/ 1681480 h 1681480"/>
                <a:gd name="connsiteX0" fmla="*/ 0 w 2635250"/>
                <a:gd name="connsiteY0" fmla="*/ 0 h 1878330"/>
                <a:gd name="connsiteX1" fmla="*/ 1407583 w 2635250"/>
                <a:gd name="connsiteY1" fmla="*/ 50334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635250"/>
                <a:gd name="connsiteY0" fmla="*/ 0 h 1878330"/>
                <a:gd name="connsiteX1" fmla="*/ 1515533 w 2635250"/>
                <a:gd name="connsiteY1" fmla="*/ 547793 h 1878330"/>
                <a:gd name="connsiteX2" fmla="*/ 2635250 w 2635250"/>
                <a:gd name="connsiteY2" fmla="*/ 1878330 h 1878330"/>
                <a:gd name="connsiteX0" fmla="*/ 0 w 2503017"/>
                <a:gd name="connsiteY0" fmla="*/ 0 h 1917398"/>
                <a:gd name="connsiteX1" fmla="*/ 1515533 w 2503017"/>
                <a:gd name="connsiteY1" fmla="*/ 547793 h 1917398"/>
                <a:gd name="connsiteX2" fmla="*/ 2503017 w 2503017"/>
                <a:gd name="connsiteY2" fmla="*/ 1917398 h 1917398"/>
                <a:gd name="connsiteX0" fmla="*/ 0 w 2503017"/>
                <a:gd name="connsiteY0" fmla="*/ 0 h 1917398"/>
                <a:gd name="connsiteX1" fmla="*/ 1515533 w 2503017"/>
                <a:gd name="connsiteY1" fmla="*/ 547793 h 1917398"/>
                <a:gd name="connsiteX2" fmla="*/ 2503017 w 2503017"/>
                <a:gd name="connsiteY2" fmla="*/ 1917398 h 1917398"/>
                <a:gd name="connsiteX0" fmla="*/ 0 w 2503017"/>
                <a:gd name="connsiteY0" fmla="*/ 0 h 1917398"/>
                <a:gd name="connsiteX1" fmla="*/ 1559612 w 2503017"/>
                <a:gd name="connsiteY1" fmla="*/ 391527 h 1917398"/>
                <a:gd name="connsiteX2" fmla="*/ 2503017 w 2503017"/>
                <a:gd name="connsiteY2" fmla="*/ 1917398 h 1917398"/>
                <a:gd name="connsiteX0" fmla="*/ 0 w 2414861"/>
                <a:gd name="connsiteY0" fmla="*/ 0 h 1995531"/>
                <a:gd name="connsiteX1" fmla="*/ 1471456 w 2414861"/>
                <a:gd name="connsiteY1" fmla="*/ 469660 h 1995531"/>
                <a:gd name="connsiteX2" fmla="*/ 2414861 w 2414861"/>
                <a:gd name="connsiteY2" fmla="*/ 1995531 h 1995531"/>
                <a:gd name="connsiteX0" fmla="*/ 0 w 2414861"/>
                <a:gd name="connsiteY0" fmla="*/ 0 h 1995531"/>
                <a:gd name="connsiteX1" fmla="*/ 1559611 w 2414861"/>
                <a:gd name="connsiteY1" fmla="*/ 625937 h 1995531"/>
                <a:gd name="connsiteX2" fmla="*/ 2414861 w 2414861"/>
                <a:gd name="connsiteY2" fmla="*/ 1995531 h 199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861" h="1995531">
                  <a:moveTo>
                    <a:pt x="0" y="0"/>
                  </a:moveTo>
                  <a:cubicBezTo>
                    <a:pt x="666045" y="47131"/>
                    <a:pt x="1069603" y="274782"/>
                    <a:pt x="1559611" y="625937"/>
                  </a:cubicBezTo>
                  <a:cubicBezTo>
                    <a:pt x="2049619" y="977092"/>
                    <a:pt x="2290513" y="1352531"/>
                    <a:pt x="2414861" y="1995531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" name="直线箭头连接符 13"/>
            <p:cNvCxnSpPr/>
            <p:nvPr/>
          </p:nvCxnSpPr>
          <p:spPr>
            <a:xfrm flipV="1">
              <a:off x="3169702" y="5278599"/>
              <a:ext cx="0" cy="477034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 flipV="1">
              <a:off x="4503363" y="5303942"/>
              <a:ext cx="0" cy="477034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headEnd type="none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91568" y="4864658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53322" y="48876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94395" y="4881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3053741" y="5647931"/>
              <a:ext cx="231921" cy="189045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4387402" y="5678788"/>
              <a:ext cx="231921" cy="189045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44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30333</TotalTime>
  <Words>2045</Words>
  <Application>Microsoft Macintosh PowerPoint</Application>
  <PresentationFormat>全屏显示(4:3)</PresentationFormat>
  <Paragraphs>288</Paragraphs>
  <Slides>39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 Matrix-free Algorithm for PDE-governed Optimization with Inequality Constraints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Matrix-free Algorithm for PDE-governed Optimization with Inequality Constraints</dc:title>
  <dc:creator>Pengfei Meng</dc:creator>
  <cp:lastModifiedBy>Pengfei Meng</cp:lastModifiedBy>
  <cp:revision>609</cp:revision>
  <dcterms:created xsi:type="dcterms:W3CDTF">2017-06-15T16:34:59Z</dcterms:created>
  <dcterms:modified xsi:type="dcterms:W3CDTF">2017-07-10T01:47:35Z</dcterms:modified>
</cp:coreProperties>
</file>