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76" r:id="rId4"/>
    <p:sldId id="268" r:id="rId5"/>
    <p:sldId id="266" r:id="rId6"/>
    <p:sldId id="267" r:id="rId7"/>
    <p:sldId id="291" r:id="rId8"/>
    <p:sldId id="305" r:id="rId9"/>
    <p:sldId id="302" r:id="rId10"/>
    <p:sldId id="303" r:id="rId11"/>
    <p:sldId id="304" r:id="rId12"/>
    <p:sldId id="306" r:id="rId13"/>
    <p:sldId id="307" r:id="rId14"/>
    <p:sldId id="308" r:id="rId15"/>
    <p:sldId id="309" r:id="rId16"/>
    <p:sldId id="310" r:id="rId17"/>
    <p:sldId id="270" r:id="rId18"/>
    <p:sldId id="273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12192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89725"/>
            <a:ext cx="28448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i="0" kern="1200" cap="none" spc="0" normalizeH="0" baseline="0" noProof="0" smtClean="0"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89725"/>
            <a:ext cx="38608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i="0" kern="1200" cap="none" spc="0" normalizeH="0" baseline="0" noProof="0" smtClean="0"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689725"/>
            <a:ext cx="28448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sz="8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zh-CN" altLang="en-US" sz="800" dirty="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0000" y="381000"/>
            <a:ext cx="27940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78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8000" y="838200"/>
            <a:ext cx="5486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486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838200"/>
            <a:ext cx="5486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486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176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08000" y="838200"/>
            <a:ext cx="11176000" cy="5486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8448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800" b="1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89725"/>
            <a:ext cx="3860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689725"/>
            <a:ext cx="28448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 thruBlk="1"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200000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200000"/>
        <a:defRPr sz="20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200000"/>
        <a:defRPr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2057400"/>
            <a:ext cx="6096000" cy="1524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蓝牙低功耗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BLE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简介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58365" y="3124200"/>
            <a:ext cx="3803650" cy="384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r>
              <a:rPr kumimoji="0" lang="en-US" altLang="zh-CN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Bluetooth low energy</a:t>
            </a:r>
            <a:endParaRPr kumimoji="0" lang="en-US" altLang="zh-CN" sz="2000" b="0" i="0" u="none" strike="noStrike" kern="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键盘应用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05" y="1736725"/>
            <a:ext cx="6981190" cy="30759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娱乐游戏应用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55" y="1066800"/>
            <a:ext cx="7324090" cy="47237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遥控器应用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571625"/>
            <a:ext cx="7257415" cy="37141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智能家居监控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714500"/>
            <a:ext cx="6304915" cy="3428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运动休闲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30" y="923925"/>
            <a:ext cx="7045960" cy="48571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运动手表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510" y="682625"/>
            <a:ext cx="8094980" cy="50095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2900045" y="1767205"/>
            <a:ext cx="5410200" cy="2070735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低功耗蓝牙协议栈</a:t>
            </a:r>
            <a:b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Bluetooth Low Energy</a:t>
            </a:r>
            <a:b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Protocol Stack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801235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sym typeface="+mn-ea"/>
              </a:rPr>
              <a:t>BLE协议栈的结构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30" y="1024255"/>
            <a:ext cx="3790315" cy="48094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物理层(PHY)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RF 规格特性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运行在 2.4 GHz ISM band 2.4 GHz ISM band 2.4 GHz ISM band 2.4 GHz ISM band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40 频道2 MHz 的通道间隙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133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3 个固定的广播通道</a:t>
            </a:r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133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37 个自适应自动跳频数据通道</a:t>
            </a:r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物理层可以和经典蓝牙RF组合成双模设备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2 MHz 间隙能更好地防止相邻频道的干扰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72872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拓扑结构和设备状态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95" y="2189480"/>
            <a:ext cx="4784725" cy="2479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60" y="1790065"/>
            <a:ext cx="3900170" cy="31324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rgbClr val="00CC00"/>
                </a:solidFill>
                <a:ea typeface="宋体" panose="02010600030101010101" pitchFamily="2" charset="-122"/>
                <a:sym typeface="+mn-ea"/>
              </a:rPr>
              <a:t>什么是低功耗蓝牙?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国际蓝牙联盟（BT-SIG，TI是企业成员之一）通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过的一个标准蓝牙无线协议。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主要的新特性是在蓝牙标准版本上添加了4.0蓝牙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规范(2010年6月)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针对无线应用程序与低功耗,低延迟,小数据包的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传输需求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主要是围绕手机和个人电脑系统,但也可以用于其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他应用程序（设计苹果外围无需MFI认证）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预计在未来五年将有十亿的设备需求量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B05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就单模而言和经典蓝牙设备不兼容</a:t>
            </a:r>
            <a:endParaRPr lang="en-US" altLang="zh-CN" sz="1600" b="0" dirty="0">
              <a:solidFill>
                <a:srgbClr val="00B050"/>
              </a:solidFill>
              <a:latin typeface="Impact" panose="020B080603090205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86461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 广播事件</a:t>
            </a:r>
            <a:r>
              <a:rPr lang="zh-CN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和扫描事件</a:t>
            </a:r>
            <a:endParaRPr lang="zh-CN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广播包的发送是单向的，不需要任何连接。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设备发送广播包进入广播状态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/>
            <a:r>
              <a:rPr lang="en-US" altLang="zh-CN" sz="133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广播包可以包含特定的数据定义，最大31个字节</a:t>
            </a:r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/>
            <a:r>
              <a:rPr lang="en-US" altLang="zh-CN" sz="133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广播包可以直接指向某个特定的设备，也可以不指定</a:t>
            </a:r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/>
            <a:r>
              <a:rPr lang="en-US" altLang="zh-CN" sz="133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广播中可以声明是可被连接的设备，或者是不可连接的设备</a:t>
            </a:r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457200" lvl="1" indent="0" eaLnBrk="1" hangingPunct="1"/>
            <a:endParaRPr lang="en-US" altLang="zh-CN" sz="133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lvl="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在一个广播事件中，广播包会分别在三个广播通道中被发送一次 (37, 38, 39)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扫描回复是可选的，中心设备可以向外设请求扫描回复，这里包含一些设备额外的信息，例如设备的名字。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 广播流程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95" y="2440305"/>
            <a:ext cx="7619365" cy="1590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连接事件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22855" y="1261110"/>
            <a:ext cx="7010400" cy="4318635"/>
          </a:xfrm>
        </p:spPr>
        <p:txBody>
          <a:bodyPr vert="horz" wrap="square" lIns="91440" tIns="45720" rIns="91440" bIns="45720" anchor="t"/>
          <a:p>
            <a:pPr marL="285750" indent="-285750" eaLnBrk="1" hangingPunct="1">
              <a:buFont typeface="Wingdings" panose="05000000000000000000" charset="0"/>
              <a:buChar char="u"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所有的通讯都发生在两个设备的连接事件期间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连接事件周期地发生，按照连接参数指定的间隔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每个事件发生在某个数据通道(0-36)，跳频增量参数决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定了下次连接事件发生的通道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在每个连接事件期间，Master 先发送，Slave 会在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150us之后做出回应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charset="0"/>
              <a:buChar char="u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即使一个连接事件发生</a:t>
            </a:r>
            <a:r>
              <a:rPr lang="zh-CN" altLang="en-US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时</a:t>
            </a: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,双方都没有数据发送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(例外情况是从设备潜伏使能)。这允许两个设备都承认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对方仍然存在并保持活跃的连接。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</a:rPr>
              <a:t>连接事件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76195"/>
            <a:ext cx="7619365" cy="1704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472305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BLE (ATT): Client / Server 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�服务设备提供数据，客户端使用这些数据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�服务端通过操作属性的方式，提供数据访问服务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�设备的服务/客户角色，不依赖于GAP层中心设备/外围设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备角色，和LL层的master/slave 角色定义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�一个设备可能同时做为一个客户端和服务端，而两个设备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上的属性不会相互影响。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60" y="3554095"/>
            <a:ext cx="7980680" cy="21621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520565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BLE: (GATT) Client / Server 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1751965" y="929005"/>
            <a:ext cx="4510405" cy="2367915"/>
          </a:xfrm>
        </p:spPr>
        <p:txBody>
          <a:bodyPr vert="horz" wrap="square" lIns="91440" tIns="45720" rIns="91440" bIns="45720" anchor="t"/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GATT 指定了profile 数据交换所在的结构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除了数据的封装方式不同，client server 和Attribute协议结构相同，数据封装在 “Services ”里，用 “Characteristic” 表示。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70" y="3569970"/>
            <a:ext cx="4635500" cy="2112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505" y="929005"/>
            <a:ext cx="3647440" cy="4923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93522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BLE (GATT):Client Commands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当两个BLE设备处于连接状态，客户端和服务端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设备的通讯方式：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– Discover Characteristic by UUID  – 搜索服务端设备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所能提供的所有匹配UUID规范的属性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– Read Characteristic Value  –使用指定的handle 读特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征值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– Write Characteristic Value  –使用指定的handle 写特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征值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除此之外，如果通知被使能，服务设备会自动向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客户端设备发出下列信息：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– Notification – 某个特征值被发送到客户端设备，而没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有被读请求，并且不需要应答。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– Indication – 某个特征值被发送到客户端，没有被读请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求的情况下，但是在其他数据被发送之前必须被确认。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Your Topic Goes Here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Your subtopic goes here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Your Topic Goes Here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Your subtopic goes here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Your Topic Goes Here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Your subtopic goes here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蓝牙关系图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10" y="1933575"/>
            <a:ext cx="4771390" cy="2019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Your Topic Goes Here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Your subtopic goes here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兼容性示意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70" y="1430655"/>
            <a:ext cx="7211695" cy="39960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用途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小数据率、离散传输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2.4G蓝牙低功耗系统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消费类电子产品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移动电话外围扩展设备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运动和休闲设备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健康医疗用品(血压计，体温计…)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汽车电子设备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人机接口设备(键盘，鼠标，遥控器…)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 USB Dongle 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心率带应用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10" y="854075"/>
            <a:ext cx="6724015" cy="47047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医疗数据采集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80" y="1485900"/>
            <a:ext cx="7837805" cy="38855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寻物和防丢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60" y="1045845"/>
            <a:ext cx="7752080" cy="44380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410200" cy="4572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电动玩具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60" y="1820545"/>
            <a:ext cx="7752080" cy="25806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pherical_tech_lineup">
  <a:themeElements>
    <a:clrScheme name="spherical_tech_lineu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pherical_tech_lineup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herical_tech_line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1823</Words>
  <Application>WPS 演示</Application>
  <PresentationFormat>宽屏</PresentationFormat>
  <Paragraphs>163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Tahoma</vt:lpstr>
      <vt:lpstr>Impact</vt:lpstr>
      <vt:lpstr>Arial Black</vt:lpstr>
      <vt:lpstr>黑体</vt:lpstr>
      <vt:lpstr>微软雅黑</vt:lpstr>
      <vt:lpstr>Calibri</vt:lpstr>
      <vt:lpstr>Wingdings</vt:lpstr>
      <vt:lpstr>spherical_tech_lineup</vt:lpstr>
      <vt:lpstr>蓝牙低功耗BLE简介</vt:lpstr>
      <vt:lpstr>Your Topic Goes Here</vt:lpstr>
      <vt:lpstr>蓝牙关系图</vt:lpstr>
      <vt:lpstr>兼容性示意</vt:lpstr>
      <vt:lpstr>用途</vt:lpstr>
      <vt:lpstr>Transitional Page</vt:lpstr>
      <vt:lpstr>Transitional Page</vt:lpstr>
      <vt:lpstr>Transitional Page</vt:lpstr>
      <vt:lpstr>Transitional Page</vt:lpstr>
      <vt:lpstr>Transitional Page</vt:lpstr>
      <vt:lpstr>Transitional Page</vt:lpstr>
      <vt:lpstr>Transitional Page</vt:lpstr>
      <vt:lpstr>Transitional Page</vt:lpstr>
      <vt:lpstr>Transitional Page</vt:lpstr>
      <vt:lpstr>Transitional Page</vt:lpstr>
      <vt:lpstr>低功耗蓝牙协议栈 Bluetooth Low Energy Protocol Stack</vt:lpstr>
      <vt:lpstr>用途</vt:lpstr>
      <vt:lpstr>Your Topic Goes Here</vt:lpstr>
      <vt:lpstr>Your Topic Goes Here</vt:lpstr>
      <vt:lpstr>Your Topic Goes Here</vt:lpstr>
      <vt:lpstr>Your Topic Goes Here</vt:lpstr>
      <vt:lpstr>Your Topic Goes Here</vt:lpstr>
      <vt:lpstr>Your Topic Goes Here</vt:lpstr>
      <vt:lpstr>Your Topic Goes Here</vt:lpstr>
      <vt:lpstr>Your Topic Goes Here</vt:lpstr>
      <vt:lpstr>Your Topic Goes Here</vt:lpstr>
      <vt:lpstr>Your Topic Goes Here</vt:lpstr>
      <vt:lpstr>Your Topic Goes Here</vt:lpstr>
      <vt:lpstr>Your Topic Goes Here</vt:lpstr>
      <vt:lpstr>Your Topic Goes 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2017-03-16T08:12:00Z</dcterms:created>
  <dcterms:modified xsi:type="dcterms:W3CDTF">2017-03-17T07:39:23Z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