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773EC-1CC0-47FF-9349-4F965838F98E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4A89-81DB-4E79-A22A-B4CF906EB2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13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A7D05D-EF05-46E8-8B37-DDBFE4A0DAB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8721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FA78-2AF5-194F-32CA-60B6A6C93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AB188-87B8-12CD-CEFF-5A471A5F0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1930-B236-6EB6-782F-1C2FF35C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38C8C-1E62-11E7-2FC5-C5BA997A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34F10-A7D2-7B9C-23C7-D9A40C19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73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7FC96-E0BF-9A48-AE96-850276C6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8C62-CFC0-C831-50FA-983D69DC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8652-77A2-EEC3-FE07-7CDFCFFFA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68D91-4569-6861-730C-4B9334B9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86C03-03E9-2F2E-4D24-D144D84A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89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B8D5C-93BA-DC78-E811-FDA229A7F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57B86-B32D-A1E4-A06A-6976B8483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7010-2066-381E-3948-0434AF60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A7BE-CFFD-4A72-B891-57994D6B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5613-610C-2CFE-4DED-82878DD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1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519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236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942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2386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580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013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5215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34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541-219E-E567-458B-A3DAC21D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1165-4912-5573-3201-375BF1A62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569D-2D2E-8ECF-F110-B8FD1D4B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8A55C-F5DF-E2EA-D3DE-D1956839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D1BE-9EBB-4E35-0D35-5F66F35E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474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87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8795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0485-3540-41E3-B6D7-25EFA763F439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1FA94-5ACF-4927-A753-1F5A19BDF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3763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153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88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36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2670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2671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077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60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D5076-46C3-2DA0-8D1C-901EB2C5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539E8-2C29-C46A-988C-2F681AC32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F9516-DD49-2F56-0F89-8C83DAC1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ED12A-7DD4-C13B-4273-473566DD8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D794-3C5C-4686-1FC6-F29C5F48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21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77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1432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2184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01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3535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6F16-5B32-6BC9-26B8-B3AD4435483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018FF-6D2F-7683-D191-56E952A0CB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BFBFBF"/>
                </a:solidFill>
              </a:defRPr>
            </a:lvl1pPr>
          </a:lstStyle>
          <a:p>
            <a:pPr lvl="0"/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DD859-D05C-A9F7-F352-99861A42B2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pPr lvl="0"/>
            <a:fld id="{3095ED5C-4CD7-4D12-8497-E1D0BF795987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12B0-EE35-426C-2EF9-F7076063C55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34BD4-D08C-A66E-31C8-2B71601896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 lvl="0"/>
            <a:fld id="{2CE22A79-AE16-431E-8926-7F3B45CEC1BA}" type="slidenum"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03B137-2A83-D906-74D6-3F113C2A7C8F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519010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AF6E-A4B9-88F8-0B0F-7EA0135869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545D-B488-EEB4-3ECA-7F4AECAC641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EF8D9-47CD-9751-6728-B713F15E61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A6CEF5-E293-42C1-AFD7-6E63F7DD5223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D18A-E7A5-8735-64C4-994C212FFA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8141-6026-DA08-5485-C450BA282B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1EF046-1BE3-43AB-8583-CA064EA648B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869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5148D-2713-A80D-8E55-7687598CFC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/>
          <a:lstStyle>
            <a:lvl1pPr>
              <a:lnSpc>
                <a:spcPct val="85000"/>
              </a:lnSpc>
              <a:defRPr sz="72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9EB57-BCC0-4289-7C70-93154D8D2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/>
          <a:lstStyle>
            <a:lvl1pPr marL="0" indent="0">
              <a:buNone/>
              <a:defRPr sz="2200">
                <a:solidFill>
                  <a:srgbClr val="595959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82CFD-2AC9-5355-CB29-5C4228F3D3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14ECEE-EB7E-4507-9E26-1FAA8FFF23EE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86039-5002-2C8F-0C38-EE75F0C5C3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E04D-F57F-DB54-C854-48BA31D53D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FE2E1E-2A11-4A80-98E8-5559DF00B0CC}" type="slidenum"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58FEBA-972B-5E80-5199-5E9E69AB256F}"/>
              </a:ext>
            </a:extLst>
          </p:cNvPr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50469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571D-41A5-F66A-EC50-01DE490396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5B86-6B8E-50A3-F487-0AA9B51F294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61872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9D4F0-9F11-1710-E469-AB99A46CFC1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26480" y="1828800"/>
            <a:ext cx="4480560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98BBB-14EC-A31A-879A-21DF06D385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757367-93B4-428D-A130-D9ABC297AB4C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020A-0C09-6369-FD07-908935CD0F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2251-089C-7375-0A74-DA49E6C8A5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248353-0645-4796-9704-7CCF4DD4771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3760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F02CC8C9-C40A-DAEB-7C00-B6E5908BF8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C45F4-4E42-BD0A-8A55-9D88EA20D8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713658"/>
            <a:ext cx="4480560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46464A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A061A-883F-82BB-3F5B-80ECAE726C2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261872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33E42-6195-6F32-3F27-5045F4440E3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26480" y="1713658"/>
            <a:ext cx="4480560" cy="73152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2000"/>
              </a:spcBef>
              <a:buNone/>
              <a:defRPr sz="2000">
                <a:solidFill>
                  <a:srgbClr val="46464A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6D715-BF12-64E5-8C9D-EBF7A58A2A2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26480" y="2507549"/>
            <a:ext cx="4480560" cy="366465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21F1F-4E63-9C22-FD37-312191BD2C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D6B6C-9B02-4C3B-B54B-5E3188486B8A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273B5-2E65-9EED-BB0A-69A7A8F051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9FB1A-87F7-86E7-9E76-A6DFB4F7080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95C6C8-96EA-4F30-AF93-51F9D9D4D5C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3536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DC0C4EE2-0757-A9B6-0F9D-9C6FCE0849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C3267-B233-CC14-D650-2B4CAAE809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C43E52-A312-4216-9FBF-277D07E63CFE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2775F-6A65-CB96-C3EC-61F54644F05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70F298-A7FC-AEBB-9D2E-458C664012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F9AC21D-9802-4CC8-BE88-684AB730B4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2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A757-2476-799F-8D03-38B87297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3C25-7C42-DC1C-6F8C-522C6EB46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21A9D-2246-63F4-8E80-FA75C517E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00224-EF1A-5A18-88A8-093BF64D7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A57-B852-E3A1-CFFF-C54A587E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D28E6-B613-756D-597E-5465E6F0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7919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416B05-1519-50F2-9C7A-F920EA21AA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953A8B-2831-4A8F-BA23-9B00F232DBBD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E7F3B-02A2-40AE-FCB2-19520A6EDC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0CA12-81BE-A6B2-1075-0F5A293F2F8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DD0BF8-D9A7-4013-BEFE-60C8F8E47AC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367078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D1E6-BB1E-9C3D-E437-C79E0B9D2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2B6D3-844E-5310-A118-76D35637C90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04270" y="685800"/>
            <a:ext cx="6079068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A6F98-418A-D2D0-34AB-9DD2F7FC4BD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41248" y="2099736"/>
            <a:ext cx="3200400" cy="3810003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888D5-400F-90CD-E06A-7954C4F1A4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064902-F98B-46F6-ADB4-0B6221F37ABA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CDF10-4E42-C354-D71D-E93049FBB0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EB11B-1F1B-3C7E-5924-EEDFD9CA59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4873025-0CB0-45CE-8BBD-69F50977645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1953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B7FA388-244B-DB6D-6F6A-2CE8AAA23CC7}"/>
              </a:ext>
            </a:extLst>
          </p:cNvPr>
          <p:cNvSpPr/>
          <p:nvPr/>
        </p:nvSpPr>
        <p:spPr>
          <a:xfrm>
            <a:off x="0" y="5105396"/>
            <a:ext cx="11292840" cy="1752603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95307D-0BA3-0CDB-D43F-D4DCB5EFE9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3" cy="91440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6A297803-ED82-5A9A-E647-E6B77C745D10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11292840" cy="5128924"/>
          </a:xfrm>
          <a:solidFill>
            <a:srgbClr val="6F6F74"/>
          </a:solidFill>
        </p:spPr>
        <p:txBody>
          <a:bodyPr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7C9C89-EBC0-F67C-23F9-FC7DB0D4C85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14400" y="6108585"/>
            <a:ext cx="9982203" cy="59701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rgbClr val="D9D9D9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CC40FDE-53CD-6617-3EE9-7B9EB229AE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493A45-BF8E-448C-A5C3-3DDE8F245D53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8FD7AF2-FE6B-1365-FD11-41C376350B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B14FA30-9E1A-3547-0174-8DB97EC8DD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19F5EE-965F-424D-9162-968C6F7954A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3434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6B9F-E0B7-9B58-4323-DA92E3EB4B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93FC2-2091-3379-F4CD-B6931775F5E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7C7B6-149D-D674-3CDF-2B6FBBE1E1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6795C3-0194-4E9A-9DD5-176EFEB8685E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A7FF5-E3FB-108B-947E-A349A14D76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C37A-8F44-2E43-76D5-49489FB9E0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9B6870-ED06-4881-8164-3B84C8071C5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5230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4FAB-0FBE-B392-9DCE-87D66C53CA7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48696" y="381003"/>
            <a:ext cx="2476496" cy="589755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70642-2250-1470-8BA5-3E87ADB19C2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61996" y="381003"/>
            <a:ext cx="7734296" cy="589755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096AF-08EC-E65E-DFF1-50D2CD5CE1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5BF77E-9FEE-49EF-B5B3-DBCD70CD309A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5358-5778-2C5D-D0A3-3E29871A86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4B9E3-BA12-AF56-9DF7-BE31CBAD1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B8BDE-DEB8-4479-AA4C-D092B9E1D5D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687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AAD8-6C4D-5672-E85B-383C1334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A060C-4079-06A8-01F1-4316FC7E6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2E243-0444-38CC-58E4-FB1255D6C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20349-4729-5880-4325-F17B43901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DCDC9-8F27-7860-F80D-1E59D2015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49D557-0B7D-CC56-3189-B9E3B182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660D7-212B-04C1-CC0D-8AB76009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9601A-EEDC-28D8-6FE4-01447003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47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2306B-7057-F276-1BD7-BEBF61C1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171A3-5FA6-5C31-FB21-C42B2B01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9E739-3FC0-1413-DEA1-4B43B813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E0DBB-F961-5221-DD9E-BEB58B00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56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B1423-F78B-BEBA-FD3A-D3726B979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45AB8-9782-A3B8-04D9-60415D6C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474E-9949-3C0E-61BE-E35CEE7D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18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6AB3-6302-134B-FE44-5381340A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9F24-B185-090C-C736-6C6A8189F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F7E6-3A84-A122-DFAB-3D42A389E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A8F8-9736-CCCC-19E7-DB2FB4A7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78A33-F1DA-F520-B92C-21AA68F65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44D83-386D-D375-BD5A-CE8BE3A2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3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4AFE-8C45-0A41-8AA4-855A6518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E46F6-FA8D-10AE-7D4D-825565AD7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D7837-14FD-88A5-CA59-68CCA308C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F816E-5F71-E3B2-5340-A2C03AB6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E854-BD64-CA90-61EA-BA19CBEC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F48B-67CF-FC03-1E7A-E63BA922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53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36D5D-B89A-D191-48C7-D93BC297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D3333-2226-34B2-E50C-D83A6329E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98D52-363E-78FD-E192-4BDAB1251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57B13-9B19-FB96-733A-DF207C519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F105-B822-C6E0-FB98-E8D8B26C1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19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51C710-7E36-4EC1-AC8F-6A4AD067F1C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6BF25C0-33E7-49A4-A715-DC4B7498EAA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803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199D5B-2A64-44CD-964D-8CB13B5A4721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E2050DB-0A81-4CFF-9EF4-EE4E265E5E3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4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B7FB66A-CB6C-A36B-FA47-E91AFFA7A4FA}"/>
              </a:ext>
            </a:extLst>
          </p:cNvPr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53537"/>
          </a:solid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en-GB"/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C09457FE-7354-4046-3AB1-CF1252AD0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E4F3C5F-A017-CEB0-FD2A-8C88C02EA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07A486-794B-EF92-6BA5-785326709C2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 rot="16200004">
            <a:off x="10797548" y="998544"/>
            <a:ext cx="19049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50" b="0" i="0" u="none" strike="noStrike" kern="1200" cap="none" spc="0" baseline="0">
                <a:solidFill>
                  <a:srgbClr val="D9D9DB"/>
                </a:solidFill>
                <a:uFillTx/>
                <a:latin typeface="Century Schoolbook"/>
              </a:defRPr>
            </a:lvl1pPr>
          </a:lstStyle>
          <a:p>
            <a:pPr lvl="0"/>
            <a:fld id="{DC920A58-23C8-4E3B-9E6B-0CA8EA73600D}" type="datetime1">
              <a:rPr lang="en-GB"/>
              <a:pPr lvl="0"/>
              <a:t>23/06/2025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4040E2-2992-9F99-0F5B-86B73C6512D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 rot="16200004">
            <a:off x="9959344" y="4046529"/>
            <a:ext cx="35814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050" b="0" i="0" u="none" strike="noStrike" kern="1200" cap="none" spc="0" baseline="0">
                <a:solidFill>
                  <a:srgbClr val="D9D9DB"/>
                </a:solidFill>
                <a:uFillTx/>
                <a:latin typeface="Century Schoolbook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EAB2A1-B0D2-43FE-3CD8-5B4BCE679B2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9"/>
          </a:xfrm>
          <a:prstGeom prst="rect">
            <a:avLst/>
          </a:prstGeom>
          <a:noFill/>
          <a:ln>
            <a:noFill/>
          </a:ln>
        </p:spPr>
        <p:txBody>
          <a:bodyPr vert="horz" wrap="square" lIns="45720" tIns="45720" rIns="45720" bIns="45720" anchor="ctr" anchorCtr="1" compatLnSpc="1">
            <a:norm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3600" b="0" i="0" u="none" strike="noStrike" kern="1200" cap="none" spc="0" baseline="0">
                <a:solidFill>
                  <a:srgbClr val="8E8E94"/>
                </a:solidFill>
                <a:uFillTx/>
                <a:latin typeface="Century Schoolbook"/>
              </a:defRPr>
            </a:lvl1pPr>
          </a:lstStyle>
          <a:p>
            <a:pPr lvl="0"/>
            <a:fld id="{BE1BBF6B-1629-438F-99C1-9A89D161A35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33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-50" baseline="0">
          <a:solidFill>
            <a:srgbClr val="000000"/>
          </a:solidFill>
          <a:uFillTx/>
          <a:latin typeface="Century Schoolbook"/>
        </a:defRPr>
      </a:lvl1pPr>
    </p:titleStyle>
    <p:bodyStyle>
      <a:lvl1pPr marL="182880" marR="0" lvl="0" indent="-182880" algn="l" defTabSz="914400" rtl="0" fontAlgn="auto" hangingPunct="1">
        <a:lnSpc>
          <a:spcPct val="95000"/>
        </a:lnSpc>
        <a:spcBef>
          <a:spcPts val="1400"/>
        </a:spcBef>
        <a:spcAft>
          <a:spcPts val="200"/>
        </a:spcAft>
        <a:buClr>
          <a:srgbClr val="6F6F74"/>
        </a:buClr>
        <a:buSzPct val="80000"/>
        <a:buFont typeface="Arial" pitchFamily="34"/>
        <a:buChar char="•"/>
        <a:tabLst/>
        <a:defRPr lang="en-GB" sz="1800" b="0" i="0" u="none" strike="noStrike" kern="1200" cap="none" spc="10" baseline="0">
          <a:solidFill>
            <a:srgbClr val="000000"/>
          </a:solidFill>
          <a:uFillTx/>
          <a:latin typeface="Century Schoolbook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en-GB" sz="1600" b="0" i="0" u="none" strike="noStrike" kern="1200" cap="none" spc="0" baseline="0">
          <a:solidFill>
            <a:srgbClr val="262626"/>
          </a:solidFill>
          <a:uFillTx/>
          <a:latin typeface="Century Schoolbook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en-GB" sz="1400" b="0" i="0" u="none" strike="noStrike" kern="1200" cap="none" spc="0" baseline="0">
          <a:solidFill>
            <a:srgbClr val="262626"/>
          </a:solidFill>
          <a:uFillTx/>
          <a:latin typeface="Century Schoolbook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en-GB" sz="1400" b="0" i="0" u="none" strike="noStrike" kern="1200" cap="none" spc="0" baseline="0">
          <a:solidFill>
            <a:srgbClr val="262626"/>
          </a:solidFill>
          <a:uFillTx/>
          <a:latin typeface="Century Schoolbook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300"/>
        </a:spcBef>
        <a:spcAft>
          <a:spcPts val="300"/>
        </a:spcAft>
        <a:buClr>
          <a:srgbClr val="6F6F74"/>
        </a:buClr>
        <a:buSzPct val="100000"/>
        <a:buFont typeface="Wingdings 2" pitchFamily="18"/>
        <a:buChar char=""/>
        <a:tabLst/>
        <a:defRPr lang="en-GB" sz="1400" b="0" i="0" u="none" strike="noStrike" kern="1200" cap="none" spc="0" baseline="0">
          <a:solidFill>
            <a:srgbClr val="262626"/>
          </a:solidFill>
          <a:uFillTx/>
          <a:latin typeface="Century Schoolbook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42A3-BD00-1A21-7D44-3A6D71C36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1990’s 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1BEAE-D888-69C0-D9F8-60A5E93A2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8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logo&#10;&#10;AI-generated content may be incorrect.">
            <a:extLst>
              <a:ext uri="{FF2B5EF4-FFF2-40B4-BE49-F238E27FC236}">
                <a16:creationId xmlns:a16="http://schemas.microsoft.com/office/drawing/2014/main" id="{637DC6EC-E624-877F-473F-870F180DE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62" y="666403"/>
            <a:ext cx="3857988" cy="3688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6FDE58-22BE-FA91-16B3-38A9B1012715}"/>
              </a:ext>
            </a:extLst>
          </p:cNvPr>
          <p:cNvSpPr txBox="1"/>
          <p:nvPr/>
        </p:nvSpPr>
        <p:spPr>
          <a:xfrm>
            <a:off x="6199632" y="164592"/>
            <a:ext cx="557784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User-Friendly Interface: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Ubuntu uses the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GNOME desktop environment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(previously used Unity).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Graphical interface similar to macOS or Windows.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Comes with a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software center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for installing apps easily.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Free and Open Source: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No licensing fees.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Source code is freely available and modifiable.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Security and Stability: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Built on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Linux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known for strong security.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Regular security patches and long-term support (LTS) releases.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Limited exposure to viruses and malware.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Preinstalled Applications: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Comes with free software: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Firefox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LibreOffice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Thunderbird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Rhythm box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etc.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Supports thousands of apps via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APT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package manager and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Snap Store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Made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Linux accessible to the masses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and fostered a global community of open-source contributors.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582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AE41C-245A-4DED-E716-0909B9A03466}"/>
              </a:ext>
            </a:extLst>
          </p:cNvPr>
          <p:cNvSpPr txBox="1"/>
          <p:nvPr/>
        </p:nvSpPr>
        <p:spPr>
          <a:xfrm>
            <a:off x="4219803" y="4735775"/>
            <a:ext cx="7006998" cy="12457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all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 Condensed" panose="020B0606020104020203"/>
                <a:ea typeface="+mn-ea"/>
                <a:cs typeface="+mn-cs"/>
              </a:rPr>
              <a:t>CONCLUSION </a:t>
            </a: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A4123-2AFE-BB0C-1297-6BD891A7965D}"/>
              </a:ext>
            </a:extLst>
          </p:cNvPr>
          <p:cNvSpPr txBox="1"/>
          <p:nvPr/>
        </p:nvSpPr>
        <p:spPr>
          <a:xfrm>
            <a:off x="4219802" y="965864"/>
            <a:ext cx="7006998" cy="3450370"/>
          </a:xfrm>
          <a:prstGeom prst="rect">
            <a:avLst/>
          </a:prstGeom>
        </p:spPr>
        <p:txBody>
          <a:bodyPr vert="horz" lIns="45720" tIns="45720" rIns="45720" bIns="45720" rtlCol="0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1CADE4"/>
              </a:buClr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 the 2000s, operating systems evolved from being complex, technical tools into user-friendly, stable platforms that made personal computing more accessible, reliable, and secure for everyone—from beginners to professionals</a:t>
            </a: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</a:t>
            </a: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08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2848-59B6-80F2-8CD3-9DFC86EA0342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OPERATING SYSTEMS IN THE 2020’S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96D5-57C1-B115-5D50-3B6746F9EA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32DC0-3AB2-6E8A-B5AA-5BAFD0E53106}"/>
              </a:ext>
            </a:extLst>
          </p:cNvPr>
          <p:cNvSpPr txBox="1"/>
          <p:nvPr/>
        </p:nvSpPr>
        <p:spPr>
          <a:xfrm>
            <a:off x="166685" y="228215"/>
            <a:ext cx="11858625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An Operating System In The 2020’s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6FA6A-110F-7055-42B3-30B201CC1FD8}"/>
              </a:ext>
            </a:extLst>
          </p:cNvPr>
          <p:cNvSpPr txBox="1"/>
          <p:nvPr/>
        </p:nvSpPr>
        <p:spPr>
          <a:xfrm>
            <a:off x="561213" y="2007492"/>
            <a:ext cx="5666993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It’s a software that manages hardware and software resources.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It acts as a bridge between the user and computer hardware.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Core functions: UI, memory management, process control, file system, device handling, security.</a:t>
            </a:r>
          </a:p>
        </p:txBody>
      </p:sp>
      <p:pic>
        <p:nvPicPr>
          <p:cNvPr id="4" name="Picture 5" descr="A diagram of a application&#10;&#10;AI-generated content may be incorrect.">
            <a:extLst>
              <a:ext uri="{FF2B5EF4-FFF2-40B4-BE49-F238E27FC236}">
                <a16:creationId xmlns:a16="http://schemas.microsoft.com/office/drawing/2014/main" id="{9F553170-D6F8-4231-1428-11720AC0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804" y="1252261"/>
            <a:ext cx="2457797" cy="4519888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65D25-E535-E11A-B785-C20564BD990E}"/>
              </a:ext>
            </a:extLst>
          </p:cNvPr>
          <p:cNvSpPr txBox="1"/>
          <p:nvPr/>
        </p:nvSpPr>
        <p:spPr>
          <a:xfrm>
            <a:off x="138687" y="237359"/>
            <a:ext cx="1191463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Desktop &amp; Laptop OS In The 2020’s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CF790-7AF4-788E-35BE-BADD47F49B96}"/>
              </a:ext>
            </a:extLst>
          </p:cNvPr>
          <p:cNvSpPr txBox="1"/>
          <p:nvPr/>
        </p:nvSpPr>
        <p:spPr>
          <a:xfrm>
            <a:off x="344920" y="1120679"/>
            <a:ext cx="5669280" cy="23083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Windows 10 / 11 – dominant globally, modern UI, Android app support.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macOS (Big Sur to Sequoia) – optimized for Apple Silicon (M1/M2/M3).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/>
                <a:ea typeface="+mn-ea"/>
                <a:cs typeface="+mn-cs"/>
              </a:rPr>
              <a:t>Linux – used by developers, popular distros: Ubuntu, Fedora, Linux Mint.</a:t>
            </a:r>
          </a:p>
        </p:txBody>
      </p:sp>
      <p:pic>
        <p:nvPicPr>
          <p:cNvPr id="4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430236DD-0865-2D75-F671-A0DF136B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51" y="3429000"/>
            <a:ext cx="5463046" cy="293874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8D141-218A-F73E-1B95-593EB8C228A5}"/>
              </a:ext>
            </a:extLst>
          </p:cNvPr>
          <p:cNvSpPr txBox="1"/>
          <p:nvPr/>
        </p:nvSpPr>
        <p:spPr>
          <a:xfrm>
            <a:off x="138687" y="237744"/>
            <a:ext cx="11914632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Mobile Operating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352AC-1BA5-84FC-3427-3265D0762123}"/>
              </a:ext>
            </a:extLst>
          </p:cNvPr>
          <p:cNvSpPr txBox="1"/>
          <p:nvPr/>
        </p:nvSpPr>
        <p:spPr>
          <a:xfrm>
            <a:off x="3914775" y="1700784"/>
            <a:ext cx="4195953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Android – most used globally, highly customizable.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iOS – privacy focused, tightly integrated with Apple ecosystem.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HarmonyOS – Huawei’s alternative to Android, mainly in China.</a:t>
            </a:r>
          </a:p>
        </p:txBody>
      </p:sp>
      <p:pic>
        <p:nvPicPr>
          <p:cNvPr id="4" name="Picture 4" descr="A green robot with white eyes&#10;&#10;AI-generated content may be incorrect.">
            <a:extLst>
              <a:ext uri="{FF2B5EF4-FFF2-40B4-BE49-F238E27FC236}">
                <a16:creationId xmlns:a16="http://schemas.microsoft.com/office/drawing/2014/main" id="{8F55263C-BA66-B781-6D89-34024A214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5" y="1700784"/>
            <a:ext cx="3036018" cy="18480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Picture 6" descr="A black apple logo with a white background&#10;&#10;AI-generated content may be incorrect.">
            <a:extLst>
              <a:ext uri="{FF2B5EF4-FFF2-40B4-BE49-F238E27FC236}">
                <a16:creationId xmlns:a16="http://schemas.microsoft.com/office/drawing/2014/main" id="{13E94B7D-56D2-8517-01CF-99F6367B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609" y="1700784"/>
            <a:ext cx="3286509" cy="18480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Picture 8" descr="A black cube with white text&#10;&#10;AI-generated content may be incorrect.">
            <a:extLst>
              <a:ext uri="{FF2B5EF4-FFF2-40B4-BE49-F238E27FC236}">
                <a16:creationId xmlns:a16="http://schemas.microsoft.com/office/drawing/2014/main" id="{80005DE0-F512-9F92-55E1-C55C96B6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94" y="4419596"/>
            <a:ext cx="4038913" cy="232410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7F941-53A7-44F7-8A50-4F3EE2A204A9}"/>
              </a:ext>
            </a:extLst>
          </p:cNvPr>
          <p:cNvSpPr txBox="1"/>
          <p:nvPr/>
        </p:nvSpPr>
        <p:spPr>
          <a:xfrm>
            <a:off x="106683" y="220599"/>
            <a:ext cx="1197864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Emerging &amp; Specialized 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763D2-147B-9E3D-52E3-C7FA70EDD899}"/>
              </a:ext>
            </a:extLst>
          </p:cNvPr>
          <p:cNvSpPr txBox="1"/>
          <p:nvPr/>
        </p:nvSpPr>
        <p:spPr>
          <a:xfrm>
            <a:off x="819146" y="1990721"/>
            <a:ext cx="4356357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ChromeOS – cloud-based, popular in schools.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Fuchsia OS – Google’s experimental future OS.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RTOS (Real-Time OS) – used in IoT and embedded systems.</a:t>
            </a:r>
          </a:p>
        </p:txBody>
      </p:sp>
      <p:pic>
        <p:nvPicPr>
          <p:cNvPr id="4" name="Picture 4" descr="A person's hand touching a tablet&#10;&#10;AI-generated content may be incorrect.">
            <a:extLst>
              <a:ext uri="{FF2B5EF4-FFF2-40B4-BE49-F238E27FC236}">
                <a16:creationId xmlns:a16="http://schemas.microsoft.com/office/drawing/2014/main" id="{AC33FECB-7A74-3CD1-DCD7-E304A3993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503" y="1793229"/>
            <a:ext cx="6700265" cy="3935769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872FB5-CF60-7E97-A618-449EAF83C2D6}"/>
              </a:ext>
            </a:extLst>
          </p:cNvPr>
          <p:cNvSpPr txBox="1"/>
          <p:nvPr/>
        </p:nvSpPr>
        <p:spPr>
          <a:xfrm>
            <a:off x="198123" y="212213"/>
            <a:ext cx="11795760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Trends In The 2020’s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B250B-3268-5367-71C1-66FEC6DB3863}"/>
              </a:ext>
            </a:extLst>
          </p:cNvPr>
          <p:cNvSpPr txBox="1"/>
          <p:nvPr/>
        </p:nvSpPr>
        <p:spPr>
          <a:xfrm>
            <a:off x="6630543" y="1585725"/>
            <a:ext cx="5191121" cy="25545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Cloud-native features and storage.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Enhanced security &amp; privacy protections.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Rise of AI integration (e.g., Windows Copilot, Apple Intelligence).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Cross-device and ecosystem connectivity.</a:t>
            </a:r>
          </a:p>
        </p:txBody>
      </p:sp>
      <p:pic>
        <p:nvPicPr>
          <p:cNvPr id="4" name="Picture 4" descr="A hand holding a circular object with text&#10;&#10;AI-generated content may be incorrect.">
            <a:extLst>
              <a:ext uri="{FF2B5EF4-FFF2-40B4-BE49-F238E27FC236}">
                <a16:creationId xmlns:a16="http://schemas.microsoft.com/office/drawing/2014/main" id="{CD5162A8-5798-CA4B-4852-9A8D1727E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3" y="1291087"/>
            <a:ext cx="6279559" cy="4275825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2642FD-8FAF-8DD3-1C7B-05DCBFCEFD6C}"/>
              </a:ext>
            </a:extLst>
          </p:cNvPr>
          <p:cNvSpPr txBox="1"/>
          <p:nvPr/>
        </p:nvSpPr>
        <p:spPr>
          <a:xfrm>
            <a:off x="211839" y="237744"/>
            <a:ext cx="11768328" cy="4616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12670-F9E8-DCCB-315E-7B777E002889}"/>
              </a:ext>
            </a:extLst>
          </p:cNvPr>
          <p:cNvSpPr txBox="1"/>
          <p:nvPr/>
        </p:nvSpPr>
        <p:spPr>
          <a:xfrm>
            <a:off x="2220090" y="2814824"/>
            <a:ext cx="8460101" cy="16312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OS in the 2020s are more intelligent, secure, and connected.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Shift toward cloud, mobility, and AI-first design.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/>
              <a:ea typeface="Calibri" pitchFamily="34"/>
              <a:cs typeface="Calibri" pitchFamily="34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/>
                <a:ea typeface="Calibri" pitchFamily="34"/>
                <a:cs typeface="Calibri" pitchFamily="34"/>
              </a:rPr>
              <a:t>Ongoing evolution across devices from desktops to wearables and beyond.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6AC9-AD44-60D6-0D3A-78877DDA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Operating System and what did it do in the 1990s?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34F7-5CFF-BFF9-9396-4BC09BFB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Operating System (OS) is a system software which manages both hardware (physical) and software (digital) resources, allowing efficiency in the use of applications as to allow a computer to function effectively. </a:t>
            </a:r>
          </a:p>
          <a:p>
            <a:r>
              <a:rPr lang="en-GB" dirty="0"/>
              <a:t>The Microsoft Disk OS (MS-DOS) was primarily used in the 1990s primarily in the early to mid years up until the appearance of Windows 95 then Windows 98 finally.</a:t>
            </a:r>
          </a:p>
          <a:p>
            <a:r>
              <a:rPr lang="en-GB" dirty="0"/>
              <a:t>In the 1990s Graphical User Interfaces (GUIs) gained more popularity and started to be further incorporated into systems with the reducing costs of computers allowing households to acquire them.</a:t>
            </a:r>
          </a:p>
        </p:txBody>
      </p:sp>
    </p:spTree>
    <p:extLst>
      <p:ext uri="{BB962C8B-B14F-4D97-AF65-F5344CB8AC3E}">
        <p14:creationId xmlns:p14="http://schemas.microsoft.com/office/powerpoint/2010/main" val="180572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20E43-F819-E167-CA10-7702250C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C394-D446-B63D-D85C-C3F3561A6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Systems used in the 1990s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F90F-44D7-9DA2-61B4-31F0143B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0400" cy="4667250"/>
          </a:xfrm>
        </p:spPr>
        <p:txBody>
          <a:bodyPr>
            <a:normAutofit/>
          </a:bodyPr>
          <a:lstStyle/>
          <a:p>
            <a:r>
              <a:rPr lang="en-GB" dirty="0"/>
              <a:t>Unix was still in use during the early years of the 1990s</a:t>
            </a:r>
          </a:p>
          <a:p>
            <a:r>
              <a:rPr lang="en-GB" dirty="0"/>
              <a:t>Windows 3.0 was developed in </a:t>
            </a:r>
            <a:r>
              <a:rPr lang="en-GB" b="1" dirty="0"/>
              <a:t>1990</a:t>
            </a:r>
            <a:r>
              <a:rPr lang="en-GB" dirty="0"/>
              <a:t>, compatible with the Microsoft Disk OS (MS-DOS) gaining popularity.</a:t>
            </a:r>
          </a:p>
          <a:p>
            <a:r>
              <a:rPr lang="en-GB" dirty="0"/>
              <a:t>Linux was developed in </a:t>
            </a:r>
            <a:r>
              <a:rPr lang="en-GB" b="1" dirty="0"/>
              <a:t>1991</a:t>
            </a:r>
            <a:r>
              <a:rPr lang="en-GB" dirty="0"/>
              <a:t>, introducing open source development</a:t>
            </a:r>
          </a:p>
          <a:p>
            <a:r>
              <a:rPr lang="en-GB" dirty="0"/>
              <a:t>Mac OS (System 7) developed in </a:t>
            </a:r>
            <a:r>
              <a:rPr lang="en-GB" b="1" dirty="0"/>
              <a:t>1991</a:t>
            </a:r>
          </a:p>
          <a:p>
            <a:r>
              <a:rPr lang="en-GB" dirty="0"/>
              <a:t>Windows 95 was released in 1995 replacing the 3.X systems, gaining massive popularity, system could integrate MS-DOS and Windows</a:t>
            </a:r>
          </a:p>
          <a:p>
            <a:r>
              <a:rPr lang="en-GB" dirty="0"/>
              <a:t>Mac OS 8 developed in </a:t>
            </a:r>
            <a:r>
              <a:rPr lang="en-GB" b="1" dirty="0"/>
              <a:t>1997</a:t>
            </a:r>
          </a:p>
          <a:p>
            <a:r>
              <a:rPr lang="en-GB" dirty="0"/>
              <a:t>Windows 98 released in </a:t>
            </a:r>
            <a:r>
              <a:rPr lang="en-GB" b="1" dirty="0"/>
              <a:t>1998</a:t>
            </a:r>
            <a:r>
              <a:rPr lang="en-GB" dirty="0"/>
              <a:t>, this replaced the 95 system, being able to support disk partitions greater than 2 GB</a:t>
            </a:r>
          </a:p>
          <a:p>
            <a:r>
              <a:rPr lang="en-GB" dirty="0"/>
              <a:t>Mac OS 9 developed in </a:t>
            </a:r>
            <a:r>
              <a:rPr lang="en-GB" b="1" dirty="0"/>
              <a:t>1999</a:t>
            </a:r>
          </a:p>
        </p:txBody>
      </p:sp>
    </p:spTree>
    <p:extLst>
      <p:ext uri="{BB962C8B-B14F-4D97-AF65-F5344CB8AC3E}">
        <p14:creationId xmlns:p14="http://schemas.microsoft.com/office/powerpoint/2010/main" val="261350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5865-869A-5D5B-EDFE-CCE94B21D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F8E0-BE52-FAAB-14C7-14754579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Operating Systems value in the 1990s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F26-37F6-B4C8-4311-0735873E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Computers started become more commercial during the final years of the 19</a:t>
            </a:r>
            <a:r>
              <a:rPr lang="en-GB" baseline="30000" dirty="0"/>
              <a:t>th</a:t>
            </a:r>
            <a:r>
              <a:rPr lang="en-GB" dirty="0"/>
              <a:t> century, the development of operating systems with GUIs built in (</a:t>
            </a:r>
            <a:r>
              <a:rPr lang="en-GB" dirty="0" err="1"/>
              <a:t>eg</a:t>
            </a:r>
            <a:r>
              <a:rPr lang="en-GB" dirty="0"/>
              <a:t> Windows 3.X, Windows 95 and 98, Mac OS 7/8/9) allowed ease of use replacing text with more easy to understand icons, reducing the barrier of understanding and access.</a:t>
            </a:r>
          </a:p>
          <a:p>
            <a:r>
              <a:rPr lang="en-GB" dirty="0"/>
              <a:t>The Internet developed popularity in the 1990s with the invention of the World Wide Web in </a:t>
            </a:r>
            <a:r>
              <a:rPr lang="en-GB" b="1" dirty="0"/>
              <a:t>1991 </a:t>
            </a:r>
            <a:r>
              <a:rPr lang="en-GB" dirty="0"/>
              <a:t>and operating systems beginning to bundle Internet support into their OS.</a:t>
            </a:r>
          </a:p>
          <a:p>
            <a:r>
              <a:rPr lang="en-GB" dirty="0"/>
              <a:t>OS multi-tasking capabilities were quickly developing in the 1990s allowing multiple programs to run at once, helping business and individuals efficiency.</a:t>
            </a:r>
          </a:p>
        </p:txBody>
      </p:sp>
    </p:spTree>
    <p:extLst>
      <p:ext uri="{BB962C8B-B14F-4D97-AF65-F5344CB8AC3E}">
        <p14:creationId xmlns:p14="http://schemas.microsoft.com/office/powerpoint/2010/main" val="151015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23E0-FEDF-BA05-33CB-88D7B0C6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E66C-9500-5A4E-7AE6-524F181E3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965864"/>
            <a:ext cx="7006998" cy="3450370"/>
          </a:xfrm>
        </p:spPr>
        <p:txBody>
          <a:bodyPr anchor="b">
            <a:normAutofit/>
          </a:bodyPr>
          <a:lstStyle/>
          <a:p>
            <a:r>
              <a:rPr lang="en-GB" sz="2000" dirty="0">
                <a:solidFill>
                  <a:srgbClr val="FFFFFF"/>
                </a:solidFill>
              </a:rPr>
              <a:t>In Conclusion, the 1990s had a large development in ease of use, with the regulation of GUIs and the move away from the MS-DOS, furthermore the more common integration of the internet into OS developed business and individual relations in a positive direction </a:t>
            </a:r>
          </a:p>
        </p:txBody>
      </p:sp>
    </p:spTree>
    <p:extLst>
      <p:ext uri="{BB962C8B-B14F-4D97-AF65-F5344CB8AC3E}">
        <p14:creationId xmlns:p14="http://schemas.microsoft.com/office/powerpoint/2010/main" val="397913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421D-2F31-A258-86AC-DE7D0FE42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OPERATING SYSYTEMS </a:t>
            </a:r>
            <a:br>
              <a:rPr lang="en-GB" dirty="0"/>
            </a:br>
            <a:r>
              <a:rPr lang="en-GB" dirty="0"/>
              <a:t>IN 2000’S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2697-B185-AB5F-5C90-B5473D199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20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7B143-64C9-8B59-7601-3F4C6090F266}"/>
              </a:ext>
            </a:extLst>
          </p:cNvPr>
          <p:cNvSpPr txBox="1"/>
          <p:nvPr/>
        </p:nvSpPr>
        <p:spPr>
          <a:xfrm>
            <a:off x="1009650" y="552450"/>
            <a:ext cx="10172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are operating systems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the Kernel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the shell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CF71C0-93E2-922F-E0B7-7348161D1C63}"/>
              </a:ext>
            </a:extLst>
          </p:cNvPr>
          <p:cNvSpPr txBox="1"/>
          <p:nvPr/>
        </p:nvSpPr>
        <p:spPr>
          <a:xfrm>
            <a:off x="408813" y="2462784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Operating  Systems in the 2000’s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Windows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Xp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Mac OS 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48610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52E690-74C7-3D39-7972-FB4480D5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7" y="266393"/>
            <a:ext cx="5801193" cy="3807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BCE57F-9FD8-4664-7FD6-45358BE5696D}"/>
              </a:ext>
            </a:extLst>
          </p:cNvPr>
          <p:cNvSpPr txBox="1"/>
          <p:nvPr/>
        </p:nvSpPr>
        <p:spPr>
          <a:xfrm>
            <a:off x="7150608" y="630936"/>
            <a:ext cx="46908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Introduce the lava style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Built on the Windows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kernel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More intuitive navigation and control panel layout.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End of life on April 14, 2009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Impact: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Helped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mainstream computing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and brought PCs into more homes and schools globally.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65FBC-D314-66E3-460F-5007D09ECF1E}"/>
              </a:ext>
            </a:extLst>
          </p:cNvPr>
          <p:cNvSpPr txBox="1"/>
          <p:nvPr/>
        </p:nvSpPr>
        <p:spPr>
          <a:xfrm>
            <a:off x="484632" y="4507992"/>
            <a:ext cx="5611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Various Editions include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Windows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xp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home edition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Windows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Xp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professional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Windows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xp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Media </a:t>
            </a:r>
            <a:r>
              <a:rPr kumimoji="0" lang="en-GB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center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Edition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51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pple logo with black text&#10;&#10;AI-generated content may be incorrect.">
            <a:extLst>
              <a:ext uri="{FF2B5EF4-FFF2-40B4-BE49-F238E27FC236}">
                <a16:creationId xmlns:a16="http://schemas.microsoft.com/office/drawing/2014/main" id="{762303EC-C006-AD15-D3FD-EE05A4F26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1" y="0"/>
            <a:ext cx="5620346" cy="3337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539D8-05A4-D2B8-D29A-DC0075F90BAA}"/>
              </a:ext>
            </a:extLst>
          </p:cNvPr>
          <p:cNvSpPr txBox="1"/>
          <p:nvPr/>
        </p:nvSpPr>
        <p:spPr>
          <a:xfrm>
            <a:off x="6858000" y="192024"/>
            <a:ext cx="52675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Aqua User Interface: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Clean, fluid design with features like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translucent windows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drop shadows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and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animated effects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of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dock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for quick access to applications.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Stability &amp; Security: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Protected memory and Unix foundations make it more secure and stable than classic Mac OS.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Less prone to crashes and viruses.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Multitasking &amp; Performance: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True preemptive multitasking.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Efficient use of system resources.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Built-in Applications: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Safari (web browser), Mail, iTunes (now Apple Music), iMovie, iPhoto, Calendar, and more.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Impact: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Made computers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less intimidating and more stylish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especially for creatives and educators.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22024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4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1006</Words>
  <Application>Microsoft Office PowerPoint</Application>
  <PresentationFormat>Widescreen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Calibri Light</vt:lpstr>
      <vt:lpstr>Century Schoolbook</vt:lpstr>
      <vt:lpstr>Tw Cen MT</vt:lpstr>
      <vt:lpstr>Tw Cen MT Condensed</vt:lpstr>
      <vt:lpstr>Wingdings 2</vt:lpstr>
      <vt:lpstr>Wingdings 3</vt:lpstr>
      <vt:lpstr>Office Theme</vt:lpstr>
      <vt:lpstr>Retrospect</vt:lpstr>
      <vt:lpstr>Integral</vt:lpstr>
      <vt:lpstr>View</vt:lpstr>
      <vt:lpstr>1990’s Operating Systems</vt:lpstr>
      <vt:lpstr>What is an Operating System and what did it do in the 1990s?</vt:lpstr>
      <vt:lpstr>Operating Systems used in the 1990s</vt:lpstr>
      <vt:lpstr>Operating Systems value in the 1990s</vt:lpstr>
      <vt:lpstr>Conclusion</vt:lpstr>
      <vt:lpstr>OPERATING SYSYTEMS  IN 2000’S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OPERATING SYSTEMS IN THE 2020’S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2025-06-23T09:20:38Z</dcterms:created>
  <dcterms:modified xsi:type="dcterms:W3CDTF">2025-06-23T09:27:58Z</dcterms:modified>
</cp:coreProperties>
</file>