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7" r:id="rId5"/>
    <p:sldId id="571" r:id="rId6"/>
    <p:sldId id="550" r:id="rId7"/>
    <p:sldId id="608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8" r:id="rId16"/>
    <p:sldId id="619" r:id="rId17"/>
    <p:sldId id="621" r:id="rId18"/>
    <p:sldId id="622" r:id="rId19"/>
    <p:sldId id="620" r:id="rId20"/>
    <p:sldId id="623" r:id="rId21"/>
    <p:sldId id="624" r:id="rId22"/>
    <p:sldId id="625" r:id="rId23"/>
    <p:sldId id="626" r:id="rId24"/>
    <p:sldId id="627" r:id="rId25"/>
    <p:sldId id="628" r:id="rId26"/>
    <p:sldId id="327" r:id="rId27"/>
    <p:sldId id="32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5781" autoAdjust="0"/>
  </p:normalViewPr>
  <p:slideViewPr>
    <p:cSldViewPr>
      <p:cViewPr varScale="1">
        <p:scale>
          <a:sx n="110" d="100"/>
          <a:sy n="110" d="100"/>
        </p:scale>
        <p:origin x="5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32770-C88A-4375-A55B-9B8E015EC81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534C-97D6-40B0-A15E-8F4D53FD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5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45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5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1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7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8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4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23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69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Encryption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Decryption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Security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Confidentiality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Algorithms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Keys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Ciphers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Privacy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Cryptanalysis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Protection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Information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Communication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Confidential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Authentication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Integrity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Cryptosystem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Key exchange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85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8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2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7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1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5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2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3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Communication is the process of exchanging information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set of rules designed to perform a specific task or solve a particular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 userDrawn="1"/>
        </p:nvSpPr>
        <p:spPr>
          <a:xfrm>
            <a:off x="-38100" y="0"/>
            <a:ext cx="9207499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013" y="2150821"/>
            <a:ext cx="5887973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/>
          <p:cNvSpPr/>
          <p:nvPr userDrawn="1"/>
        </p:nvSpPr>
        <p:spPr>
          <a:xfrm>
            <a:off x="0" y="-576061"/>
            <a:ext cx="9144000" cy="7410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37" y="1800859"/>
            <a:ext cx="843915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527" y="2743200"/>
            <a:ext cx="9144000" cy="1438910"/>
          </a:xfrm>
          <a:custGeom>
            <a:avLst/>
            <a:gdLst/>
            <a:ahLst/>
            <a:cxnLst/>
            <a:rect l="l" t="t" r="r" b="b"/>
            <a:pathLst>
              <a:path w="9144000" h="1438910">
                <a:moveTo>
                  <a:pt x="9144000" y="0"/>
                </a:moveTo>
                <a:lnTo>
                  <a:pt x="0" y="0"/>
                </a:lnTo>
                <a:lnTo>
                  <a:pt x="0" y="1438655"/>
                </a:lnTo>
                <a:lnTo>
                  <a:pt x="9144000" y="1438655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57200" y="3176046"/>
            <a:ext cx="752348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 fontAlgn="t"/>
            <a:r>
              <a:rPr lang="en-GB" sz="3200" dirty="0">
                <a:solidFill>
                  <a:schemeClr val="tx1"/>
                </a:solidFill>
                <a:latin typeface="Söhne"/>
              </a:rPr>
              <a:t>Security Policies </a:t>
            </a:r>
            <a:br>
              <a:rPr lang="en-GB" sz="1200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GB" sz="1200" dirty="0"/>
            </a:br>
            <a:endParaRPr lang="en-GB" sz="3200" dirty="0">
              <a:solidFill>
                <a:schemeClr val="tx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 password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7416069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Password Complexity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Passwords should be complex and difficult to guess. 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A typical policy might require a combination of uppercase and lowercase letters, numbers, and special characters.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Passwords should be of a minimum length, often between 8 to 12 characters or more.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7" name="Picture 6" descr="A computer screen with numbers and a lock&#10;&#10;Description automatically generated">
            <a:extLst>
              <a:ext uri="{FF2B5EF4-FFF2-40B4-BE49-F238E27FC236}">
                <a16:creationId xmlns:a16="http://schemas.microsoft.com/office/drawing/2014/main" id="{7F294FDC-8C85-F149-B000-25A5FC86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038600"/>
            <a:ext cx="2971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 password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7046737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Password Rotation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Passwords should be changed regularly to reduce the risk of unauthorized access due to compromised credentials.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Organizations may specify a maximum password age, after which users must reset their passwords.</a:t>
            </a: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5" name="Picture 4" descr="A close-up of a lock&#10;&#10;Description automatically generated">
            <a:extLst>
              <a:ext uri="{FF2B5EF4-FFF2-40B4-BE49-F238E27FC236}">
                <a16:creationId xmlns:a16="http://schemas.microsoft.com/office/drawing/2014/main" id="{2F3A3A90-6A44-89B0-72B7-E87856014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57600"/>
            <a:ext cx="358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 password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001392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Password History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To prevent users from reusing old passwords, password policies may maintain a password history. 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Users are typically prevented from using their previous few passwords.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Account Lockout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Implement account lockout mechanisms to prevent brute-force attacks. 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After a certain number of failed login attempts, the account can be temporarily locked or require manual unlocking by an administrator.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83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 password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001392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Minimum Password Attempts: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Set a threshold for the number of failed login attempts allowed before an account is locked or temporarily disabled.</a:t>
            </a:r>
          </a:p>
          <a:p>
            <a:pPr marL="800100" lvl="1" indent="-342900" algn="l">
              <a:buFont typeface="Wingdings" pitchFamily="2" charset="2"/>
              <a:buChar char="Ø"/>
            </a:pPr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Password Recovery and Reset: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Specify procedures for password recovery or reset, which should involve secure methods of identity verification to prevent unauthorized access to accounts.</a:t>
            </a:r>
          </a:p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sz="2400" b="1" i="0" dirty="0">
                <a:solidFill>
                  <a:srgbClr val="0F0F0F"/>
                </a:solidFill>
                <a:effectLst/>
                <a:latin typeface="Söhne"/>
              </a:rPr>
              <a:t>Password Storage</a:t>
            </a:r>
            <a:r>
              <a:rPr lang="en-GB" sz="2400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400" b="0" i="0" dirty="0">
                <a:solidFill>
                  <a:srgbClr val="0F0F0F"/>
                </a:solidFill>
                <a:effectLst/>
                <a:latin typeface="Söhne"/>
              </a:rPr>
              <a:t>Passwords should never be stored in plain text. Instead, they should be securely hashed before storage.</a:t>
            </a:r>
          </a:p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14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 password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001392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User Education 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Ensure that users are educated about the importance of strong passwords and the organization's password policy.</a:t>
            </a:r>
          </a:p>
          <a:p>
            <a:pPr marL="800100" lvl="1" indent="-342900" algn="l">
              <a:buFont typeface="Wingdings" pitchFamily="2" charset="2"/>
              <a:buChar char="Ø"/>
            </a:pPr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Password Recovery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Establish a secure process for users to recover their passwords, such as answering security questions or providing an alternate email address.</a:t>
            </a: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sz="2400" b="1" i="0" dirty="0">
                <a:solidFill>
                  <a:srgbClr val="0F0F0F"/>
                </a:solidFill>
                <a:effectLst/>
                <a:latin typeface="Söhne"/>
              </a:rPr>
              <a:t>Regular Policy Review and Updates</a:t>
            </a:r>
            <a:r>
              <a:rPr lang="en-GB" sz="2400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400" b="0" i="0" dirty="0">
                <a:solidFill>
                  <a:srgbClr val="0F0F0F"/>
                </a:solidFill>
                <a:effectLst/>
                <a:latin typeface="Söhne"/>
              </a:rPr>
              <a:t>Continuously evaluate and update the password policy to adapt to evolving threats and best practices.</a:t>
            </a:r>
          </a:p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64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1323439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Data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Classification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3600" dirty="0"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4461414"/>
          </a:xfrm>
        </p:spPr>
        <p:txBody>
          <a:bodyPr/>
          <a:lstStyle/>
          <a:p>
            <a:r>
              <a:rPr lang="en-GB" b="1" dirty="0">
                <a:solidFill>
                  <a:srgbClr val="0F0F0F"/>
                </a:solidFill>
                <a:latin typeface="Söhne"/>
              </a:rPr>
              <a:t>D</a:t>
            </a:r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ata classification policy 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is a critical component of an organization's information security framework. </a:t>
            </a: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It provides guidelines and procedures for classifying and handling data based on its sensitivity and importance. 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6" name="Picture 5" descr="A close-up of a folder&#10;&#10;Description automatically generated">
            <a:extLst>
              <a:ext uri="{FF2B5EF4-FFF2-40B4-BE49-F238E27FC236}">
                <a16:creationId xmlns:a16="http://schemas.microsoft.com/office/drawing/2014/main" id="{E657B621-F01E-D708-E41A-76D157A0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16250"/>
            <a:ext cx="4343400" cy="27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3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Data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Classification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9262729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Data Classification Levels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Define specific data classification levels or categories based on sensitivity and criticality. Common classifications include: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F0F0F"/>
                </a:solidFill>
                <a:latin typeface="Söhne"/>
                <a:cs typeface="Calibri"/>
              </a:rPr>
              <a:t>Public: </a:t>
            </a: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Information that can be freely shared with the public.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F0F0F"/>
                </a:solidFill>
                <a:latin typeface="Söhne"/>
                <a:cs typeface="Calibri"/>
              </a:rPr>
              <a:t>Internal Use Only: </a:t>
            </a: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Data intended for use within the organization but not publicly shared.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F0F0F"/>
                </a:solidFill>
                <a:latin typeface="Söhne"/>
                <a:cs typeface="Calibri"/>
              </a:rPr>
              <a:t>Confidential: </a:t>
            </a: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Highly sensitive data that requires strict access controls.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F0F0F"/>
                </a:solidFill>
                <a:latin typeface="Söhne"/>
                <a:cs typeface="Calibri"/>
              </a:rPr>
              <a:t>Restricted: </a:t>
            </a: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Extremely sensitive data with limited access and security controls.</a:t>
            </a: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058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Data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Classification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001392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Data Handling Guidelines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Specify how each classification level of data should be handled, stored, transmitted, and disposed of. This includes encryption requirements, access controls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Data Encryption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Specify encryption requirements for data in transit and data at rest, especially for highly sensitive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Access Controls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Define who has access to each classification level of data and the methods for access rights.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77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Data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Classification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025842"/>
            <a:ext cx="8979128" cy="10370724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Data Transfer and Sharing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Outline rules for sharing data with external parties, including the use of secure channels and agreements to protect data confidentiality and integrity.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Training and Awareness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Ensure that employees are educated about the data classification policy and understand their roles and responsibilities in safeguarding classified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Incident Response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Include procedures for reporting and responding to security incidents involving classified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948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Data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Classification</a:t>
            </a:r>
            <a:r>
              <a:rPr lang="en-GB" sz="1400" b="0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8893397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Regular Policy Review and Updates: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Periodically review and update the policy to accommodate changes in technology, threats, and organizational needs.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Integration with Other Policies: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Ensure that the data classification policy is integrated with other information security policies, such as access control and encryption policies.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303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228600"/>
            <a:ext cx="8339124" cy="677108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437" y="1103573"/>
            <a:ext cx="8979128" cy="8910324"/>
          </a:xfrm>
        </p:spPr>
        <p:txBody>
          <a:bodyPr/>
          <a:lstStyle/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dirty="0"/>
              <a:t>What is </a:t>
            </a:r>
            <a:r>
              <a:rPr lang="en-GB" sz="2400" dirty="0"/>
              <a:t>Information </a:t>
            </a:r>
            <a:r>
              <a:rPr lang="en-GB" dirty="0"/>
              <a:t>Security Policies  ? 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dirty="0"/>
              <a:t>What are the purposes of Information security policies?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Söhne"/>
              </a:rPr>
              <a:t>Types of Information Security Policies.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Söhne"/>
              </a:rPr>
              <a:t>Components</a:t>
            </a:r>
            <a:r>
              <a:rPr lang="en-GB" sz="1050" b="1" i="0" dirty="0">
                <a:effectLst/>
                <a:latin typeface="Söhne"/>
              </a:rPr>
              <a:t> </a:t>
            </a:r>
            <a:r>
              <a:rPr lang="en-GB" sz="2400" dirty="0">
                <a:latin typeface="Söhne"/>
              </a:rPr>
              <a:t>of Effective Policies.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Password Policy.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Acceptable Use Policy.</a:t>
            </a: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Data Classification Policy</a:t>
            </a:r>
            <a:br>
              <a:rPr lang="en-GB" sz="1050" b="0" i="0" dirty="0">
                <a:effectLst/>
                <a:latin typeface="Söhne"/>
              </a:rPr>
            </a:br>
            <a:br>
              <a:rPr lang="en-GB" sz="1050" b="0" i="0" dirty="0">
                <a:effectLst/>
                <a:latin typeface="Söhne"/>
              </a:rPr>
            </a:br>
            <a:endParaRPr lang="en-GB" dirty="0"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dirty="0"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dirty="0"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dirty="0"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sz="1050" i="0" dirty="0">
              <a:effectLst/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br>
              <a:rPr lang="en-GB" sz="1050" i="0" dirty="0">
                <a:effectLst/>
                <a:latin typeface="Söhne"/>
              </a:rPr>
            </a:br>
            <a:br>
              <a:rPr lang="en-GB" sz="1050" i="0" dirty="0">
                <a:effectLst/>
                <a:latin typeface="Söhne"/>
              </a:rPr>
            </a:br>
            <a:endParaRPr lang="en-GB" dirty="0"/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öhne"/>
            </a:endParaRPr>
          </a:p>
          <a:p>
            <a:pPr marL="355600" marR="294005" indent="-342900" algn="l" rtl="0">
              <a:lnSpc>
                <a:spcPct val="10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effectLst/>
                <a:latin typeface="arial" panose="020B0604020202020204" pitchFamily="34" charset="0"/>
              </a:rPr>
            </a:b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468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Acceptable</a:t>
            </a:r>
            <a:r>
              <a:rPr lang="en-GB" sz="18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Use Policy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4830746"/>
          </a:xfrm>
        </p:spPr>
        <p:txBody>
          <a:bodyPr/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Acceptable Use Policy (AUP), 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is a crucial document for organizations to define the acceptable and responsible use of their information technology resources. </a:t>
            </a: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This policy establishes guidelines and rules for employees and users to ensure that IT resources are used  securely.</a:t>
            </a: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6" name="Picture 5" descr="A close-up of a folder&#10;&#10;Description automatically generated">
            <a:extLst>
              <a:ext uri="{FF2B5EF4-FFF2-40B4-BE49-F238E27FC236}">
                <a16:creationId xmlns:a16="http://schemas.microsoft.com/office/drawing/2014/main" id="{E657B621-F01E-D708-E41A-76D157A0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429000"/>
            <a:ext cx="4343400" cy="27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Acceptable</a:t>
            </a:r>
            <a:r>
              <a:rPr lang="en-GB" sz="18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Use Policy 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001392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Policy Statement: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Begin with a clear and concise policy statement that explains the purpose and scope of the policy.</a:t>
            </a: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Authorized Users: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Specify who is covered by the policy, including employees, contractors, third-party vendors, and any other individuals or entities with access to the organization's IT resources.</a:t>
            </a:r>
          </a:p>
          <a:p>
            <a:pPr algn="l"/>
            <a:r>
              <a:rPr lang="en-GB" b="1" dirty="0">
                <a:solidFill>
                  <a:srgbClr val="0F0F0F"/>
                </a:solidFill>
                <a:latin typeface="Söhne"/>
              </a:rPr>
              <a:t>Overview of IT Resources: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Define the IT resources covered by the policy, which may include computers, networks, servers, software, email systems, internet access, and any other technology assets.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29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984885"/>
          </a:xfrm>
        </p:spPr>
        <p:txBody>
          <a:bodyPr/>
          <a:lstStyle/>
          <a:p>
            <a:pPr algn="l"/>
            <a:r>
              <a:rPr lang="en-GB" sz="3600" dirty="0">
                <a:latin typeface="Söhne"/>
              </a:rPr>
              <a:t>key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components of Acceptable</a:t>
            </a:r>
            <a:r>
              <a:rPr lang="en-GB" sz="18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Use Policy </a:t>
            </a:r>
            <a:br>
              <a:rPr lang="en-GB" sz="1400" b="0" i="0" dirty="0">
                <a:effectLst/>
                <a:latin typeface="Söhne"/>
              </a:rPr>
            </a:br>
            <a:br>
              <a:rPr lang="en-GB" sz="1400" b="0" i="0" dirty="0">
                <a:effectLst/>
                <a:latin typeface="Söhne"/>
              </a:rPr>
            </a:b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10370724"/>
          </a:xfrm>
        </p:spPr>
        <p:txBody>
          <a:bodyPr/>
          <a:lstStyle/>
          <a:p>
            <a:pPr lvl="1" algn="l"/>
            <a:endParaRPr lang="en-GB" sz="2400" dirty="0">
              <a:solidFill>
                <a:srgbClr val="0F0F0F"/>
              </a:solidFill>
              <a:latin typeface="Söhne"/>
              <a:cs typeface="Calibri"/>
            </a:endParaRP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Acceptable Use Guidelines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Provide detailed guidelines on what is considered acceptable use of IT resources. This should cover areas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Appropriate and ethical use of email and communication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Not allowed activities, such as hacking, unauthorized access, or distribution of malicious software.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Guidelines for accessing and using the internet, including restrictions on visiting potentially harmful or unsuitable websites.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Restrictions on using IT resources for personal activities or financial gain.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F0F0F"/>
                </a:solidFill>
                <a:latin typeface="Söhne"/>
                <a:cs typeface="Calibri"/>
              </a:rPr>
              <a:t>Respect for copyrights and intellectual property rights.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03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77108"/>
          </a:xfrm>
        </p:spPr>
        <p:txBody>
          <a:bodyPr/>
          <a:lstStyle/>
          <a:p>
            <a:r>
              <a:rPr lang="en-GB" dirty="0"/>
              <a:t>What’s next on the agenda?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437" y="1800859"/>
            <a:ext cx="843915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Break: 20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Lab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Lab 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17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y Questions Royalty Free Vector Image - Vecto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1"/>
          <a:stretch/>
        </p:blipFill>
        <p:spPr bwMode="auto">
          <a:xfrm>
            <a:off x="2171786" y="533400"/>
            <a:ext cx="4800427" cy="51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553998"/>
          </a:xfrm>
        </p:spPr>
        <p:txBody>
          <a:bodyPr/>
          <a:lstStyle/>
          <a:p>
            <a:r>
              <a:rPr lang="en-GB" sz="3600" dirty="0"/>
              <a:t>What is </a:t>
            </a:r>
            <a:r>
              <a:rPr lang="en-GB" sz="3600" b="1" i="0" dirty="0">
                <a:effectLst/>
                <a:latin typeface="Söhne"/>
              </a:rPr>
              <a:t>Information </a:t>
            </a:r>
            <a:r>
              <a:rPr lang="en-GB" sz="3600" dirty="0"/>
              <a:t>Security Policies 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72" y="1281180"/>
            <a:ext cx="8596090" cy="385939"/>
          </a:xfrm>
        </p:spPr>
        <p:txBody>
          <a:bodyPr/>
          <a:lstStyle/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D181E6-7338-F336-A2E5-8513652C2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6" y="1262852"/>
            <a:ext cx="8512963" cy="4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553998"/>
          </a:xfrm>
        </p:spPr>
        <p:txBody>
          <a:bodyPr/>
          <a:lstStyle/>
          <a:p>
            <a:r>
              <a:rPr lang="en-GB" sz="3600" dirty="0"/>
              <a:t>What is Information Security Policies 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72" y="1281180"/>
            <a:ext cx="8979128" cy="593874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Information security policies are formal documents or statements that outline an organization's approach to protecting its information assets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rgbClr val="0F0F0F"/>
                </a:solidFill>
                <a:latin typeface="Söhne"/>
              </a:rPr>
              <a:t>provide guidelines, rules, and procedures that employees and must follow to maintain the confidentiality, integrity, and availability of sensitive data.</a:t>
            </a: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28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430887"/>
          </a:xfrm>
        </p:spPr>
        <p:txBody>
          <a:bodyPr/>
          <a:lstStyle/>
          <a:p>
            <a:r>
              <a:rPr lang="en-GB" sz="2800" b="1" i="0" dirty="0">
                <a:effectLst/>
                <a:latin typeface="Söhne"/>
              </a:rPr>
              <a:t>What are the purposes of Information security policies?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630807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The primary purpose of information security policies is to reduce the risk of security breaches and data leaks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rgbClr val="0F0F0F"/>
                </a:solidFill>
                <a:latin typeface="Söhne"/>
              </a:rPr>
              <a:t>Establishing clear expectations and responsibilities for everyone within the organization.</a:t>
            </a: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rgbClr val="0F0F0F"/>
                </a:solidFill>
                <a:latin typeface="Söhne"/>
              </a:rPr>
              <a:t>It helps to make one standard of security practices and ensure that employees are aware of the organization's security requirements.</a:t>
            </a:r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Types of Information Security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5938742"/>
          </a:xfrm>
        </p:spPr>
        <p:txBody>
          <a:bodyPr/>
          <a:lstStyle/>
          <a:p>
            <a:r>
              <a:rPr lang="en-GB" dirty="0"/>
              <a:t>Information security policies can cover a wide range of topics</a:t>
            </a: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1" dirty="0"/>
              <a:t>Access Control Policy</a:t>
            </a:r>
            <a:r>
              <a:rPr lang="en-GB" dirty="0"/>
              <a:t>: Defines rules for Providing and allowing  access to systems and data.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1" dirty="0"/>
              <a:t>Data Classification Policy</a:t>
            </a:r>
            <a:r>
              <a:rPr lang="en-GB" dirty="0"/>
              <a:t>: Establishes criteria for classifying data based on its sensitivity.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1" dirty="0"/>
              <a:t>Password Policy</a:t>
            </a:r>
            <a:r>
              <a:rPr lang="en-GB" dirty="0"/>
              <a:t>: Specifies guidelines for creating and managing passwords.</a:t>
            </a: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8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Types of Information Security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7046737"/>
          </a:xfrm>
        </p:spPr>
        <p:txBody>
          <a:bodyPr/>
          <a:lstStyle/>
          <a:p>
            <a:r>
              <a:rPr lang="en-GB" dirty="0"/>
              <a:t>Information security policies can cover a wide range of topics</a:t>
            </a: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Incident Response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Outlines steps to be taken in case of a security incident or breach.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Acceptable Use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Defines how employees are allowed to use company resources, including computers and networks.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Remote Access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Sets rules for secure remote access to company systems.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BYOD (Bring Your Own Device)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Covers the use of personal devices for work purposes.</a:t>
            </a:r>
            <a:endParaRPr lang="en-GB" dirty="0"/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9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1107996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Components</a:t>
            </a:r>
            <a:r>
              <a:rPr lang="en-GB" sz="1400" b="1" i="0" dirty="0"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of Effective Policies</a:t>
            </a:r>
            <a:br>
              <a:rPr lang="en-GB" sz="1400" dirty="0"/>
            </a:br>
            <a:endParaRPr lang="en-GB" sz="3600" dirty="0">
              <a:latin typeface="Söh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7046737"/>
          </a:xfrm>
        </p:spPr>
        <p:txBody>
          <a:bodyPr/>
          <a:lstStyle/>
          <a:p>
            <a:r>
              <a:rPr lang="en-GB" dirty="0"/>
              <a:t>Information security policies can cover a wide range of topics</a:t>
            </a: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Policy Statement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A clear and concise explanation of the policy's purpose and scope.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Acceptable Use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Defines how employees are allowed to use company resources, including computers and networks.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Remote Access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Sets rules for secure remote access to company systems.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b="1" i="0" dirty="0">
                <a:effectLst/>
                <a:latin typeface="Söhne"/>
              </a:rPr>
              <a:t>BYOD (Bring Your Own Device) Policy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: Covers the use of personal devices for work purposes.</a:t>
            </a:r>
            <a:endParaRPr lang="en-GB" dirty="0"/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20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4" y="533400"/>
            <a:ext cx="8339124" cy="553998"/>
          </a:xfrm>
        </p:spPr>
        <p:txBody>
          <a:bodyPr/>
          <a:lstStyle/>
          <a:p>
            <a:r>
              <a:rPr lang="en-GB" sz="3600" dirty="0">
                <a:latin typeface="Söhne"/>
              </a:rPr>
              <a:t>Password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sz="3600" dirty="0">
                <a:latin typeface="Söhne"/>
              </a:rPr>
              <a:t>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72" y="1288590"/>
            <a:ext cx="8979128" cy="5200078"/>
          </a:xfrm>
        </p:spPr>
        <p:txBody>
          <a:bodyPr/>
          <a:lstStyle/>
          <a:p>
            <a:r>
              <a:rPr lang="en-GB" b="1" dirty="0">
                <a:latin typeface="Söhne"/>
              </a:rPr>
              <a:t>P</a:t>
            </a:r>
            <a:r>
              <a:rPr lang="en-GB" b="1" i="0" dirty="0">
                <a:effectLst/>
                <a:latin typeface="Söhne"/>
              </a:rPr>
              <a:t>assword policy: </a:t>
            </a:r>
            <a:r>
              <a:rPr lang="en-GB" b="0" i="0" dirty="0">
                <a:effectLst/>
                <a:latin typeface="Söhne"/>
              </a:rPr>
              <a:t>is a set of rules and guidelines that an organization establishes to ensure the security of user passwords.</a:t>
            </a:r>
            <a:endParaRPr lang="en-GB" dirty="0">
              <a:latin typeface="Söhne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b="0" i="0" dirty="0">
                <a:effectLst/>
                <a:latin typeface="Söhne"/>
              </a:rPr>
              <a:t>Passwords are a critical element of access control and authentication, and a strong password policy helps protect sensitive information and systems from unauthorized access.</a:t>
            </a:r>
            <a:endParaRPr lang="en-GB" dirty="0"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endParaRPr lang="en-GB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br>
              <a:rPr lang="en-GB" dirty="0"/>
            </a:br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294005" algn="l" rtl="0">
              <a:lnSpc>
                <a:spcPct val="109900"/>
              </a:lnSpc>
              <a:spcBef>
                <a:spcPts val="95"/>
              </a:spcBef>
            </a:pPr>
            <a:endParaRPr lang="en-GB" b="0" i="0" dirty="0">
              <a:solidFill>
                <a:srgbClr val="161719"/>
              </a:solidFill>
              <a:effectLst/>
              <a:latin typeface="+mn-lt"/>
            </a:endParaRPr>
          </a:p>
        </p:txBody>
      </p:sp>
      <p:pic>
        <p:nvPicPr>
          <p:cNvPr id="5" name="Picture 4" descr="A person typing on a computer&#10;&#10;Description automatically generated">
            <a:extLst>
              <a:ext uri="{FF2B5EF4-FFF2-40B4-BE49-F238E27FC236}">
                <a16:creationId xmlns:a16="http://schemas.microsoft.com/office/drawing/2014/main" id="{15784A2D-C151-1F86-672F-C3D55FE3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81400"/>
            <a:ext cx="4114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B5D43481EDA4BB6B6D05508946B51" ma:contentTypeVersion="7" ma:contentTypeDescription="Create a new document." ma:contentTypeScope="" ma:versionID="2c34f4a91bc14787761018fb9d33ff0a">
  <xsd:schema xmlns:xsd="http://www.w3.org/2001/XMLSchema" xmlns:xs="http://www.w3.org/2001/XMLSchema" xmlns:p="http://schemas.microsoft.com/office/2006/metadata/properties" xmlns:ns3="6a6bacef-10fa-4522-8eef-4d857fddb7b0" xmlns:ns4="b33ff8d8-e1d6-4840-b566-df255b78bc2e" targetNamespace="http://schemas.microsoft.com/office/2006/metadata/properties" ma:root="true" ma:fieldsID="48b7eb447245580b8b2846c295770752" ns3:_="" ns4:_="">
    <xsd:import namespace="6a6bacef-10fa-4522-8eef-4d857fddb7b0"/>
    <xsd:import namespace="b33ff8d8-e1d6-4840-b566-df255b78bc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bacef-10fa-4522-8eef-4d857fddb7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ff8d8-e1d6-4840-b566-df255b78b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6DDD9-7D6A-4262-AA3D-B596AC3ABB1F}">
  <ds:schemaRefs>
    <ds:schemaRef ds:uri="6a6bacef-10fa-4522-8eef-4d857fddb7b0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3ff8d8-e1d6-4840-b566-df255b78bc2e"/>
  </ds:schemaRefs>
</ds:datastoreItem>
</file>

<file path=customXml/itemProps2.xml><?xml version="1.0" encoding="utf-8"?>
<ds:datastoreItem xmlns:ds="http://schemas.openxmlformats.org/officeDocument/2006/customXml" ds:itemID="{C54CD89E-66B6-4C26-B30D-DF836022A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6bacef-10fa-4522-8eef-4d857fddb7b0"/>
    <ds:schemaRef ds:uri="b33ff8d8-e1d6-4840-b566-df255b78b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9C7381-1049-4DCB-8C05-7DB3E48E19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1846</Words>
  <Application>Microsoft Macintosh PowerPoint</Application>
  <PresentationFormat>On-screen Show (4:3)</PresentationFormat>
  <Paragraphs>425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Google Sans</vt:lpstr>
      <vt:lpstr>Söhne</vt:lpstr>
      <vt:lpstr>Wingdings</vt:lpstr>
      <vt:lpstr>Office Theme</vt:lpstr>
      <vt:lpstr>Security Policies   </vt:lpstr>
      <vt:lpstr>Learning Objectives</vt:lpstr>
      <vt:lpstr>What is Information Security Policies ? </vt:lpstr>
      <vt:lpstr>What is Information Security Policies ? </vt:lpstr>
      <vt:lpstr>What are the purposes of Information security policies?</vt:lpstr>
      <vt:lpstr>Types of Information Security Policies</vt:lpstr>
      <vt:lpstr>Types of Information Security Policies</vt:lpstr>
      <vt:lpstr>Components of Effective Policies </vt:lpstr>
      <vt:lpstr>Password Policy</vt:lpstr>
      <vt:lpstr>key components of a password policy</vt:lpstr>
      <vt:lpstr>key components of a password policy</vt:lpstr>
      <vt:lpstr>key components of a password policy</vt:lpstr>
      <vt:lpstr>key components of a password policy</vt:lpstr>
      <vt:lpstr>key components of a password policy</vt:lpstr>
      <vt:lpstr>Data Classification Policy  </vt:lpstr>
      <vt:lpstr>key components of Data Classification Policy  </vt:lpstr>
      <vt:lpstr>key components of Data Classification Policy  </vt:lpstr>
      <vt:lpstr>key components of Data Classification Policy  </vt:lpstr>
      <vt:lpstr>key components of Data Classification Policy  </vt:lpstr>
      <vt:lpstr>Acceptable Use Policy </vt:lpstr>
      <vt:lpstr>key components of Acceptable Use Policy   </vt:lpstr>
      <vt:lpstr>key components of Acceptable Use Policy   </vt:lpstr>
      <vt:lpstr>What’s next on the agenda?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ab2590;Emmanuel Hemmings</dc:creator>
  <cp:lastModifiedBy>Mohamed Gorada</cp:lastModifiedBy>
  <cp:revision>49</cp:revision>
  <dcterms:created xsi:type="dcterms:W3CDTF">2021-01-11T22:44:51Z</dcterms:created>
  <dcterms:modified xsi:type="dcterms:W3CDTF">2023-11-22T10:21:47Z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2021-01-11T00:00:00Z</vt:filetime>
  </property>
  <property fmtid="{D5CDD505-2E9C-101B-9397-08002B2CF9AE}" pid="5" name="ContentTypeId">
    <vt:lpwstr>0x0101002CBB5D43481EDA4BB6B6D05508946B51</vt:lpwstr>
  </property>
</Properties>
</file>