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0"/>
  </p:notesMasterIdLst>
  <p:sldIdLst>
    <p:sldId id="256"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7" r:id="rId26"/>
    <p:sldId id="379" r:id="rId27"/>
    <p:sldId id="378" r:id="rId28"/>
    <p:sldId id="375" r:id="rId29"/>
    <p:sldId id="380" r:id="rId30"/>
    <p:sldId id="376" r:id="rId31"/>
    <p:sldId id="381" r:id="rId32"/>
    <p:sldId id="382" r:id="rId33"/>
    <p:sldId id="383" r:id="rId34"/>
    <p:sldId id="384" r:id="rId35"/>
    <p:sldId id="385" r:id="rId36"/>
    <p:sldId id="386" r:id="rId37"/>
    <p:sldId id="387" r:id="rId38"/>
    <p:sldId id="389" r:id="rId39"/>
    <p:sldId id="390" r:id="rId40"/>
    <p:sldId id="391" r:id="rId41"/>
    <p:sldId id="392" r:id="rId42"/>
    <p:sldId id="393" r:id="rId43"/>
    <p:sldId id="394" r:id="rId44"/>
    <p:sldId id="395" r:id="rId45"/>
    <p:sldId id="396" r:id="rId46"/>
    <p:sldId id="397" r:id="rId47"/>
    <p:sldId id="398" r:id="rId48"/>
    <p:sldId id="399" r:id="rId49"/>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1C347-2387-4730-8E8B-48E44A814181}" v="29" dt="2021-01-11T11:06:34.174"/>
    <p1510:client id="{3645770A-D112-427B-8420-F372431CB085}" v="14" dt="2023-11-27T08:54:12.158"/>
    <p1510:client id="{39EC3A41-B87B-C04C-8228-E7C497ED46B0}" v="66" dt="2021-01-10T17:38:14.541"/>
    <p1510:client id="{C7B213CF-084C-2BFC-94D6-7D2D43A1819F}" v="803" dt="2023-11-27T09:27:16.0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0315" autoAdjust="0"/>
  </p:normalViewPr>
  <p:slideViewPr>
    <p:cSldViewPr>
      <p:cViewPr varScale="1">
        <p:scale>
          <a:sx n="91" d="100"/>
          <a:sy n="91" d="100"/>
        </p:scale>
        <p:origin x="174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D4A51D2-21FB-4F57-919C-364AC8FB8F9A}" type="datetimeFigureOut">
              <a:rPr lang="en-GB" smtClean="0"/>
              <a:t>27/11/2023</a:t>
            </a:fld>
            <a:endParaRPr lang="en-GB"/>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B1843F05-2138-49FF-A75F-143B2C29A7B3}" type="slidenum">
              <a:rPr lang="en-GB" smtClean="0"/>
              <a:t>‹#›</a:t>
            </a:fld>
            <a:endParaRPr lang="en-GB"/>
          </a:p>
        </p:txBody>
      </p:sp>
    </p:spTree>
    <p:extLst>
      <p:ext uri="{BB962C8B-B14F-4D97-AF65-F5344CB8AC3E}">
        <p14:creationId xmlns:p14="http://schemas.microsoft.com/office/powerpoint/2010/main" val="319833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21</a:t>
            </a:fld>
            <a:endParaRPr lang="en-GB"/>
          </a:p>
        </p:txBody>
      </p:sp>
    </p:spTree>
    <p:extLst>
      <p:ext uri="{BB962C8B-B14F-4D97-AF65-F5344CB8AC3E}">
        <p14:creationId xmlns:p14="http://schemas.microsoft.com/office/powerpoint/2010/main" val="50485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29</a:t>
            </a:fld>
            <a:endParaRPr lang="en-GB"/>
          </a:p>
        </p:txBody>
      </p:sp>
    </p:spTree>
    <p:extLst>
      <p:ext uri="{BB962C8B-B14F-4D97-AF65-F5344CB8AC3E}">
        <p14:creationId xmlns:p14="http://schemas.microsoft.com/office/powerpoint/2010/main" val="358187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30</a:t>
            </a:fld>
            <a:endParaRPr lang="en-GB"/>
          </a:p>
        </p:txBody>
      </p:sp>
    </p:spTree>
    <p:extLst>
      <p:ext uri="{BB962C8B-B14F-4D97-AF65-F5344CB8AC3E}">
        <p14:creationId xmlns:p14="http://schemas.microsoft.com/office/powerpoint/2010/main" val="1057215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31</a:t>
            </a:fld>
            <a:endParaRPr lang="en-GB"/>
          </a:p>
        </p:txBody>
      </p:sp>
    </p:spTree>
    <p:extLst>
      <p:ext uri="{BB962C8B-B14F-4D97-AF65-F5344CB8AC3E}">
        <p14:creationId xmlns:p14="http://schemas.microsoft.com/office/powerpoint/2010/main" val="75285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32</a:t>
            </a:fld>
            <a:endParaRPr lang="en-GB"/>
          </a:p>
        </p:txBody>
      </p:sp>
    </p:spTree>
    <p:extLst>
      <p:ext uri="{BB962C8B-B14F-4D97-AF65-F5344CB8AC3E}">
        <p14:creationId xmlns:p14="http://schemas.microsoft.com/office/powerpoint/2010/main" val="3085988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33</a:t>
            </a:fld>
            <a:endParaRPr lang="en-GB"/>
          </a:p>
        </p:txBody>
      </p:sp>
    </p:spTree>
    <p:extLst>
      <p:ext uri="{BB962C8B-B14F-4D97-AF65-F5344CB8AC3E}">
        <p14:creationId xmlns:p14="http://schemas.microsoft.com/office/powerpoint/2010/main" val="2337833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34</a:t>
            </a:fld>
            <a:endParaRPr lang="en-GB"/>
          </a:p>
        </p:txBody>
      </p:sp>
    </p:spTree>
    <p:extLst>
      <p:ext uri="{BB962C8B-B14F-4D97-AF65-F5344CB8AC3E}">
        <p14:creationId xmlns:p14="http://schemas.microsoft.com/office/powerpoint/2010/main" val="194835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35</a:t>
            </a:fld>
            <a:endParaRPr lang="en-GB"/>
          </a:p>
        </p:txBody>
      </p:sp>
    </p:spTree>
    <p:extLst>
      <p:ext uri="{BB962C8B-B14F-4D97-AF65-F5344CB8AC3E}">
        <p14:creationId xmlns:p14="http://schemas.microsoft.com/office/powerpoint/2010/main" val="4243950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36</a:t>
            </a:fld>
            <a:endParaRPr lang="en-GB"/>
          </a:p>
        </p:txBody>
      </p:sp>
    </p:spTree>
    <p:extLst>
      <p:ext uri="{BB962C8B-B14F-4D97-AF65-F5344CB8AC3E}">
        <p14:creationId xmlns:p14="http://schemas.microsoft.com/office/powerpoint/2010/main" val="178212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37</a:t>
            </a:fld>
            <a:endParaRPr lang="en-GB"/>
          </a:p>
        </p:txBody>
      </p:sp>
    </p:spTree>
    <p:extLst>
      <p:ext uri="{BB962C8B-B14F-4D97-AF65-F5344CB8AC3E}">
        <p14:creationId xmlns:p14="http://schemas.microsoft.com/office/powerpoint/2010/main" val="2993250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38</a:t>
            </a:fld>
            <a:endParaRPr lang="en-GB"/>
          </a:p>
        </p:txBody>
      </p:sp>
    </p:spTree>
    <p:extLst>
      <p:ext uri="{BB962C8B-B14F-4D97-AF65-F5344CB8AC3E}">
        <p14:creationId xmlns:p14="http://schemas.microsoft.com/office/powerpoint/2010/main" val="46854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22</a:t>
            </a:fld>
            <a:endParaRPr lang="en-GB"/>
          </a:p>
        </p:txBody>
      </p:sp>
    </p:spTree>
    <p:extLst>
      <p:ext uri="{BB962C8B-B14F-4D97-AF65-F5344CB8AC3E}">
        <p14:creationId xmlns:p14="http://schemas.microsoft.com/office/powerpoint/2010/main" val="1502121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39</a:t>
            </a:fld>
            <a:endParaRPr lang="en-GB"/>
          </a:p>
        </p:txBody>
      </p:sp>
    </p:spTree>
    <p:extLst>
      <p:ext uri="{BB962C8B-B14F-4D97-AF65-F5344CB8AC3E}">
        <p14:creationId xmlns:p14="http://schemas.microsoft.com/office/powerpoint/2010/main" val="2108018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40</a:t>
            </a:fld>
            <a:endParaRPr lang="en-GB"/>
          </a:p>
        </p:txBody>
      </p:sp>
    </p:spTree>
    <p:extLst>
      <p:ext uri="{BB962C8B-B14F-4D97-AF65-F5344CB8AC3E}">
        <p14:creationId xmlns:p14="http://schemas.microsoft.com/office/powerpoint/2010/main" val="233809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41</a:t>
            </a:fld>
            <a:endParaRPr lang="en-GB"/>
          </a:p>
        </p:txBody>
      </p:sp>
    </p:spTree>
    <p:extLst>
      <p:ext uri="{BB962C8B-B14F-4D97-AF65-F5344CB8AC3E}">
        <p14:creationId xmlns:p14="http://schemas.microsoft.com/office/powerpoint/2010/main" val="2706074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42</a:t>
            </a:fld>
            <a:endParaRPr lang="en-GB"/>
          </a:p>
        </p:txBody>
      </p:sp>
    </p:spTree>
    <p:extLst>
      <p:ext uri="{BB962C8B-B14F-4D97-AF65-F5344CB8AC3E}">
        <p14:creationId xmlns:p14="http://schemas.microsoft.com/office/powerpoint/2010/main" val="106781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43</a:t>
            </a:fld>
            <a:endParaRPr lang="en-GB"/>
          </a:p>
        </p:txBody>
      </p:sp>
    </p:spTree>
    <p:extLst>
      <p:ext uri="{BB962C8B-B14F-4D97-AF65-F5344CB8AC3E}">
        <p14:creationId xmlns:p14="http://schemas.microsoft.com/office/powerpoint/2010/main" val="305418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43</a:t>
            </a:fld>
            <a:endParaRPr lang="en-GB"/>
          </a:p>
        </p:txBody>
      </p:sp>
    </p:spTree>
    <p:extLst>
      <p:ext uri="{BB962C8B-B14F-4D97-AF65-F5344CB8AC3E}">
        <p14:creationId xmlns:p14="http://schemas.microsoft.com/office/powerpoint/2010/main" val="2174480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45</a:t>
            </a:fld>
            <a:endParaRPr lang="en-GB"/>
          </a:p>
        </p:txBody>
      </p:sp>
    </p:spTree>
    <p:extLst>
      <p:ext uri="{BB962C8B-B14F-4D97-AF65-F5344CB8AC3E}">
        <p14:creationId xmlns:p14="http://schemas.microsoft.com/office/powerpoint/2010/main" val="14092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23</a:t>
            </a:fld>
            <a:endParaRPr lang="en-GB"/>
          </a:p>
        </p:txBody>
      </p:sp>
    </p:spTree>
    <p:extLst>
      <p:ext uri="{BB962C8B-B14F-4D97-AF65-F5344CB8AC3E}">
        <p14:creationId xmlns:p14="http://schemas.microsoft.com/office/powerpoint/2010/main" val="1043693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24</a:t>
            </a:fld>
            <a:endParaRPr lang="en-GB"/>
          </a:p>
        </p:txBody>
      </p:sp>
    </p:spTree>
    <p:extLst>
      <p:ext uri="{BB962C8B-B14F-4D97-AF65-F5344CB8AC3E}">
        <p14:creationId xmlns:p14="http://schemas.microsoft.com/office/powerpoint/2010/main" val="286496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25</a:t>
            </a:fld>
            <a:endParaRPr lang="en-GB"/>
          </a:p>
        </p:txBody>
      </p:sp>
    </p:spTree>
    <p:extLst>
      <p:ext uri="{BB962C8B-B14F-4D97-AF65-F5344CB8AC3E}">
        <p14:creationId xmlns:p14="http://schemas.microsoft.com/office/powerpoint/2010/main" val="202597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25</a:t>
            </a:fld>
            <a:endParaRPr lang="en-GB"/>
          </a:p>
        </p:txBody>
      </p:sp>
    </p:spTree>
    <p:extLst>
      <p:ext uri="{BB962C8B-B14F-4D97-AF65-F5344CB8AC3E}">
        <p14:creationId xmlns:p14="http://schemas.microsoft.com/office/powerpoint/2010/main" val="87104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26</a:t>
            </a:fld>
            <a:endParaRPr lang="en-GB"/>
          </a:p>
        </p:txBody>
      </p:sp>
    </p:spTree>
    <p:extLst>
      <p:ext uri="{BB962C8B-B14F-4D97-AF65-F5344CB8AC3E}">
        <p14:creationId xmlns:p14="http://schemas.microsoft.com/office/powerpoint/2010/main" val="106016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27</a:t>
            </a:fld>
            <a:endParaRPr lang="en-GB"/>
          </a:p>
        </p:txBody>
      </p:sp>
    </p:spTree>
    <p:extLst>
      <p:ext uri="{BB962C8B-B14F-4D97-AF65-F5344CB8AC3E}">
        <p14:creationId xmlns:p14="http://schemas.microsoft.com/office/powerpoint/2010/main" val="201394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843F05-2138-49FF-A75F-143B2C29A7B3}" type="slidenum">
              <a:rPr lang="en-GB" smtClean="0"/>
              <a:t>28</a:t>
            </a:fld>
            <a:endParaRPr lang="en-GB"/>
          </a:p>
        </p:txBody>
      </p:sp>
    </p:spTree>
    <p:extLst>
      <p:ext uri="{BB962C8B-B14F-4D97-AF65-F5344CB8AC3E}">
        <p14:creationId xmlns:p14="http://schemas.microsoft.com/office/powerpoint/2010/main" val="27100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63499" y="-1"/>
            <a:ext cx="10756900" cy="756285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326337" y="2779204"/>
            <a:ext cx="7977228" cy="677108"/>
          </a:xfrm>
          <a:prstGeom prst="rect">
            <a:avLst/>
          </a:prstGeom>
        </p:spPr>
        <p:txBody>
          <a:bodyPr wrap="square" lIns="0" tIns="0" rIns="0" bIns="0">
            <a:spAutoFit/>
          </a:bodyPr>
          <a:lstStyle>
            <a:lvl1pPr>
              <a:defRPr b="1" i="0">
                <a:solidFill>
                  <a:schemeClr val="tx1"/>
                </a:solidFill>
              </a:defRPr>
            </a:lvl1pPr>
          </a:lstStyle>
          <a:p>
            <a:endParaRPr dirty="0"/>
          </a:p>
        </p:txBody>
      </p:sp>
      <p:sp>
        <p:nvSpPr>
          <p:cNvPr id="3" name="Holder 3"/>
          <p:cNvSpPr>
            <a:spLocks noGrp="1"/>
          </p:cNvSpPr>
          <p:nvPr>
            <p:ph type="subTitle" idx="4"/>
          </p:nvPr>
        </p:nvSpPr>
        <p:spPr>
          <a:xfrm>
            <a:off x="1604010" y="3781424"/>
            <a:ext cx="7485380" cy="1890712"/>
          </a:xfrm>
          <a:prstGeom prst="rect">
            <a:avLst/>
          </a:prstGeom>
        </p:spPr>
        <p:txBody>
          <a:bodyPr wrap="square" lIns="0" tIns="0" rIns="0" bIns="0">
            <a:spAutoFit/>
          </a:bodyPr>
          <a:lstStyle>
            <a:lvl1pPr>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Helvetica"/>
                <a:cs typeface="Helvetica"/>
              </a:defRPr>
            </a:lvl1pPr>
          </a:lstStyle>
          <a:p>
            <a:endParaRPr dirty="0"/>
          </a:p>
        </p:txBody>
      </p:sp>
      <p:sp>
        <p:nvSpPr>
          <p:cNvPr id="3" name="Holder 3"/>
          <p:cNvSpPr>
            <a:spLocks noGrp="1"/>
          </p:cNvSpPr>
          <p:nvPr>
            <p:ph type="body" idx="1"/>
          </p:nvPr>
        </p:nvSpPr>
        <p:spPr>
          <a:xfrm>
            <a:off x="546100" y="1495425"/>
            <a:ext cx="9601200" cy="5039394"/>
          </a:xfrm>
        </p:spPr>
        <p:txBody>
          <a:bodyPr lIns="0" tIns="0" rIns="0" bIns="0"/>
          <a:lstStyle>
            <a:lvl1pPr>
              <a:defRPr sz="2800" b="0" i="0">
                <a:solidFill>
                  <a:schemeClr val="tx1"/>
                </a:solidFill>
                <a:latin typeface="Arial"/>
                <a:cs typeface="Arial"/>
              </a:defRPr>
            </a:lvl1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Helvetica"/>
                <a:cs typeface="Helvetica"/>
              </a:defRPr>
            </a:lvl1pPr>
          </a:lstStyle>
          <a:p>
            <a:endParaRPr dirty="0"/>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Helvetica"/>
                <a:cs typeface="Helvetica"/>
              </a:defRPr>
            </a:lvl1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7" name="bg object 16"/>
          <p:cNvSpPr/>
          <p:nvPr userDrawn="1"/>
        </p:nvSpPr>
        <p:spPr>
          <a:xfrm>
            <a:off x="0" y="0"/>
            <a:ext cx="10693400" cy="7562850"/>
          </a:xfrm>
          <a:prstGeom prst="rect">
            <a:avLst/>
          </a:prstGeom>
          <a:blipFill>
            <a:blip r:embed="rId2" cstate="print"/>
            <a:stretch>
              <a:fillRect/>
            </a:stretch>
          </a:blipFill>
        </p:spPr>
        <p:txBody>
          <a:bodyPr wrap="square" lIns="0" tIns="0" rIns="0" bIns="0" rtlCol="0"/>
          <a:lstStyle/>
          <a:p>
            <a:endParaRPr/>
          </a:p>
        </p:txBody>
      </p:sp>
      <p:sp>
        <p:nvSpPr>
          <p:cNvPr id="8" name="Holder 2"/>
          <p:cNvSpPr>
            <a:spLocks noGrp="1"/>
          </p:cNvSpPr>
          <p:nvPr>
            <p:ph type="title"/>
          </p:nvPr>
        </p:nvSpPr>
        <p:spPr>
          <a:xfrm>
            <a:off x="660400" y="581025"/>
            <a:ext cx="9372599" cy="677108"/>
          </a:xfrm>
        </p:spPr>
        <p:txBody>
          <a:bodyPr lIns="0" tIns="0" rIns="0" bIns="0"/>
          <a:lstStyle>
            <a:lvl1pPr>
              <a:defRPr sz="4400" b="1" i="0">
                <a:solidFill>
                  <a:schemeClr val="tx1"/>
                </a:solidFill>
                <a:latin typeface="Helvetica"/>
                <a:cs typeface="Helvetica"/>
              </a:defRPr>
            </a:lvl1pPr>
          </a:lstStyle>
          <a:p>
            <a:endParaRPr dirty="0"/>
          </a:p>
        </p:txBody>
      </p:sp>
      <p:sp>
        <p:nvSpPr>
          <p:cNvPr id="6" name="Picture Placeholder 5"/>
          <p:cNvSpPr>
            <a:spLocks noGrp="1"/>
          </p:cNvSpPr>
          <p:nvPr>
            <p:ph type="pic" sz="quarter" idx="10"/>
          </p:nvPr>
        </p:nvSpPr>
        <p:spPr>
          <a:xfrm>
            <a:off x="639762" y="1724025"/>
            <a:ext cx="9372600" cy="487680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3400" cy="756285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46100" y="428625"/>
            <a:ext cx="9601200" cy="677108"/>
          </a:xfrm>
          <a:prstGeom prst="rect">
            <a:avLst/>
          </a:prstGeom>
        </p:spPr>
        <p:txBody>
          <a:bodyPr wrap="square" lIns="0" tIns="0" rIns="0" bIns="0">
            <a:spAutoFit/>
          </a:bodyPr>
          <a:lstStyle>
            <a:lvl1pPr>
              <a:defRPr sz="4400" b="0" i="0">
                <a:solidFill>
                  <a:schemeClr val="tx1"/>
                </a:solidFill>
                <a:latin typeface="Helvetica"/>
                <a:cs typeface="Helvetica"/>
              </a:defRPr>
            </a:lvl1pPr>
          </a:lstStyle>
          <a:p>
            <a:endParaRPr dirty="0"/>
          </a:p>
        </p:txBody>
      </p:sp>
      <p:sp>
        <p:nvSpPr>
          <p:cNvPr id="3" name="Holder 3"/>
          <p:cNvSpPr>
            <a:spLocks noGrp="1"/>
          </p:cNvSpPr>
          <p:nvPr>
            <p:ph type="body" idx="1"/>
          </p:nvPr>
        </p:nvSpPr>
        <p:spPr>
          <a:xfrm>
            <a:off x="546100" y="1853951"/>
            <a:ext cx="9601200" cy="4680868"/>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b="1">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youtu.be/nsKIADw7TEM?si=Iqy-Z-v-n0PhyLO8"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710" y="3324225"/>
            <a:ext cx="10693399" cy="720069"/>
          </a:xfrm>
          <a:prstGeom prst="rect">
            <a:avLst/>
          </a:prstGeom>
        </p:spPr>
        <p:txBody>
          <a:bodyPr vert="horz" wrap="square" lIns="0" tIns="12065" rIns="0" bIns="0" rtlCol="0" anchor="t">
            <a:spAutoFit/>
          </a:bodyPr>
          <a:lstStyle/>
          <a:p>
            <a:pPr marL="12700" algn="ctr">
              <a:spcBef>
                <a:spcPts val="95"/>
              </a:spcBef>
            </a:pPr>
            <a:r>
              <a:rPr lang="en-GB" sz="4600" spc="-245" dirty="0">
                <a:latin typeface="Arial"/>
                <a:cs typeface="Arial"/>
              </a:rPr>
              <a:t>Information Security</a:t>
            </a:r>
            <a:endParaRPr sz="4600" dirty="0">
              <a:latin typeface="Arial"/>
              <a:cs typeface="Arial"/>
            </a:endParaRPr>
          </a:p>
        </p:txBody>
      </p:sp>
      <p:sp>
        <p:nvSpPr>
          <p:cNvPr id="3" name="object 3"/>
          <p:cNvSpPr txBox="1"/>
          <p:nvPr/>
        </p:nvSpPr>
        <p:spPr>
          <a:xfrm>
            <a:off x="-27711" y="4391025"/>
            <a:ext cx="10693399" cy="382156"/>
          </a:xfrm>
          <a:prstGeom prst="rect">
            <a:avLst/>
          </a:prstGeom>
        </p:spPr>
        <p:txBody>
          <a:bodyPr vert="horz" wrap="square" lIns="0" tIns="12700" rIns="0" bIns="0" rtlCol="0" anchor="t">
            <a:spAutoFit/>
          </a:bodyPr>
          <a:lstStyle/>
          <a:p>
            <a:pPr marL="12700" algn="ctr">
              <a:spcBef>
                <a:spcPts val="100"/>
              </a:spcBef>
            </a:pPr>
            <a:r>
              <a:rPr lang="en-GB" sz="2400" b="1" spc="-15" dirty="0">
                <a:latin typeface="Helvetica"/>
                <a:cs typeface="Helvetica"/>
              </a:rPr>
              <a:t>Richard's Session!</a:t>
            </a:r>
            <a:endParaRPr sz="2400"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4739759"/>
          </a:xfrm>
        </p:spPr>
        <p:txBody>
          <a:bodyPr/>
          <a:lstStyle/>
          <a:p>
            <a:r>
              <a:rPr lang="en-GB" dirty="0">
                <a:solidFill>
                  <a:srgbClr val="F8AC00"/>
                </a:solidFill>
              </a:rPr>
              <a:t>Research</a:t>
            </a:r>
          </a:p>
          <a:p>
            <a:endParaRPr lang="en-GB" dirty="0">
              <a:solidFill>
                <a:srgbClr val="F8AC00"/>
              </a:solidFill>
            </a:endParaRPr>
          </a:p>
          <a:p>
            <a:r>
              <a:rPr lang="en-GB" sz="1800" dirty="0"/>
              <a:t>In the introduction of an academic report, research can be defined broadly as </a:t>
            </a:r>
            <a:r>
              <a:rPr lang="en-GB" sz="1800" i="1" dirty="0">
                <a:solidFill>
                  <a:srgbClr val="F8AC00"/>
                </a:solidFill>
              </a:rPr>
              <a:t>any systematic investigation or inquiry aimed at discovering new knowledge, insights, or understanding</a:t>
            </a:r>
            <a:r>
              <a:rPr lang="en-GB" sz="1800" dirty="0"/>
              <a:t>. This can include a review of relevant literature, analysis of existing data or information, or original empirical research conducted by the author(s) of the report.</a:t>
            </a:r>
          </a:p>
          <a:p>
            <a:endParaRPr lang="en-GB" sz="1800" dirty="0"/>
          </a:p>
          <a:p>
            <a:r>
              <a:rPr lang="en-GB" sz="1800" dirty="0"/>
              <a:t>The purpose of research in the introduction is to establish a context for the study and to demonstrate the significance and novelty of the research question or problem that the report aims to address. </a:t>
            </a:r>
          </a:p>
          <a:p>
            <a:endParaRPr lang="en-GB" sz="1800" dirty="0"/>
          </a:p>
          <a:p>
            <a:r>
              <a:rPr lang="en-GB" sz="1800" dirty="0"/>
              <a:t>Research in the introduction can also involve describing the theoretical framework or conceptual model that underpins the study, as well as outlining the key concepts, variables, or hypotheses that will be examined in the report. This helps to establish the theoretical or analytical basis for the study and provides a roadmap for the reader to understand the subsequent sections of the report.</a:t>
            </a:r>
            <a:endParaRPr lang="en-GB" sz="1800" i="1" dirty="0"/>
          </a:p>
        </p:txBody>
      </p:sp>
    </p:spTree>
    <p:extLst>
      <p:ext uri="{BB962C8B-B14F-4D97-AF65-F5344CB8AC3E}">
        <p14:creationId xmlns:p14="http://schemas.microsoft.com/office/powerpoint/2010/main" val="402507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3816429"/>
          </a:xfrm>
        </p:spPr>
        <p:txBody>
          <a:bodyPr/>
          <a:lstStyle/>
          <a:p>
            <a:r>
              <a:rPr lang="en-GB" dirty="0">
                <a:solidFill>
                  <a:srgbClr val="F8AC00"/>
                </a:solidFill>
              </a:rPr>
              <a:t>Methodology</a:t>
            </a:r>
          </a:p>
          <a:p>
            <a:endParaRPr lang="en-GB" dirty="0">
              <a:solidFill>
                <a:srgbClr val="F8AC00"/>
              </a:solidFill>
            </a:endParaRPr>
          </a:p>
          <a:p>
            <a:r>
              <a:rPr lang="en-GB" sz="2400" dirty="0"/>
              <a:t>This section describes the methods used to conduct the research, including any data collection techniques, sampling procedures, and statistical analyses. It should provide enough detail so that others could replicate the study if necessary. This section is critical to establishing the validity and reliability of the research.</a:t>
            </a:r>
          </a:p>
          <a:p>
            <a:endParaRPr lang="en-GB" sz="2400" i="1" dirty="0"/>
          </a:p>
          <a:p>
            <a:r>
              <a:rPr lang="en-GB" sz="2400" b="1" dirty="0"/>
              <a:t>Discussion: </a:t>
            </a:r>
            <a:r>
              <a:rPr lang="en-GB" sz="2400" dirty="0"/>
              <a:t>What could be included in the methodology section of an academic report about a particular software project?</a:t>
            </a:r>
          </a:p>
        </p:txBody>
      </p:sp>
    </p:spTree>
    <p:extLst>
      <p:ext uri="{BB962C8B-B14F-4D97-AF65-F5344CB8AC3E}">
        <p14:creationId xmlns:p14="http://schemas.microsoft.com/office/powerpoint/2010/main" val="124484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3816429"/>
          </a:xfrm>
        </p:spPr>
        <p:txBody>
          <a:bodyPr/>
          <a:lstStyle/>
          <a:p>
            <a:r>
              <a:rPr lang="en-GB" dirty="0">
                <a:solidFill>
                  <a:srgbClr val="F8AC00"/>
                </a:solidFill>
              </a:rPr>
              <a:t>Results</a:t>
            </a:r>
          </a:p>
          <a:p>
            <a:endParaRPr lang="en-GB" dirty="0">
              <a:solidFill>
                <a:srgbClr val="F8AC00"/>
              </a:solidFill>
            </a:endParaRPr>
          </a:p>
          <a:p>
            <a:r>
              <a:rPr lang="en-GB" sz="2400" dirty="0"/>
              <a:t>This section presents the findings of the research. It typically includes tables, graphs, or other visual aids to help illustrate the data. The results section should be objective and factual, without interpretation or analysis.</a:t>
            </a:r>
          </a:p>
          <a:p>
            <a:endParaRPr lang="en-GB" sz="2400" dirty="0"/>
          </a:p>
          <a:p>
            <a:r>
              <a:rPr lang="en-GB" sz="2400" b="1" dirty="0"/>
              <a:t>Discussion: </a:t>
            </a:r>
            <a:r>
              <a:rPr lang="en-GB" sz="2400" dirty="0"/>
              <a:t>What could be included in the results section of an academic report about a particular software project?</a:t>
            </a:r>
          </a:p>
          <a:p>
            <a:endParaRPr lang="en-GB" sz="2400" dirty="0"/>
          </a:p>
        </p:txBody>
      </p:sp>
    </p:spTree>
    <p:extLst>
      <p:ext uri="{BB962C8B-B14F-4D97-AF65-F5344CB8AC3E}">
        <p14:creationId xmlns:p14="http://schemas.microsoft.com/office/powerpoint/2010/main" val="412947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2339102"/>
          </a:xfrm>
        </p:spPr>
        <p:txBody>
          <a:bodyPr/>
          <a:lstStyle/>
          <a:p>
            <a:r>
              <a:rPr lang="en-GB" dirty="0">
                <a:solidFill>
                  <a:srgbClr val="F8AC00"/>
                </a:solidFill>
              </a:rPr>
              <a:t>Discussion</a:t>
            </a:r>
          </a:p>
          <a:p>
            <a:endParaRPr lang="en-GB" dirty="0">
              <a:solidFill>
                <a:srgbClr val="F8AC00"/>
              </a:solidFill>
            </a:endParaRPr>
          </a:p>
          <a:p>
            <a:r>
              <a:rPr lang="en-GB" sz="2400" dirty="0"/>
              <a:t>This section interprets the findings presented in the results section. It discusses what the results mean, why they are important, and how they relate to previous research in the field. This section should also address any limitations or weaknesses of the study.</a:t>
            </a:r>
          </a:p>
        </p:txBody>
      </p:sp>
    </p:spTree>
    <p:extLst>
      <p:ext uri="{BB962C8B-B14F-4D97-AF65-F5344CB8AC3E}">
        <p14:creationId xmlns:p14="http://schemas.microsoft.com/office/powerpoint/2010/main" val="178502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2708434"/>
          </a:xfrm>
        </p:spPr>
        <p:txBody>
          <a:bodyPr/>
          <a:lstStyle/>
          <a:p>
            <a:r>
              <a:rPr lang="en-GB" dirty="0">
                <a:solidFill>
                  <a:srgbClr val="F8AC00"/>
                </a:solidFill>
              </a:rPr>
              <a:t>Conclusion</a:t>
            </a:r>
          </a:p>
          <a:p>
            <a:endParaRPr lang="en-GB" dirty="0">
              <a:solidFill>
                <a:srgbClr val="F8AC00"/>
              </a:solidFill>
            </a:endParaRPr>
          </a:p>
          <a:p>
            <a:r>
              <a:rPr lang="en-GB" sz="2400" dirty="0"/>
              <a:t>This section summarises the key findings of the study and draws conclusions based on the results and discussion. It should also include recommendations for future research or actions based on the study's findings. The conclusion should be clear and concise and should leave the reader with a clear understanding of the study's significance.</a:t>
            </a:r>
          </a:p>
        </p:txBody>
      </p:sp>
    </p:spTree>
    <p:extLst>
      <p:ext uri="{BB962C8B-B14F-4D97-AF65-F5344CB8AC3E}">
        <p14:creationId xmlns:p14="http://schemas.microsoft.com/office/powerpoint/2010/main" val="418678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419225"/>
            <a:ext cx="9601200" cy="5170646"/>
          </a:xfrm>
        </p:spPr>
        <p:txBody>
          <a:bodyPr/>
          <a:lstStyle/>
          <a:p>
            <a:r>
              <a:rPr lang="en-GB" dirty="0">
                <a:solidFill>
                  <a:srgbClr val="F8AC00"/>
                </a:solidFill>
              </a:rPr>
              <a:t>What sections have we missed?</a:t>
            </a:r>
          </a:p>
          <a:p>
            <a:endParaRPr lang="en-GB" dirty="0">
              <a:solidFill>
                <a:srgbClr val="F8AC00"/>
              </a:solidFill>
            </a:endParaRPr>
          </a:p>
          <a:p>
            <a:r>
              <a:rPr lang="en-GB" sz="2000" b="1" dirty="0"/>
              <a:t>Cover Sheet </a:t>
            </a:r>
            <a:r>
              <a:rPr lang="en-GB" sz="2000" dirty="0"/>
              <a:t>– you should already know about this, if not, ask.</a:t>
            </a:r>
          </a:p>
          <a:p>
            <a:endParaRPr lang="en-GB" sz="2000" dirty="0"/>
          </a:p>
          <a:p>
            <a:r>
              <a:rPr lang="en-GB" sz="2000" b="1" dirty="0"/>
              <a:t>Contents Page </a:t>
            </a:r>
            <a:r>
              <a:rPr lang="en-GB" sz="2000" dirty="0"/>
              <a:t>– Sections? Subsections? Page Numbers?</a:t>
            </a:r>
          </a:p>
          <a:p>
            <a:endParaRPr lang="en-GB" sz="2000" dirty="0"/>
          </a:p>
          <a:p>
            <a:r>
              <a:rPr lang="en-GB" sz="2000" b="1" dirty="0"/>
              <a:t>References</a:t>
            </a:r>
            <a:r>
              <a:rPr lang="en-GB" sz="2000" dirty="0"/>
              <a:t> – CU Scarborough use the APA7 referencing style (American Psychological Association – 7th edition). This is an 'author-date' citation style. This means it uses in-text citations which include the author's name and the resource's publication date, followed by a reference list containing fuller item details at the end of the document.</a:t>
            </a:r>
          </a:p>
          <a:p>
            <a:endParaRPr lang="en-GB" sz="2000" dirty="0"/>
          </a:p>
          <a:p>
            <a:r>
              <a:rPr lang="en-GB" sz="2000" b="1" dirty="0"/>
              <a:t>Appendix</a:t>
            </a:r>
            <a:r>
              <a:rPr lang="en-GB" sz="2000" dirty="0"/>
              <a:t> - An appendix contains supplementary material that is </a:t>
            </a:r>
            <a:r>
              <a:rPr lang="en-GB" sz="2000" i="1" dirty="0">
                <a:solidFill>
                  <a:srgbClr val="F8AC00"/>
                </a:solidFill>
              </a:rPr>
              <a:t>not an essential part of the text itself</a:t>
            </a:r>
            <a:r>
              <a:rPr lang="en-GB" sz="2000" dirty="0"/>
              <a:t> but which may be helpful in providing a more comprehensive understanding of the research problem and/or is information which is too cumbersome to be included in the body of the paper.</a:t>
            </a:r>
          </a:p>
        </p:txBody>
      </p:sp>
    </p:spTree>
    <p:extLst>
      <p:ext uri="{BB962C8B-B14F-4D97-AF65-F5344CB8AC3E}">
        <p14:creationId xmlns:p14="http://schemas.microsoft.com/office/powerpoint/2010/main" val="230287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Referencing </a:t>
            </a:r>
            <a:r>
              <a:rPr lang="en-GB" sz="2400" dirty="0">
                <a:solidFill>
                  <a:srgbClr val="F8AC00"/>
                </a:solidFill>
              </a:rPr>
              <a:t>APA7</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577102"/>
            <a:ext cx="9601200" cy="2585323"/>
          </a:xfrm>
        </p:spPr>
        <p:txBody>
          <a:bodyPr/>
          <a:lstStyle/>
          <a:p>
            <a:r>
              <a:rPr lang="en-GB" sz="2400" u="sng" dirty="0"/>
              <a:t>Parenthetical vs. narrative citation</a:t>
            </a:r>
          </a:p>
          <a:p>
            <a:endParaRPr lang="en-GB" sz="2400" dirty="0"/>
          </a:p>
          <a:p>
            <a:r>
              <a:rPr lang="en-GB" sz="2400" dirty="0"/>
              <a:t>The in-text citation can take two forms: parenthetical and narrative.</a:t>
            </a:r>
          </a:p>
          <a:p>
            <a:endParaRPr lang="en-GB" sz="2400" dirty="0"/>
          </a:p>
          <a:p>
            <a:r>
              <a:rPr lang="en-GB" sz="2400" b="1" dirty="0"/>
              <a:t>Parenthetical citation: </a:t>
            </a:r>
            <a:r>
              <a:rPr lang="en-GB" sz="2400" dirty="0"/>
              <a:t>According to new research … </a:t>
            </a:r>
            <a:r>
              <a:rPr lang="en-GB" sz="2400" dirty="0">
                <a:solidFill>
                  <a:srgbClr val="F8AC00"/>
                </a:solidFill>
              </a:rPr>
              <a:t>(Smith, 2020)</a:t>
            </a:r>
            <a:r>
              <a:rPr lang="en-GB" sz="2400" dirty="0"/>
              <a:t>.</a:t>
            </a:r>
          </a:p>
          <a:p>
            <a:r>
              <a:rPr lang="en-GB" sz="2400" b="1" dirty="0"/>
              <a:t>Narrative citation: </a:t>
            </a:r>
            <a:r>
              <a:rPr lang="en-GB" sz="2400" dirty="0">
                <a:solidFill>
                  <a:srgbClr val="F8AC00"/>
                </a:solidFill>
              </a:rPr>
              <a:t>Smith (2020) </a:t>
            </a:r>
            <a:r>
              <a:rPr lang="en-GB" sz="2400" dirty="0"/>
              <a:t>notes that …</a:t>
            </a:r>
          </a:p>
          <a:p>
            <a:endParaRPr lang="en-GB" sz="2400" dirty="0"/>
          </a:p>
        </p:txBody>
      </p:sp>
    </p:spTree>
    <p:extLst>
      <p:ext uri="{BB962C8B-B14F-4D97-AF65-F5344CB8AC3E}">
        <p14:creationId xmlns:p14="http://schemas.microsoft.com/office/powerpoint/2010/main" val="159716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Referencing </a:t>
            </a:r>
            <a:r>
              <a:rPr lang="en-GB" sz="2400" dirty="0">
                <a:solidFill>
                  <a:srgbClr val="F8AC00"/>
                </a:solidFill>
              </a:rPr>
              <a:t>APA7</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2585323"/>
          </a:xfrm>
        </p:spPr>
        <p:txBody>
          <a:bodyPr/>
          <a:lstStyle/>
          <a:p>
            <a:r>
              <a:rPr lang="en-GB" sz="2400" u="sng" dirty="0"/>
              <a:t>Referencing a book</a:t>
            </a:r>
            <a:r>
              <a:rPr lang="en-GB" sz="2400" dirty="0"/>
              <a:t> (2</a:t>
            </a:r>
            <a:r>
              <a:rPr lang="en-GB" sz="2400" baseline="30000" dirty="0"/>
              <a:t>nd</a:t>
            </a:r>
            <a:r>
              <a:rPr lang="en-GB" sz="2400" dirty="0"/>
              <a:t> edition, 1 author, no locator)</a:t>
            </a:r>
            <a:endParaRPr lang="en-GB" sz="2400" u="sng" dirty="0"/>
          </a:p>
          <a:p>
            <a:endParaRPr lang="en-GB" sz="2400" dirty="0"/>
          </a:p>
          <a:p>
            <a:r>
              <a:rPr lang="en-GB" sz="2400" dirty="0">
                <a:solidFill>
                  <a:srgbClr val="F8AC00"/>
                </a:solidFill>
              </a:rPr>
              <a:t>Author’s Last Name, Initial(s). (Year of publication). </a:t>
            </a:r>
            <a:r>
              <a:rPr lang="en-GB" sz="2400" i="1" dirty="0">
                <a:solidFill>
                  <a:srgbClr val="F8AC00"/>
                </a:solidFill>
              </a:rPr>
              <a:t>Title of book </a:t>
            </a:r>
            <a:r>
              <a:rPr lang="en-GB" sz="2400" dirty="0">
                <a:solidFill>
                  <a:srgbClr val="F8AC00"/>
                </a:solidFill>
              </a:rPr>
              <a:t>(Edition ed.). Publisher.</a:t>
            </a:r>
          </a:p>
          <a:p>
            <a:endParaRPr lang="en-GB" sz="2400" dirty="0">
              <a:solidFill>
                <a:srgbClr val="F8AC00"/>
              </a:solidFill>
            </a:endParaRPr>
          </a:p>
          <a:p>
            <a:r>
              <a:rPr lang="en-GB" sz="2400" dirty="0"/>
              <a:t>Smith, T. (2020). </a:t>
            </a:r>
            <a:r>
              <a:rPr lang="en-GB" sz="2400" i="1" dirty="0"/>
              <a:t>The citation manual for students: A quick guide </a:t>
            </a:r>
            <a:r>
              <a:rPr lang="en-GB" sz="2400" dirty="0"/>
              <a:t>(2nd ed.). Wiley.</a:t>
            </a:r>
          </a:p>
        </p:txBody>
      </p:sp>
    </p:spTree>
    <p:extLst>
      <p:ext uri="{BB962C8B-B14F-4D97-AF65-F5344CB8AC3E}">
        <p14:creationId xmlns:p14="http://schemas.microsoft.com/office/powerpoint/2010/main" val="303812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Referencing </a:t>
            </a:r>
            <a:r>
              <a:rPr lang="en-GB" sz="2400" dirty="0">
                <a:solidFill>
                  <a:srgbClr val="F8AC00"/>
                </a:solidFill>
              </a:rPr>
              <a:t>APA7</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2585323"/>
          </a:xfrm>
        </p:spPr>
        <p:txBody>
          <a:bodyPr/>
          <a:lstStyle/>
          <a:p>
            <a:r>
              <a:rPr lang="en-GB" sz="2400" u="sng" dirty="0"/>
              <a:t>Referencing a book</a:t>
            </a:r>
            <a:r>
              <a:rPr lang="en-GB" sz="2400" dirty="0"/>
              <a:t> (No edition, 2 authors, URL)</a:t>
            </a:r>
            <a:endParaRPr lang="en-GB" sz="2400" u="sng" dirty="0"/>
          </a:p>
          <a:p>
            <a:endParaRPr lang="en-GB" sz="2400" dirty="0"/>
          </a:p>
          <a:p>
            <a:r>
              <a:rPr lang="en-GB" sz="2400" dirty="0">
                <a:solidFill>
                  <a:srgbClr val="F8AC00"/>
                </a:solidFill>
              </a:rPr>
              <a:t>Author’s Last Name, Initial(s)., &amp; Author’s Last Name, Initial(s). (Year of publication). </a:t>
            </a:r>
            <a:r>
              <a:rPr lang="en-GB" sz="2400" i="1" dirty="0">
                <a:solidFill>
                  <a:srgbClr val="F8AC00"/>
                </a:solidFill>
              </a:rPr>
              <a:t>Title of book</a:t>
            </a:r>
            <a:r>
              <a:rPr lang="en-GB" sz="2400" dirty="0">
                <a:solidFill>
                  <a:srgbClr val="F8AC00"/>
                </a:solidFill>
              </a:rPr>
              <a:t>. Publisher. https://URL</a:t>
            </a:r>
          </a:p>
          <a:p>
            <a:endParaRPr lang="en-GB" sz="2400" dirty="0">
              <a:solidFill>
                <a:srgbClr val="F8AC00"/>
              </a:solidFill>
            </a:endParaRPr>
          </a:p>
          <a:p>
            <a:r>
              <a:rPr lang="en-GB" sz="2400" dirty="0"/>
              <a:t>Smith, T., &amp; Williams, B. M. (2020). </a:t>
            </a:r>
            <a:r>
              <a:rPr lang="en-GB" sz="2400" i="1" dirty="0"/>
              <a:t>The citation manual for students: A quick guide</a:t>
            </a:r>
            <a:r>
              <a:rPr lang="en-GB" sz="2400" dirty="0"/>
              <a:t>. Wiley. https://www.ebook.com/citation-manual-students</a:t>
            </a:r>
          </a:p>
        </p:txBody>
      </p:sp>
    </p:spTree>
    <p:extLst>
      <p:ext uri="{BB962C8B-B14F-4D97-AF65-F5344CB8AC3E}">
        <p14:creationId xmlns:p14="http://schemas.microsoft.com/office/powerpoint/2010/main" val="44659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Referencing </a:t>
            </a:r>
            <a:r>
              <a:rPr lang="en-GB" sz="2400" dirty="0">
                <a:solidFill>
                  <a:srgbClr val="F8AC00"/>
                </a:solidFill>
              </a:rPr>
              <a:t>APA7</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431983"/>
          </a:xfrm>
        </p:spPr>
        <p:txBody>
          <a:bodyPr/>
          <a:lstStyle/>
          <a:p>
            <a:r>
              <a:rPr lang="en-GB" sz="2400" u="sng" dirty="0"/>
              <a:t>Referencing a journal article</a:t>
            </a:r>
            <a:r>
              <a:rPr lang="en-GB" sz="2400" dirty="0"/>
              <a:t> (3+ authors, URL)</a:t>
            </a:r>
            <a:endParaRPr lang="en-GB" sz="2400" u="sng" dirty="0"/>
          </a:p>
          <a:p>
            <a:endParaRPr lang="en-GB" sz="2400" dirty="0"/>
          </a:p>
          <a:p>
            <a:r>
              <a:rPr lang="en-GB" sz="2000" dirty="0">
                <a:solidFill>
                  <a:srgbClr val="F8AC00"/>
                </a:solidFill>
              </a:rPr>
              <a:t>Author’s Last Name, Initial(s)., Author’s Last Name, Initial(s)., &amp; Author’s Last Name, Initial(s). (Year of publication). Title of article. </a:t>
            </a:r>
            <a:r>
              <a:rPr lang="en-GB" sz="2000" i="1" dirty="0">
                <a:solidFill>
                  <a:srgbClr val="F8AC00"/>
                </a:solidFill>
              </a:rPr>
              <a:t>Title of Journal, Volume</a:t>
            </a:r>
            <a:r>
              <a:rPr lang="en-GB" sz="2000" dirty="0">
                <a:solidFill>
                  <a:srgbClr val="F8AC00"/>
                </a:solidFill>
              </a:rPr>
              <a:t>(Issue), Pages. https://URL</a:t>
            </a:r>
          </a:p>
          <a:p>
            <a:endParaRPr lang="en-GB" sz="2000" dirty="0">
              <a:solidFill>
                <a:srgbClr val="F8AC00"/>
              </a:solidFill>
            </a:endParaRPr>
          </a:p>
          <a:p>
            <a:r>
              <a:rPr lang="en-GB" sz="2000" dirty="0" err="1"/>
              <a:t>Andreff</a:t>
            </a:r>
            <a:r>
              <a:rPr lang="en-GB" sz="2000" dirty="0"/>
              <a:t>, W., </a:t>
            </a:r>
            <a:r>
              <a:rPr lang="en-GB" sz="2000" dirty="0" err="1"/>
              <a:t>Staudohar</a:t>
            </a:r>
            <a:r>
              <a:rPr lang="en-GB" sz="2000" dirty="0"/>
              <a:t>, P. D., &amp; </a:t>
            </a:r>
            <a:r>
              <a:rPr lang="en-GB" sz="2000" dirty="0" err="1"/>
              <a:t>Streefkerk</a:t>
            </a:r>
            <a:r>
              <a:rPr lang="en-GB" sz="2000" dirty="0"/>
              <a:t>, R. (2000). The evolving European model of professional sports finance. </a:t>
            </a:r>
            <a:r>
              <a:rPr lang="en-GB" sz="2000" i="1" dirty="0"/>
              <a:t>Journal of Sports Economics, 1</a:t>
            </a:r>
            <a:r>
              <a:rPr lang="en-GB" sz="2000" dirty="0"/>
              <a:t>(3), 257–276. https://www.journal-of-sports-economics.com/european-model-finance</a:t>
            </a:r>
          </a:p>
          <a:p>
            <a:endParaRPr lang="en-GB" sz="2000" dirty="0"/>
          </a:p>
          <a:p>
            <a:r>
              <a:rPr lang="en-GB" sz="2000" u="sng" dirty="0"/>
              <a:t>In-text citation</a:t>
            </a:r>
          </a:p>
          <a:p>
            <a:endParaRPr lang="en-GB" sz="2000" u="sng" dirty="0"/>
          </a:p>
          <a:p>
            <a:r>
              <a:rPr lang="en-GB" sz="2000" b="1" dirty="0"/>
              <a:t>Parenthetical: </a:t>
            </a:r>
            <a:r>
              <a:rPr lang="en-GB" sz="2000" dirty="0"/>
              <a:t>(</a:t>
            </a:r>
            <a:r>
              <a:rPr lang="en-GB" sz="2000" dirty="0" err="1"/>
              <a:t>Andreff</a:t>
            </a:r>
            <a:r>
              <a:rPr lang="en-GB" sz="2000" dirty="0"/>
              <a:t> et al., 2000)</a:t>
            </a:r>
          </a:p>
          <a:p>
            <a:r>
              <a:rPr lang="en-GB" sz="2000" b="1" dirty="0"/>
              <a:t>Narrative: </a:t>
            </a:r>
            <a:r>
              <a:rPr lang="en-GB" sz="2000" dirty="0" err="1"/>
              <a:t>Andreff</a:t>
            </a:r>
            <a:r>
              <a:rPr lang="en-GB" sz="2000" dirty="0"/>
              <a:t> et al. (2000)</a:t>
            </a:r>
          </a:p>
        </p:txBody>
      </p:sp>
    </p:spTree>
    <p:extLst>
      <p:ext uri="{BB962C8B-B14F-4D97-AF65-F5344CB8AC3E}">
        <p14:creationId xmlns:p14="http://schemas.microsoft.com/office/powerpoint/2010/main" val="6252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Today is all about…</a:t>
            </a:r>
            <a:endParaRPr lang="en-GB" sz="2800" dirty="0">
              <a:solidFill>
                <a:srgbClr val="F8AC00"/>
              </a:solidFill>
            </a:endParaRPr>
          </a:p>
        </p:txBody>
      </p:sp>
      <p:sp>
        <p:nvSpPr>
          <p:cNvPr id="3" name="Text Placeholder 2"/>
          <p:cNvSpPr>
            <a:spLocks noGrp="1"/>
          </p:cNvSpPr>
          <p:nvPr>
            <p:ph type="body" idx="1"/>
          </p:nvPr>
        </p:nvSpPr>
        <p:spPr>
          <a:xfrm>
            <a:off x="546100" y="1343025"/>
            <a:ext cx="9601200" cy="1107996"/>
          </a:xfrm>
        </p:spPr>
        <p:txBody>
          <a:bodyPr wrap="square" lIns="0" tIns="0" rIns="0" bIns="0" anchor="t">
            <a:spAutoFit/>
          </a:bodyPr>
          <a:lstStyle/>
          <a:p>
            <a:r>
              <a:rPr lang="en-GB" sz="3600" dirty="0"/>
              <a:t>Writing a report, improving your presentation skills… </a:t>
            </a:r>
            <a:r>
              <a:rPr lang="en-GB" sz="2400" b="1" i="1" dirty="0"/>
              <a:t>and your CW2 introduction!</a:t>
            </a:r>
            <a:endParaRPr lang="en-GB" sz="2400" b="1" i="1">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2567802"/>
            <a:ext cx="9753600" cy="4191000"/>
          </a:xfrm>
          <a:prstGeom prst="rect">
            <a:avLst/>
          </a:prstGeom>
        </p:spPr>
      </p:pic>
    </p:spTree>
    <p:extLst>
      <p:ext uri="{BB962C8B-B14F-4D97-AF65-F5344CB8AC3E}">
        <p14:creationId xmlns:p14="http://schemas.microsoft.com/office/powerpoint/2010/main" val="2586767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Referencing </a:t>
            </a:r>
            <a:r>
              <a:rPr lang="en-GB" sz="2400" dirty="0">
                <a:solidFill>
                  <a:srgbClr val="F8AC00"/>
                </a:solidFill>
              </a:rPr>
              <a:t>APA7</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3816429"/>
          </a:xfrm>
        </p:spPr>
        <p:txBody>
          <a:bodyPr/>
          <a:lstStyle/>
          <a:p>
            <a:r>
              <a:rPr lang="en-GB" sz="2400" u="sng" dirty="0"/>
              <a:t>Video</a:t>
            </a:r>
            <a:r>
              <a:rPr lang="en-GB" sz="2400" dirty="0"/>
              <a:t> (online (YouTube), channel)</a:t>
            </a:r>
            <a:endParaRPr lang="en-GB" sz="2400" u="sng" dirty="0"/>
          </a:p>
          <a:p>
            <a:endParaRPr lang="en-GB" sz="2400" dirty="0"/>
          </a:p>
          <a:p>
            <a:r>
              <a:rPr lang="en-GB" sz="2000" dirty="0">
                <a:solidFill>
                  <a:srgbClr val="F8AC00"/>
                </a:solidFill>
              </a:rPr>
              <a:t>Channel. (Year, Month Day of publication). </a:t>
            </a:r>
            <a:r>
              <a:rPr lang="en-GB" sz="2000" i="1" dirty="0">
                <a:solidFill>
                  <a:srgbClr val="F8AC00"/>
                </a:solidFill>
              </a:rPr>
              <a:t>Title of video </a:t>
            </a:r>
            <a:r>
              <a:rPr lang="en-GB" sz="2000" dirty="0">
                <a:solidFill>
                  <a:srgbClr val="F8AC00"/>
                </a:solidFill>
              </a:rPr>
              <a:t>[Video]. Website. https://URL</a:t>
            </a:r>
          </a:p>
          <a:p>
            <a:endParaRPr lang="en-GB" sz="2000" dirty="0">
              <a:solidFill>
                <a:srgbClr val="F8AC00"/>
              </a:solidFill>
            </a:endParaRPr>
          </a:p>
          <a:p>
            <a:r>
              <a:rPr lang="en-GB" sz="2000" dirty="0" err="1"/>
              <a:t>Scribbr</a:t>
            </a:r>
            <a:r>
              <a:rPr lang="en-GB" sz="2000" dirty="0"/>
              <a:t>. (2020, August 20). </a:t>
            </a:r>
            <a:r>
              <a:rPr lang="en-GB" sz="2000" i="1" dirty="0"/>
              <a:t>Develop a theoretical framework in three steps </a:t>
            </a:r>
            <a:r>
              <a:rPr lang="en-GB" sz="2000" dirty="0"/>
              <a:t>[Video]. YouTube. https://youtu.be/4y1BAqOnhMM</a:t>
            </a:r>
          </a:p>
          <a:p>
            <a:endParaRPr lang="en-GB" sz="2000" dirty="0"/>
          </a:p>
          <a:p>
            <a:r>
              <a:rPr lang="en-GB" sz="2000" u="sng" dirty="0"/>
              <a:t>In-text citation</a:t>
            </a:r>
          </a:p>
          <a:p>
            <a:endParaRPr lang="en-GB" sz="2000" u="sng" dirty="0"/>
          </a:p>
          <a:p>
            <a:r>
              <a:rPr lang="en-GB" sz="2000" b="1" dirty="0"/>
              <a:t>Parenthetical: </a:t>
            </a:r>
            <a:r>
              <a:rPr lang="en-GB" sz="2000" dirty="0"/>
              <a:t>(</a:t>
            </a:r>
            <a:r>
              <a:rPr lang="en-GB" sz="2000" dirty="0" err="1"/>
              <a:t>Scribbr</a:t>
            </a:r>
            <a:r>
              <a:rPr lang="en-GB" sz="2000" dirty="0"/>
              <a:t>, 2020)</a:t>
            </a:r>
          </a:p>
          <a:p>
            <a:r>
              <a:rPr lang="en-GB" sz="2000" b="1" dirty="0"/>
              <a:t>Narrative: </a:t>
            </a:r>
            <a:r>
              <a:rPr lang="en-GB" sz="2000" dirty="0" err="1"/>
              <a:t>Scribbr</a:t>
            </a:r>
            <a:r>
              <a:rPr lang="en-GB" sz="2000" dirty="0"/>
              <a:t> (2020)</a:t>
            </a:r>
          </a:p>
        </p:txBody>
      </p:sp>
    </p:spTree>
    <p:extLst>
      <p:ext uri="{BB962C8B-B14F-4D97-AF65-F5344CB8AC3E}">
        <p14:creationId xmlns:p14="http://schemas.microsoft.com/office/powerpoint/2010/main" val="270851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Referencing </a:t>
            </a:r>
            <a:r>
              <a:rPr lang="en-GB" sz="2400" dirty="0">
                <a:solidFill>
                  <a:srgbClr val="F8AC00"/>
                </a:solidFill>
              </a:rPr>
              <a:t>APA7</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3508653"/>
          </a:xfrm>
        </p:spPr>
        <p:txBody>
          <a:bodyPr/>
          <a:lstStyle/>
          <a:p>
            <a:r>
              <a:rPr lang="en-GB" sz="2400" u="sng" dirty="0"/>
              <a:t>Webpage</a:t>
            </a:r>
            <a:r>
              <a:rPr lang="en-GB" sz="2400" dirty="0"/>
              <a:t> (unknown author, full date)</a:t>
            </a:r>
            <a:endParaRPr lang="en-GB" sz="2400" u="sng" dirty="0"/>
          </a:p>
          <a:p>
            <a:endParaRPr lang="en-GB" sz="2400" dirty="0"/>
          </a:p>
          <a:p>
            <a:r>
              <a:rPr lang="en-GB" sz="2000" i="1" dirty="0">
                <a:solidFill>
                  <a:srgbClr val="F8AC00"/>
                </a:solidFill>
              </a:rPr>
              <a:t>Title of work</a:t>
            </a:r>
            <a:r>
              <a:rPr lang="en-GB" sz="2000" dirty="0">
                <a:solidFill>
                  <a:srgbClr val="F8AC00"/>
                </a:solidFill>
              </a:rPr>
              <a:t>. (Year, Month Day of publication). Website. https://URL</a:t>
            </a:r>
          </a:p>
          <a:p>
            <a:endParaRPr lang="en-GB" sz="2000" dirty="0">
              <a:solidFill>
                <a:srgbClr val="F8AC00"/>
              </a:solidFill>
            </a:endParaRPr>
          </a:p>
          <a:p>
            <a:r>
              <a:rPr lang="en-GB" sz="2000" i="1" dirty="0"/>
              <a:t>Whales likely impacted by Great Pacific garbage patch</a:t>
            </a:r>
            <a:r>
              <a:rPr lang="en-GB" sz="2000" dirty="0"/>
              <a:t>. (2019, April 10). The Ocean </a:t>
            </a:r>
            <a:r>
              <a:rPr lang="en-GB" sz="2000" dirty="0" err="1"/>
              <a:t>Cleanup</a:t>
            </a:r>
            <a:r>
              <a:rPr lang="en-GB" sz="2000" dirty="0"/>
              <a:t>. https://www.theoceancleanup.com/updates/whales-likely-impacted-by-great-pacific-garbage-patch/</a:t>
            </a:r>
          </a:p>
          <a:p>
            <a:endParaRPr lang="en-GB" sz="2000" dirty="0"/>
          </a:p>
          <a:p>
            <a:r>
              <a:rPr lang="en-GB" sz="2000" u="sng" dirty="0"/>
              <a:t>In-text citation</a:t>
            </a:r>
          </a:p>
          <a:p>
            <a:endParaRPr lang="en-GB" sz="2000" u="sng" dirty="0"/>
          </a:p>
          <a:p>
            <a:r>
              <a:rPr lang="en-GB" sz="2000" b="1" dirty="0"/>
              <a:t>Parenthetical: </a:t>
            </a:r>
            <a:r>
              <a:rPr lang="en-GB" sz="2000" dirty="0"/>
              <a:t>(Whales, 2019)</a:t>
            </a:r>
          </a:p>
        </p:txBody>
      </p:sp>
    </p:spTree>
    <p:extLst>
      <p:ext uri="{BB962C8B-B14F-4D97-AF65-F5344CB8AC3E}">
        <p14:creationId xmlns:p14="http://schemas.microsoft.com/office/powerpoint/2010/main" val="1827566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First Person?</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2585323"/>
          </a:xfrm>
        </p:spPr>
        <p:txBody>
          <a:bodyPr/>
          <a:lstStyle/>
          <a:p>
            <a:r>
              <a:rPr lang="en-GB" sz="2400" dirty="0"/>
              <a:t>No. In academic writing the convention is to write in the </a:t>
            </a:r>
            <a:r>
              <a:rPr lang="en-GB" sz="2400" b="1" dirty="0"/>
              <a:t>third person</a:t>
            </a:r>
            <a:r>
              <a:rPr lang="en-GB" sz="2400" dirty="0"/>
              <a:t>. This means not using personal pronouns (words such as I, me or my), and avoiding referring to yourself or your reader.</a:t>
            </a:r>
          </a:p>
          <a:p>
            <a:endParaRPr lang="en-GB" sz="2400" dirty="0"/>
          </a:p>
          <a:p>
            <a:r>
              <a:rPr lang="en-GB" sz="2400" i="1" dirty="0">
                <a:solidFill>
                  <a:srgbClr val="F8AC00"/>
                </a:solidFill>
              </a:rPr>
              <a:t>If you are producing a piece of reflective writing, or if you tutor has told you that it is acceptable to write in the first person, this is fine. In other circumstances, or if in doubt, always try to write in the third person.</a:t>
            </a:r>
            <a:endParaRPr lang="en-GB" sz="2000" i="1" dirty="0">
              <a:solidFill>
                <a:srgbClr val="F8AC00"/>
              </a:solidFill>
            </a:endParaRPr>
          </a:p>
        </p:txBody>
      </p:sp>
    </p:spTree>
    <p:extLst>
      <p:ext uri="{BB962C8B-B14F-4D97-AF65-F5344CB8AC3E}">
        <p14:creationId xmlns:p14="http://schemas.microsoft.com/office/powerpoint/2010/main" val="334184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Third Person</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431983"/>
          </a:xfrm>
        </p:spPr>
        <p:txBody>
          <a:bodyPr/>
          <a:lstStyle/>
          <a:p>
            <a:r>
              <a:rPr lang="en-GB" sz="2400" u="sng" dirty="0"/>
              <a:t>Example</a:t>
            </a:r>
          </a:p>
          <a:p>
            <a:endParaRPr lang="en-GB" sz="2400" dirty="0"/>
          </a:p>
          <a:p>
            <a:r>
              <a:rPr lang="en-GB" sz="2400" dirty="0"/>
              <a:t>You might say to your friend </a:t>
            </a:r>
            <a:r>
              <a:rPr lang="en-GB" sz="2400" i="1" dirty="0">
                <a:solidFill>
                  <a:srgbClr val="F8AC00"/>
                </a:solidFill>
              </a:rPr>
              <a:t>“for my dissertation I will be trying to find the relationship between money spent on advertising and increased consumer spending”</a:t>
            </a:r>
            <a:r>
              <a:rPr lang="en-GB" sz="2400" dirty="0"/>
              <a:t>.</a:t>
            </a:r>
            <a:r>
              <a:rPr lang="en-GB" sz="2400" i="1" dirty="0"/>
              <a:t> </a:t>
            </a:r>
            <a:r>
              <a:rPr lang="en-GB" sz="2400" dirty="0"/>
              <a:t>That is fine, you are telling your friend what you are going to do in clear simple English. </a:t>
            </a:r>
          </a:p>
          <a:p>
            <a:endParaRPr lang="en-GB" sz="2400" dirty="0"/>
          </a:p>
          <a:p>
            <a:r>
              <a:rPr lang="en-GB" sz="2400" dirty="0"/>
              <a:t>However, in your dissertation proposal you would have to put this into third person language. How do you think this should be written?</a:t>
            </a:r>
          </a:p>
          <a:p>
            <a:endParaRPr lang="en-GB" sz="2400" dirty="0"/>
          </a:p>
          <a:p>
            <a:r>
              <a:rPr lang="en-GB" sz="2400" dirty="0">
                <a:solidFill>
                  <a:srgbClr val="F8AC00"/>
                </a:solidFill>
              </a:rPr>
              <a:t>“This dissertation will explore the relationship between money spent on advertising and increases in consumer spending”.</a:t>
            </a:r>
            <a:endParaRPr lang="en-GB" sz="2000" i="1" dirty="0">
              <a:solidFill>
                <a:srgbClr val="F8AC00"/>
              </a:solidFill>
            </a:endParaRPr>
          </a:p>
        </p:txBody>
      </p:sp>
    </p:spTree>
    <p:extLst>
      <p:ext uri="{BB962C8B-B14F-4D97-AF65-F5344CB8AC3E}">
        <p14:creationId xmlns:p14="http://schemas.microsoft.com/office/powerpoint/2010/main" val="33949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Third Person</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801314"/>
          </a:xfrm>
        </p:spPr>
        <p:txBody>
          <a:bodyPr/>
          <a:lstStyle/>
          <a:p>
            <a:r>
              <a:rPr lang="en-GB" sz="2400" u="sng" dirty="0"/>
              <a:t>Example</a:t>
            </a:r>
          </a:p>
          <a:p>
            <a:endParaRPr lang="en-GB" sz="2400" dirty="0"/>
          </a:p>
          <a:p>
            <a:r>
              <a:rPr lang="en-GB" sz="2400" u="sng" dirty="0"/>
              <a:t>First Person</a:t>
            </a:r>
          </a:p>
          <a:p>
            <a:endParaRPr lang="en-GB" sz="2400" dirty="0"/>
          </a:p>
          <a:p>
            <a:r>
              <a:rPr lang="en-GB" sz="2400" dirty="0"/>
              <a:t>I think Shakespeare's play Hamlet is about the relationships between family members. I really liked the play, and in some ways the characters reminded me of my own family.</a:t>
            </a:r>
          </a:p>
          <a:p>
            <a:endParaRPr lang="en-GB" sz="2400" dirty="0"/>
          </a:p>
          <a:p>
            <a:r>
              <a:rPr lang="en-GB" sz="2400" u="sng" dirty="0"/>
              <a:t>Third Person</a:t>
            </a:r>
          </a:p>
          <a:p>
            <a:endParaRPr lang="en-GB" sz="2400" dirty="0"/>
          </a:p>
          <a:p>
            <a:r>
              <a:rPr lang="en-GB" sz="2400" dirty="0">
                <a:solidFill>
                  <a:srgbClr val="F8AC00"/>
                </a:solidFill>
              </a:rPr>
              <a:t>Shakespeare's play Hamlet deals with the relationships between family members. In Examining Hamlet, Arnold Latimer describes these relationships as "conflicted" (citation).</a:t>
            </a:r>
            <a:endParaRPr lang="en-GB" sz="2000" i="1" dirty="0">
              <a:solidFill>
                <a:srgbClr val="F8AC00"/>
              </a:solidFill>
            </a:endParaRPr>
          </a:p>
        </p:txBody>
      </p:sp>
    </p:spTree>
    <p:extLst>
      <p:ext uri="{BB962C8B-B14F-4D97-AF65-F5344CB8AC3E}">
        <p14:creationId xmlns:p14="http://schemas.microsoft.com/office/powerpoint/2010/main" val="42079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Abbreviation?</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062651"/>
          </a:xfrm>
        </p:spPr>
        <p:txBody>
          <a:bodyPr/>
          <a:lstStyle/>
          <a:p>
            <a:r>
              <a:rPr lang="en-GB" sz="2400" dirty="0"/>
              <a:t>Is this acceptable in academic writing?</a:t>
            </a:r>
          </a:p>
          <a:p>
            <a:endParaRPr lang="en-GB" sz="2400" dirty="0"/>
          </a:p>
          <a:p>
            <a:r>
              <a:rPr lang="en-GB" sz="2400" dirty="0"/>
              <a:t>Let’s consider the first theory, which isn’t commonly accepted.</a:t>
            </a:r>
          </a:p>
          <a:p>
            <a:endParaRPr lang="en-GB" sz="2400" dirty="0"/>
          </a:p>
          <a:p>
            <a:r>
              <a:rPr lang="en-GB" sz="2400" dirty="0"/>
              <a:t>In academic writing it could be written like this:</a:t>
            </a:r>
          </a:p>
          <a:p>
            <a:endParaRPr lang="en-GB" sz="2400" dirty="0"/>
          </a:p>
          <a:p>
            <a:r>
              <a:rPr lang="en-GB" sz="2400" dirty="0">
                <a:solidFill>
                  <a:srgbClr val="F8AC00"/>
                </a:solidFill>
              </a:rPr>
              <a:t>Let us consider the first theory, which is not commonly accepted.</a:t>
            </a:r>
          </a:p>
          <a:p>
            <a:endParaRPr lang="en-GB" sz="2400" dirty="0">
              <a:solidFill>
                <a:srgbClr val="F8AC00"/>
              </a:solidFill>
            </a:endParaRPr>
          </a:p>
          <a:p>
            <a:endParaRPr lang="en-GB" sz="2400" dirty="0">
              <a:solidFill>
                <a:srgbClr val="F8AC00"/>
              </a:solidFill>
            </a:endParaRPr>
          </a:p>
          <a:p>
            <a:endParaRPr lang="en-GB" sz="2400" dirty="0">
              <a:solidFill>
                <a:srgbClr val="F8AC00"/>
              </a:solidFill>
            </a:endParaRPr>
          </a:p>
          <a:p>
            <a:endParaRPr lang="en-GB" sz="2400" dirty="0">
              <a:solidFill>
                <a:srgbClr val="F8AC00"/>
              </a:solidFill>
            </a:endParaRPr>
          </a:p>
        </p:txBody>
      </p:sp>
    </p:spTree>
    <p:extLst>
      <p:ext uri="{BB962C8B-B14F-4D97-AF65-F5344CB8AC3E}">
        <p14:creationId xmlns:p14="http://schemas.microsoft.com/office/powerpoint/2010/main" val="306701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Abbreviation?</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5638800" cy="4490323"/>
          </a:xfrm>
        </p:spPr>
        <p:txBody>
          <a:bodyPr/>
          <a:lstStyle/>
          <a:p>
            <a:r>
              <a:rPr lang="en-GB" sz="2400" dirty="0"/>
              <a:t>How should these be written?</a:t>
            </a:r>
          </a:p>
          <a:p>
            <a:endParaRPr lang="en-GB" sz="2400" dirty="0"/>
          </a:p>
          <a:p>
            <a:r>
              <a:rPr lang="en-GB" sz="2400" dirty="0"/>
              <a:t>I’m</a:t>
            </a:r>
          </a:p>
          <a:p>
            <a:r>
              <a:rPr lang="en-GB" sz="2400" dirty="0"/>
              <a:t>	</a:t>
            </a:r>
          </a:p>
          <a:p>
            <a:r>
              <a:rPr lang="en-GB" sz="2400" dirty="0"/>
              <a:t>isn’t	</a:t>
            </a:r>
          </a:p>
          <a:p>
            <a:endParaRPr lang="en-GB" sz="2400" dirty="0"/>
          </a:p>
          <a:p>
            <a:r>
              <a:rPr lang="en-GB" sz="2400" dirty="0"/>
              <a:t>let’s	</a:t>
            </a:r>
          </a:p>
          <a:p>
            <a:endParaRPr lang="en-GB" sz="2400" dirty="0"/>
          </a:p>
          <a:p>
            <a:r>
              <a:rPr lang="en-GB" sz="2400" dirty="0"/>
              <a:t>she’s	</a:t>
            </a:r>
          </a:p>
          <a:p>
            <a:endParaRPr lang="en-GB" sz="2400" dirty="0"/>
          </a:p>
          <a:p>
            <a:r>
              <a:rPr lang="en-GB" sz="2400" dirty="0"/>
              <a:t>you’ve	</a:t>
            </a:r>
            <a:endParaRPr lang="en-GB" sz="2400" dirty="0">
              <a:solidFill>
                <a:srgbClr val="F8AC00"/>
              </a:solidFill>
            </a:endParaRPr>
          </a:p>
          <a:p>
            <a:endParaRPr lang="en-GB" sz="2400" dirty="0">
              <a:solidFill>
                <a:srgbClr val="F8AC00"/>
              </a:solidFill>
            </a:endParaRPr>
          </a:p>
          <a:p>
            <a:endParaRPr lang="en-GB" sz="2400" dirty="0">
              <a:solidFill>
                <a:srgbClr val="F8AC00"/>
              </a:solidFill>
            </a:endParaRPr>
          </a:p>
          <a:p>
            <a:endParaRPr lang="en-GB" sz="2400" dirty="0">
              <a:solidFill>
                <a:srgbClr val="F8AC00"/>
              </a:solidFill>
            </a:endParaRPr>
          </a:p>
          <a:p>
            <a:endParaRPr lang="en-GB" sz="2400" dirty="0">
              <a:solidFill>
                <a:srgbClr val="F8AC00"/>
              </a:solidFill>
            </a:endParaRPr>
          </a:p>
          <a:p>
            <a:endParaRPr lang="en-GB" sz="2400" dirty="0">
              <a:solidFill>
                <a:srgbClr val="F8AC00"/>
              </a:solidFill>
            </a:endParaRPr>
          </a:p>
        </p:txBody>
      </p:sp>
      <p:sp>
        <p:nvSpPr>
          <p:cNvPr id="4" name="Text Placeholder 2"/>
          <p:cNvSpPr txBox="1">
            <a:spLocks/>
          </p:cNvSpPr>
          <p:nvPr/>
        </p:nvSpPr>
        <p:spPr>
          <a:xfrm>
            <a:off x="2146300" y="2028825"/>
            <a:ext cx="6477000" cy="4431983"/>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GB" sz="2400" kern="0" dirty="0"/>
          </a:p>
          <a:p>
            <a:r>
              <a:rPr lang="en-GB" sz="2400" kern="0" dirty="0">
                <a:solidFill>
                  <a:srgbClr val="F8AC00"/>
                </a:solidFill>
              </a:rPr>
              <a:t>I am</a:t>
            </a:r>
          </a:p>
          <a:p>
            <a:r>
              <a:rPr lang="en-GB" sz="2400" kern="0" dirty="0">
                <a:solidFill>
                  <a:srgbClr val="F8AC00"/>
                </a:solidFill>
              </a:rPr>
              <a:t>	</a:t>
            </a:r>
          </a:p>
          <a:p>
            <a:r>
              <a:rPr lang="en-GB" sz="2400" kern="0" dirty="0">
                <a:solidFill>
                  <a:srgbClr val="F8AC00"/>
                </a:solidFill>
              </a:rPr>
              <a:t>is not	</a:t>
            </a:r>
          </a:p>
          <a:p>
            <a:endParaRPr lang="en-GB" sz="2400" kern="0" dirty="0">
              <a:solidFill>
                <a:srgbClr val="F8AC00"/>
              </a:solidFill>
            </a:endParaRPr>
          </a:p>
          <a:p>
            <a:r>
              <a:rPr lang="en-GB" sz="2400" kern="0" dirty="0">
                <a:solidFill>
                  <a:srgbClr val="F8AC00"/>
                </a:solidFill>
              </a:rPr>
              <a:t>let us	</a:t>
            </a:r>
          </a:p>
          <a:p>
            <a:endParaRPr lang="en-GB" sz="2400" kern="0" dirty="0">
              <a:solidFill>
                <a:srgbClr val="F8AC00"/>
              </a:solidFill>
            </a:endParaRPr>
          </a:p>
          <a:p>
            <a:r>
              <a:rPr lang="en-GB" sz="2400" kern="0" dirty="0">
                <a:solidFill>
                  <a:srgbClr val="F8AC00"/>
                </a:solidFill>
              </a:rPr>
              <a:t>she is	</a:t>
            </a:r>
          </a:p>
          <a:p>
            <a:endParaRPr lang="en-GB" sz="2400" kern="0" dirty="0">
              <a:solidFill>
                <a:srgbClr val="F8AC00"/>
              </a:solidFill>
            </a:endParaRPr>
          </a:p>
          <a:p>
            <a:r>
              <a:rPr lang="en-GB" sz="2400" kern="0" dirty="0">
                <a:solidFill>
                  <a:srgbClr val="F8AC00"/>
                </a:solidFill>
              </a:rPr>
              <a:t>you have	</a:t>
            </a:r>
          </a:p>
          <a:p>
            <a:endParaRPr lang="en-GB" sz="2400" kern="0" dirty="0">
              <a:solidFill>
                <a:srgbClr val="F8AC00"/>
              </a:solidFill>
            </a:endParaRPr>
          </a:p>
          <a:p>
            <a:endParaRPr lang="en-GB" sz="2400" kern="0" dirty="0">
              <a:solidFill>
                <a:srgbClr val="F8AC00"/>
              </a:solidFill>
            </a:endParaRPr>
          </a:p>
        </p:txBody>
      </p:sp>
    </p:spTree>
    <p:extLst>
      <p:ext uri="{BB962C8B-B14F-4D97-AF65-F5344CB8AC3E}">
        <p14:creationId xmlns:p14="http://schemas.microsoft.com/office/powerpoint/2010/main" val="41841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2215991"/>
          </a:xfrm>
        </p:spPr>
        <p:txBody>
          <a:bodyPr/>
          <a:lstStyle/>
          <a:p>
            <a:r>
              <a:rPr lang="en-GB" sz="2400" dirty="0"/>
              <a:t>Brevity means shortness or conciseness. If you give a report on agriculture in the northern hemisphere in three minutes, you have done it with incredible brevity.</a:t>
            </a:r>
          </a:p>
          <a:p>
            <a:endParaRPr lang="en-GB" sz="2400" dirty="0"/>
          </a:p>
          <a:p>
            <a:r>
              <a:rPr lang="en-GB" sz="2400" dirty="0"/>
              <a:t>A good academic submission has a good balance between brevity and detail.</a:t>
            </a:r>
            <a:endParaRPr lang="en-GB" sz="2000" dirty="0"/>
          </a:p>
        </p:txBody>
      </p:sp>
    </p:spTree>
    <p:extLst>
      <p:ext uri="{BB962C8B-B14F-4D97-AF65-F5344CB8AC3E}">
        <p14:creationId xmlns:p14="http://schemas.microsoft.com/office/powerpoint/2010/main" val="292158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062651"/>
          </a:xfrm>
        </p:spPr>
        <p:txBody>
          <a:bodyPr/>
          <a:lstStyle/>
          <a:p>
            <a:r>
              <a:rPr lang="en-GB" sz="2400" u="sng" dirty="0"/>
              <a:t>Five Principles of Brevity</a:t>
            </a:r>
          </a:p>
          <a:p>
            <a:endParaRPr lang="en-GB" sz="2400" dirty="0"/>
          </a:p>
          <a:p>
            <a:r>
              <a:rPr lang="en-GB" sz="2400" dirty="0"/>
              <a:t>1. Delete words that mean little or nothing. Sometimes we use words that are meaningless. Here are a few common examples:</a:t>
            </a:r>
          </a:p>
          <a:p>
            <a:pPr marL="457200" indent="-457200">
              <a:buAutoNum type="arabicPeriod"/>
            </a:pPr>
            <a:endParaRPr lang="en-GB" sz="2400" dirty="0"/>
          </a:p>
          <a:p>
            <a:r>
              <a:rPr lang="en-GB" sz="2400" dirty="0"/>
              <a:t>kind of</a:t>
            </a:r>
          </a:p>
          <a:p>
            <a:r>
              <a:rPr lang="en-GB" sz="2400" dirty="0"/>
              <a:t>actually  </a:t>
            </a:r>
          </a:p>
          <a:p>
            <a:r>
              <a:rPr lang="en-GB" sz="2400" dirty="0"/>
              <a:t>really     </a:t>
            </a:r>
          </a:p>
          <a:p>
            <a:r>
              <a:rPr lang="en-GB" sz="2400" dirty="0"/>
              <a:t>particular </a:t>
            </a:r>
          </a:p>
          <a:p>
            <a:r>
              <a:rPr lang="en-GB" sz="2400" dirty="0"/>
              <a:t>certain   </a:t>
            </a:r>
          </a:p>
          <a:p>
            <a:r>
              <a:rPr lang="en-GB" sz="2400" dirty="0"/>
              <a:t>various</a:t>
            </a:r>
            <a:endParaRPr lang="en-GB" sz="2000" dirty="0"/>
          </a:p>
        </p:txBody>
      </p:sp>
      <p:sp>
        <p:nvSpPr>
          <p:cNvPr id="4" name="Text Placeholder 2"/>
          <p:cNvSpPr txBox="1">
            <a:spLocks/>
          </p:cNvSpPr>
          <p:nvPr/>
        </p:nvSpPr>
        <p:spPr>
          <a:xfrm>
            <a:off x="2603500" y="3499962"/>
            <a:ext cx="3810000" cy="2215991"/>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sz="2400" kern="0" dirty="0"/>
              <a:t>virtually </a:t>
            </a:r>
          </a:p>
          <a:p>
            <a:r>
              <a:rPr lang="en-GB" sz="2400" kern="0" dirty="0"/>
              <a:t>individual </a:t>
            </a:r>
          </a:p>
          <a:p>
            <a:r>
              <a:rPr lang="en-GB" sz="2400" kern="0" dirty="0"/>
              <a:t>basically </a:t>
            </a:r>
          </a:p>
          <a:p>
            <a:r>
              <a:rPr lang="en-GB" sz="2400" kern="0" dirty="0"/>
              <a:t>generally </a:t>
            </a:r>
          </a:p>
          <a:p>
            <a:r>
              <a:rPr lang="en-GB" sz="2400" kern="0" dirty="0"/>
              <a:t>given     </a:t>
            </a:r>
          </a:p>
          <a:p>
            <a:r>
              <a:rPr lang="en-GB" sz="2400" kern="0" dirty="0"/>
              <a:t>practically</a:t>
            </a:r>
            <a:endParaRPr lang="en-GB" sz="2000" kern="0" dirty="0"/>
          </a:p>
        </p:txBody>
      </p:sp>
    </p:spTree>
    <p:extLst>
      <p:ext uri="{BB962C8B-B14F-4D97-AF65-F5344CB8AC3E}">
        <p14:creationId xmlns:p14="http://schemas.microsoft.com/office/powerpoint/2010/main" val="30399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062651"/>
          </a:xfrm>
        </p:spPr>
        <p:txBody>
          <a:bodyPr/>
          <a:lstStyle/>
          <a:p>
            <a:r>
              <a:rPr lang="en-GB" sz="2400" u="sng" dirty="0"/>
              <a:t>Five Principles of Brevity</a:t>
            </a:r>
          </a:p>
          <a:p>
            <a:endParaRPr lang="en-GB" sz="2400" dirty="0"/>
          </a:p>
          <a:p>
            <a:r>
              <a:rPr lang="en-GB" sz="2400" dirty="0"/>
              <a:t>2. Delete words that repeat the meaning of  other words. Repetition adds nothing to a text. To avoid redundancy, do not use two words where one will do. The  following ideas could each be expressed in one word:</a:t>
            </a:r>
          </a:p>
          <a:p>
            <a:endParaRPr lang="en-GB" sz="2400" dirty="0"/>
          </a:p>
          <a:p>
            <a:r>
              <a:rPr lang="en-GB" sz="2400" dirty="0"/>
              <a:t>full and complete </a:t>
            </a:r>
          </a:p>
          <a:p>
            <a:r>
              <a:rPr lang="en-GB" sz="2400" dirty="0"/>
              <a:t>hopes and dreams     </a:t>
            </a:r>
          </a:p>
          <a:p>
            <a:r>
              <a:rPr lang="en-GB" sz="2400" dirty="0"/>
              <a:t>any and all        </a:t>
            </a:r>
          </a:p>
          <a:p>
            <a:r>
              <a:rPr lang="en-GB" sz="2400" dirty="0"/>
              <a:t>true and accurate</a:t>
            </a:r>
          </a:p>
        </p:txBody>
      </p:sp>
      <p:sp>
        <p:nvSpPr>
          <p:cNvPr id="5" name="Text Placeholder 2"/>
          <p:cNvSpPr txBox="1">
            <a:spLocks/>
          </p:cNvSpPr>
          <p:nvPr/>
        </p:nvSpPr>
        <p:spPr>
          <a:xfrm>
            <a:off x="3975100" y="4210050"/>
            <a:ext cx="3124200" cy="1477328"/>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sz="2400" kern="0" dirty="0"/>
              <a:t>each and every         </a:t>
            </a:r>
          </a:p>
          <a:p>
            <a:r>
              <a:rPr lang="en-GB" sz="2400" kern="0" dirty="0"/>
              <a:t>basic and fundamental      </a:t>
            </a:r>
          </a:p>
          <a:p>
            <a:r>
              <a:rPr lang="en-GB" sz="2400" kern="0" dirty="0"/>
              <a:t>first and foremost    </a:t>
            </a:r>
          </a:p>
          <a:p>
            <a:r>
              <a:rPr lang="en-GB" sz="2400" kern="0" dirty="0"/>
              <a:t>various and sundry</a:t>
            </a:r>
          </a:p>
        </p:txBody>
      </p:sp>
    </p:spTree>
    <p:extLst>
      <p:ext uri="{BB962C8B-B14F-4D97-AF65-F5344CB8AC3E}">
        <p14:creationId xmlns:p14="http://schemas.microsoft.com/office/powerpoint/2010/main" val="2846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Essay vs Report</a:t>
            </a:r>
            <a:endParaRPr lang="en-GB" sz="2800" dirty="0">
              <a:solidFill>
                <a:srgbClr val="F8AC00"/>
              </a:solidFill>
            </a:endParaRPr>
          </a:p>
        </p:txBody>
      </p:sp>
      <p:sp>
        <p:nvSpPr>
          <p:cNvPr id="3" name="Text Placeholder 2"/>
          <p:cNvSpPr>
            <a:spLocks noGrp="1"/>
          </p:cNvSpPr>
          <p:nvPr>
            <p:ph type="body" idx="1"/>
          </p:nvPr>
        </p:nvSpPr>
        <p:spPr>
          <a:xfrm>
            <a:off x="546100" y="1524238"/>
            <a:ext cx="9601200" cy="1723549"/>
          </a:xfrm>
        </p:spPr>
        <p:txBody>
          <a:bodyPr/>
          <a:lstStyle/>
          <a:p>
            <a:r>
              <a:rPr lang="en-GB" dirty="0"/>
              <a:t>An academic essay and an academic report are both forms of academic writing, but they have some differences in terms of their </a:t>
            </a:r>
            <a:r>
              <a:rPr lang="en-GB" dirty="0">
                <a:solidFill>
                  <a:srgbClr val="F8AC00"/>
                </a:solidFill>
              </a:rPr>
              <a:t>purpose</a:t>
            </a:r>
            <a:r>
              <a:rPr lang="en-GB" dirty="0"/>
              <a:t>, </a:t>
            </a:r>
            <a:r>
              <a:rPr lang="en-GB" dirty="0">
                <a:solidFill>
                  <a:srgbClr val="F8AC00"/>
                </a:solidFill>
              </a:rPr>
              <a:t>structure</a:t>
            </a:r>
            <a:r>
              <a:rPr lang="en-GB" dirty="0"/>
              <a:t>, </a:t>
            </a:r>
            <a:r>
              <a:rPr lang="en-GB" dirty="0">
                <a:solidFill>
                  <a:srgbClr val="F8AC00"/>
                </a:solidFill>
              </a:rPr>
              <a:t>and style</a:t>
            </a:r>
            <a:r>
              <a:rPr lang="en-GB" dirty="0"/>
              <a:t>.</a:t>
            </a:r>
          </a:p>
          <a:p>
            <a:endParaRPr lang="en-GB" dirty="0">
              <a:solidFill>
                <a:srgbClr val="0070C0"/>
              </a:solidFill>
            </a:endParaRPr>
          </a:p>
        </p:txBody>
      </p:sp>
    </p:spTree>
    <p:extLst>
      <p:ext uri="{BB962C8B-B14F-4D97-AF65-F5344CB8AC3E}">
        <p14:creationId xmlns:p14="http://schemas.microsoft.com/office/powerpoint/2010/main" val="48359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431983"/>
          </a:xfrm>
        </p:spPr>
        <p:txBody>
          <a:bodyPr/>
          <a:lstStyle/>
          <a:p>
            <a:r>
              <a:rPr lang="en-GB" sz="2400" u="sng" dirty="0"/>
              <a:t>Five Principles of Brevity</a:t>
            </a:r>
          </a:p>
          <a:p>
            <a:endParaRPr lang="en-GB" sz="2400" dirty="0"/>
          </a:p>
          <a:p>
            <a:r>
              <a:rPr lang="en-GB" sz="2000" dirty="0"/>
              <a:t>3. Delete words implied by other words. These redundancies are more difficult to identify because they come in many forms.    </a:t>
            </a:r>
          </a:p>
          <a:p>
            <a:endParaRPr lang="en-GB" sz="2000" dirty="0"/>
          </a:p>
          <a:p>
            <a:r>
              <a:rPr lang="en-GB" sz="2000" b="1" dirty="0"/>
              <a:t>Redundant modifiers: </a:t>
            </a:r>
            <a:r>
              <a:rPr lang="en-GB" sz="2000" dirty="0"/>
              <a:t>These describe a word that is already clearly understood, such as “past history” and “unexpected surprise.”  </a:t>
            </a:r>
          </a:p>
          <a:p>
            <a:endParaRPr lang="en-GB" sz="2000" dirty="0"/>
          </a:p>
          <a:p>
            <a:r>
              <a:rPr lang="en-GB" sz="2000" b="1" dirty="0"/>
              <a:t>Redundant categories: </a:t>
            </a:r>
            <a:r>
              <a:rPr lang="en-GB" sz="2000" dirty="0"/>
              <a:t>When an item is placed in a category that we know it belongs to, such as “red  in colour” and “shiny in appearance.”     </a:t>
            </a:r>
          </a:p>
          <a:p>
            <a:endParaRPr lang="en-GB" sz="2000" dirty="0"/>
          </a:p>
          <a:p>
            <a:r>
              <a:rPr lang="en-GB" sz="2000" b="1" dirty="0"/>
              <a:t>General implications: </a:t>
            </a:r>
            <a:r>
              <a:rPr lang="en-GB" sz="2000" dirty="0"/>
              <a:t>When sentences are too full of implied redundancy, it is sometimes better to just start over. “Imagine someone trying to learn the rules for playing the game of chess” becomes “Imagine learning the rules of chess.”</a:t>
            </a:r>
          </a:p>
        </p:txBody>
      </p:sp>
    </p:spTree>
    <p:extLst>
      <p:ext uri="{BB962C8B-B14F-4D97-AF65-F5344CB8AC3E}">
        <p14:creationId xmlns:p14="http://schemas.microsoft.com/office/powerpoint/2010/main" val="11008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124206"/>
          </a:xfrm>
        </p:spPr>
        <p:txBody>
          <a:bodyPr/>
          <a:lstStyle/>
          <a:p>
            <a:r>
              <a:rPr lang="en-GB" sz="2400" u="sng" dirty="0"/>
              <a:t>Five Principles of Brevity</a:t>
            </a:r>
          </a:p>
          <a:p>
            <a:endParaRPr lang="en-GB" sz="2400" dirty="0"/>
          </a:p>
          <a:p>
            <a:r>
              <a:rPr lang="en-GB" sz="2000" dirty="0"/>
              <a:t>4. Replace a phrase with a word. Sometimes we describe a verb instead of using it, for example: “I carefully read over what I had written to improve wording and catch errors in spelling and punctuation” could read “I edited.”</a:t>
            </a:r>
          </a:p>
          <a:p>
            <a:endParaRPr lang="en-GB" sz="2000" dirty="0"/>
          </a:p>
          <a:p>
            <a:r>
              <a:rPr lang="en-GB" sz="2000" dirty="0"/>
              <a:t>Other times we just use a common phrase where a shorter one would work:</a:t>
            </a:r>
          </a:p>
          <a:p>
            <a:endParaRPr lang="en-GB" sz="2000" dirty="0"/>
          </a:p>
          <a:p>
            <a:r>
              <a:rPr lang="en-GB" sz="2000" dirty="0"/>
              <a:t>in the event that = if</a:t>
            </a:r>
          </a:p>
          <a:p>
            <a:endParaRPr lang="en-GB" sz="2000" dirty="0"/>
          </a:p>
          <a:p>
            <a:r>
              <a:rPr lang="en-GB" sz="2000" dirty="0"/>
              <a:t>concerning the matter of = about</a:t>
            </a:r>
          </a:p>
          <a:p>
            <a:endParaRPr lang="en-GB" sz="2000" dirty="0"/>
          </a:p>
          <a:p>
            <a:r>
              <a:rPr lang="en-GB" sz="2000" dirty="0"/>
              <a:t>the reason for = why</a:t>
            </a:r>
          </a:p>
        </p:txBody>
      </p:sp>
    </p:spTree>
    <p:extLst>
      <p:ext uri="{BB962C8B-B14F-4D97-AF65-F5344CB8AC3E}">
        <p14:creationId xmlns:p14="http://schemas.microsoft.com/office/powerpoint/2010/main" val="47119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1969770"/>
          </a:xfrm>
        </p:spPr>
        <p:txBody>
          <a:bodyPr/>
          <a:lstStyle/>
          <a:p>
            <a:r>
              <a:rPr lang="en-GB" sz="2400" u="sng" dirty="0"/>
              <a:t>Five Principles of Brevity</a:t>
            </a:r>
          </a:p>
          <a:p>
            <a:endParaRPr lang="en-GB" sz="2400" dirty="0"/>
          </a:p>
          <a:p>
            <a:r>
              <a:rPr lang="en-GB" sz="2000" dirty="0"/>
              <a:t>5. Change negatives to affirmatives. Writing what did not happen, takes more words than writing what happened. It can also be confusing. Any word preceded by a not (not different, not the same, not notice) could be replaced by a shorter affirmative (similar, different, overlook).</a:t>
            </a:r>
          </a:p>
        </p:txBody>
      </p:sp>
    </p:spTree>
    <p:extLst>
      <p:ext uri="{BB962C8B-B14F-4D97-AF65-F5344CB8AC3E}">
        <p14:creationId xmlns:p14="http://schemas.microsoft.com/office/powerpoint/2010/main" val="1511488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739759"/>
          </a:xfrm>
        </p:spPr>
        <p:txBody>
          <a:bodyPr/>
          <a:lstStyle/>
          <a:p>
            <a:r>
              <a:rPr lang="en-GB" sz="2400" u="sng" dirty="0"/>
              <a:t>Quiz</a:t>
            </a:r>
          </a:p>
          <a:p>
            <a:endParaRPr lang="en-GB" sz="2400" dirty="0"/>
          </a:p>
          <a:p>
            <a:r>
              <a:rPr lang="en-GB" sz="2000" dirty="0"/>
              <a:t>My brother and I both play cricket</a:t>
            </a:r>
          </a:p>
          <a:p>
            <a:endParaRPr lang="en-GB" sz="2000" dirty="0"/>
          </a:p>
          <a:p>
            <a:r>
              <a:rPr lang="en-GB" sz="2000" dirty="0">
                <a:solidFill>
                  <a:srgbClr val="F8AC00"/>
                </a:solidFill>
              </a:rPr>
              <a:t>My brother and I play cricket</a:t>
            </a:r>
          </a:p>
          <a:p>
            <a:endParaRPr lang="en-GB" sz="2000" dirty="0"/>
          </a:p>
          <a:p>
            <a:r>
              <a:rPr lang="en-GB" sz="2000" dirty="0"/>
              <a:t>The reason why she did not come was because she was sick</a:t>
            </a:r>
          </a:p>
          <a:p>
            <a:endParaRPr lang="en-GB" sz="2000" dirty="0"/>
          </a:p>
          <a:p>
            <a:r>
              <a:rPr lang="en-GB" sz="2000" dirty="0">
                <a:solidFill>
                  <a:srgbClr val="F8AC00"/>
                </a:solidFill>
              </a:rPr>
              <a:t>The reason she did not come was because she was sick</a:t>
            </a:r>
          </a:p>
          <a:p>
            <a:endParaRPr lang="en-GB" sz="2000" dirty="0"/>
          </a:p>
          <a:p>
            <a:r>
              <a:rPr lang="en-GB" sz="2000" dirty="0"/>
              <a:t>The dog chased after the rabbit</a:t>
            </a:r>
          </a:p>
          <a:p>
            <a:endParaRPr lang="en-GB" sz="2000" dirty="0"/>
          </a:p>
          <a:p>
            <a:r>
              <a:rPr lang="en-GB" sz="2000" dirty="0">
                <a:solidFill>
                  <a:srgbClr val="F8AC00"/>
                </a:solidFill>
              </a:rPr>
              <a:t>The dog chased the rabbit</a:t>
            </a:r>
          </a:p>
          <a:p>
            <a:endParaRPr lang="en-GB" sz="2000" dirty="0"/>
          </a:p>
          <a:p>
            <a:endParaRPr lang="en-GB" sz="2000" dirty="0"/>
          </a:p>
        </p:txBody>
      </p:sp>
    </p:spTree>
    <p:extLst>
      <p:ext uri="{BB962C8B-B14F-4D97-AF65-F5344CB8AC3E}">
        <p14:creationId xmlns:p14="http://schemas.microsoft.com/office/powerpoint/2010/main" val="31546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a:lstStyle/>
          <a:p>
            <a:r>
              <a:rPr lang="en-GB" dirty="0"/>
              <a:t>Brevity</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431983"/>
          </a:xfrm>
        </p:spPr>
        <p:txBody>
          <a:bodyPr/>
          <a:lstStyle/>
          <a:p>
            <a:r>
              <a:rPr lang="en-GB" sz="2400" u="sng" dirty="0"/>
              <a:t>Quiz</a:t>
            </a:r>
          </a:p>
          <a:p>
            <a:endParaRPr lang="en-GB" sz="2400" dirty="0"/>
          </a:p>
          <a:p>
            <a:r>
              <a:rPr lang="en-GB" sz="2000" dirty="0"/>
              <a:t>In my opinion, I think you are wrong</a:t>
            </a:r>
          </a:p>
          <a:p>
            <a:endParaRPr lang="en-GB" sz="2000" dirty="0"/>
          </a:p>
          <a:p>
            <a:r>
              <a:rPr lang="en-GB" sz="2000" dirty="0">
                <a:solidFill>
                  <a:srgbClr val="F8AC00"/>
                </a:solidFill>
              </a:rPr>
              <a:t>I think you are wrong</a:t>
            </a:r>
          </a:p>
          <a:p>
            <a:endParaRPr lang="en-GB" sz="2000" dirty="0"/>
          </a:p>
          <a:p>
            <a:r>
              <a:rPr lang="en-GB" sz="2000" dirty="0"/>
              <a:t>The two twins are good swimmers</a:t>
            </a:r>
          </a:p>
          <a:p>
            <a:endParaRPr lang="en-GB" sz="2000" dirty="0"/>
          </a:p>
          <a:p>
            <a:r>
              <a:rPr lang="en-GB" sz="2000" dirty="0">
                <a:solidFill>
                  <a:srgbClr val="F8AC00"/>
                </a:solidFill>
              </a:rPr>
              <a:t>The twins are good swimmers</a:t>
            </a:r>
          </a:p>
          <a:p>
            <a:endParaRPr lang="en-GB" sz="2000" dirty="0"/>
          </a:p>
          <a:p>
            <a:r>
              <a:rPr lang="en-GB" sz="2000" dirty="0"/>
              <a:t>The planet was visible to the eye</a:t>
            </a:r>
          </a:p>
          <a:p>
            <a:endParaRPr lang="en-GB" sz="2000" dirty="0"/>
          </a:p>
          <a:p>
            <a:r>
              <a:rPr lang="en-GB" sz="2000" dirty="0">
                <a:solidFill>
                  <a:srgbClr val="F8AC00"/>
                </a:solidFill>
              </a:rPr>
              <a:t>The planet was visible</a:t>
            </a:r>
          </a:p>
          <a:p>
            <a:endParaRPr lang="en-GB" sz="2000" dirty="0"/>
          </a:p>
        </p:txBody>
      </p:sp>
    </p:spTree>
    <p:extLst>
      <p:ext uri="{BB962C8B-B14F-4D97-AF65-F5344CB8AC3E}">
        <p14:creationId xmlns:p14="http://schemas.microsoft.com/office/powerpoint/2010/main" val="224363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Using an Appendix</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3262432"/>
          </a:xfrm>
        </p:spPr>
        <p:txBody>
          <a:bodyPr wrap="square" lIns="0" tIns="0" rIns="0" bIns="0" anchor="t">
            <a:spAutoFit/>
          </a:bodyPr>
          <a:lstStyle/>
          <a:p>
            <a:pPr algn="l"/>
            <a:r>
              <a:rPr lang="en-GB" sz="2400" dirty="0"/>
              <a:t>Using an appendix in an academic report can be beneficial for several reasons:</a:t>
            </a:r>
          </a:p>
          <a:p>
            <a:pPr algn="l"/>
            <a:endParaRPr lang="en-GB" sz="2400" dirty="0"/>
          </a:p>
          <a:p>
            <a:pPr algn="l"/>
            <a:r>
              <a:rPr lang="en-GB" sz="2400" b="1" dirty="0"/>
              <a:t>In-depth Information:</a:t>
            </a:r>
            <a:r>
              <a:rPr lang="en-GB" sz="2400" dirty="0"/>
              <a:t> Appendices allow you to include supplementary material that is too detailed or extensive to be included in the main body of the report. This additional information can provide readers with a more comprehensive understanding of your research without overwhelming the main text.</a:t>
            </a:r>
          </a:p>
          <a:p>
            <a:endParaRPr lang="en-GB" sz="2000" dirty="0">
              <a:solidFill>
                <a:srgbClr val="000000"/>
              </a:solidFill>
            </a:endParaRPr>
          </a:p>
        </p:txBody>
      </p:sp>
    </p:spTree>
    <p:extLst>
      <p:ext uri="{BB962C8B-B14F-4D97-AF65-F5344CB8AC3E}">
        <p14:creationId xmlns:p14="http://schemas.microsoft.com/office/powerpoint/2010/main" val="194134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Using an Appendix</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001095"/>
          </a:xfrm>
        </p:spPr>
        <p:txBody>
          <a:bodyPr wrap="square" lIns="0" tIns="0" rIns="0" bIns="0" anchor="t">
            <a:spAutoFit/>
          </a:bodyPr>
          <a:lstStyle/>
          <a:p>
            <a:pPr algn="l"/>
            <a:r>
              <a:rPr lang="en-GB" sz="2400" b="1" dirty="0"/>
              <a:t>Clarity and Conciseness:</a:t>
            </a:r>
            <a:r>
              <a:rPr lang="en-GB" sz="2400" dirty="0">
                <a:solidFill>
                  <a:srgbClr val="0F0F0F"/>
                </a:solidFill>
              </a:rPr>
              <a:t> Including detailed data, lengthy tables, or complex charts in the main body of the report can make it dense and difficult to read. Placing such material in an appendix ensures that the main text remains focused, clear, and concise, while interested readers can refer to the appendix for more detailed information.</a:t>
            </a:r>
          </a:p>
          <a:p>
            <a:pPr algn="l"/>
            <a:endParaRPr lang="en-GB" sz="2400" dirty="0">
              <a:solidFill>
                <a:srgbClr val="0F0F0F"/>
              </a:solidFill>
            </a:endParaRPr>
          </a:p>
          <a:p>
            <a:pPr algn="l"/>
            <a:r>
              <a:rPr lang="en-GB" sz="2400" b="1" dirty="0">
                <a:solidFill>
                  <a:srgbClr val="0F0F0F"/>
                </a:solidFill>
              </a:rPr>
              <a:t>Readability:</a:t>
            </a:r>
            <a:r>
              <a:rPr lang="en-GB" sz="2400" dirty="0">
                <a:solidFill>
                  <a:srgbClr val="0F0F0F"/>
                </a:solidFill>
              </a:rPr>
              <a:t> Appendices help maintain the flow and readability of the main text. Readers who are primarily interested in the core content of the report can focus on the main body, while those seeking additional details can turn to the appendix.</a:t>
            </a:r>
            <a:endParaRPr lang="en-GB" sz="2400" dirty="0"/>
          </a:p>
          <a:p>
            <a:endParaRPr lang="en-GB" sz="2000" dirty="0">
              <a:solidFill>
                <a:srgbClr val="000000"/>
              </a:solidFill>
            </a:endParaRPr>
          </a:p>
        </p:txBody>
      </p:sp>
    </p:spTree>
    <p:extLst>
      <p:ext uri="{BB962C8B-B14F-4D97-AF65-F5344CB8AC3E}">
        <p14:creationId xmlns:p14="http://schemas.microsoft.com/office/powerpoint/2010/main" val="36836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Using an Appendix</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001095"/>
          </a:xfrm>
        </p:spPr>
        <p:txBody>
          <a:bodyPr wrap="square" lIns="0" tIns="0" rIns="0" bIns="0" anchor="t">
            <a:spAutoFit/>
          </a:bodyPr>
          <a:lstStyle/>
          <a:p>
            <a:pPr algn="l"/>
            <a:r>
              <a:rPr lang="en-GB" sz="2400" b="1" dirty="0">
                <a:solidFill>
                  <a:srgbClr val="0F0F0F"/>
                </a:solidFill>
              </a:rPr>
              <a:t>Reference and Verification:</a:t>
            </a:r>
            <a:r>
              <a:rPr lang="en-GB" sz="2400" dirty="0">
                <a:solidFill>
                  <a:srgbClr val="0F0F0F"/>
                </a:solidFill>
              </a:rPr>
              <a:t> Appendices are useful for providing documentation or evidence supporting your findings. This can include raw data, survey instruments, coding scripts, or any other materials that may be important for others to verify or replicate your research.</a:t>
            </a:r>
            <a:endParaRPr lang="en-US" sz="2400" dirty="0"/>
          </a:p>
          <a:p>
            <a:pPr algn="l"/>
            <a:endParaRPr lang="en-GB" sz="2400" dirty="0">
              <a:solidFill>
                <a:srgbClr val="0F0F0F"/>
              </a:solidFill>
            </a:endParaRPr>
          </a:p>
          <a:p>
            <a:pPr algn="l"/>
            <a:r>
              <a:rPr lang="en-GB" sz="2400" b="1" dirty="0">
                <a:solidFill>
                  <a:srgbClr val="0F0F0F"/>
                </a:solidFill>
              </a:rPr>
              <a:t>Avoiding Distractions:</a:t>
            </a:r>
            <a:r>
              <a:rPr lang="en-GB" sz="2400" dirty="0">
                <a:solidFill>
                  <a:srgbClr val="0F0F0F"/>
                </a:solidFill>
              </a:rPr>
              <a:t> Including too much detail in the main text can distract readers from the main points of your argument or research. Appendices allow you to strike a balance between providing comprehensive information and maintaining the flow of your narrative.</a:t>
            </a:r>
            <a:endParaRPr lang="en-GB" sz="2400" dirty="0"/>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372447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Using an Appendix</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5847755"/>
          </a:xfrm>
        </p:spPr>
        <p:txBody>
          <a:bodyPr wrap="square" lIns="0" tIns="0" rIns="0" bIns="0" anchor="t">
            <a:spAutoFit/>
          </a:bodyPr>
          <a:lstStyle/>
          <a:p>
            <a:pPr algn="l"/>
            <a:r>
              <a:rPr lang="en-GB" sz="2400" b="1" dirty="0">
                <a:solidFill>
                  <a:srgbClr val="0F0F0F"/>
                </a:solidFill>
              </a:rPr>
              <a:t>Meeting Guidelines and Requirements:</a:t>
            </a:r>
            <a:r>
              <a:rPr lang="en-GB" sz="2400" dirty="0">
                <a:solidFill>
                  <a:srgbClr val="0F0F0F"/>
                </a:solidFill>
              </a:rPr>
              <a:t> In some academic or publication guidelines, certain types of material may be required to be placed in an appendix. Following these guidelines ensures that your report adheres to the accepted standards in your field.</a:t>
            </a:r>
            <a:endParaRPr lang="en-US" sz="2400" dirty="0"/>
          </a:p>
          <a:p>
            <a:pPr algn="l"/>
            <a:endParaRPr lang="en-GB" sz="2400" dirty="0">
              <a:solidFill>
                <a:srgbClr val="0F0F0F"/>
              </a:solidFill>
            </a:endParaRPr>
          </a:p>
          <a:p>
            <a:pPr algn="l"/>
            <a:r>
              <a:rPr lang="en-GB" sz="2400" b="1" dirty="0">
                <a:solidFill>
                  <a:srgbClr val="0F0F0F"/>
                </a:solidFill>
              </a:rPr>
              <a:t>Facilitating Review:</a:t>
            </a:r>
            <a:r>
              <a:rPr lang="en-GB" sz="2400" dirty="0">
                <a:solidFill>
                  <a:srgbClr val="0F0F0F"/>
                </a:solidFill>
              </a:rPr>
              <a:t> For peer reviewers, having supplementary material in the appendix can facilitate a thorough review process. Reviewers can delve into the details, if necessary, without interrupting the flow of the main text.</a:t>
            </a:r>
            <a:endParaRPr lang="en-GB" sz="2400" dirty="0"/>
          </a:p>
          <a:p>
            <a:pPr algn="l"/>
            <a:endParaRPr lang="en-GB" sz="2400" dirty="0">
              <a:solidFill>
                <a:srgbClr val="0F0F0F"/>
              </a:solidFill>
            </a:endParaRPr>
          </a:p>
          <a:p>
            <a:pPr algn="l"/>
            <a:r>
              <a:rPr lang="en-GB" sz="2400" b="1" i="1" dirty="0">
                <a:solidFill>
                  <a:srgbClr val="0F0F0F"/>
                </a:solidFill>
              </a:rPr>
              <a:t>Remember to clearly label and reference your appendices in the main body of your report so that readers can easily locate and understand the relevance of the additional material.</a:t>
            </a:r>
            <a:endParaRPr lang="en-GB" sz="2400" i="1" dirty="0"/>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311936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Assessment – Coursework 2</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6217087"/>
          </a:xfrm>
        </p:spPr>
        <p:txBody>
          <a:bodyPr wrap="square" lIns="0" tIns="0" rIns="0" bIns="0" anchor="t">
            <a:spAutoFit/>
          </a:bodyPr>
          <a:lstStyle/>
          <a:p>
            <a:pPr algn="l"/>
            <a:r>
              <a:rPr lang="en-GB" sz="2400" b="1" dirty="0">
                <a:solidFill>
                  <a:srgbClr val="0F0F0F"/>
                </a:solidFill>
              </a:rPr>
              <a:t>402IT</a:t>
            </a:r>
            <a:endParaRPr lang="en-US" dirty="0">
              <a:solidFill>
                <a:srgbClr val="000000"/>
              </a:solidFill>
            </a:endParaRPr>
          </a:p>
          <a:p>
            <a:pPr algn="l"/>
            <a:r>
              <a:rPr lang="en-GB" sz="2400" b="1" dirty="0">
                <a:solidFill>
                  <a:srgbClr val="0F0F0F"/>
                </a:solidFill>
              </a:rPr>
              <a:t>Information Security</a:t>
            </a:r>
            <a:endParaRPr lang="en-US" dirty="0"/>
          </a:p>
          <a:p>
            <a:pPr algn="l"/>
            <a:endParaRPr lang="en-GB" sz="2400" b="1" dirty="0">
              <a:solidFill>
                <a:srgbClr val="0F0F0F"/>
              </a:solidFill>
            </a:endParaRPr>
          </a:p>
          <a:p>
            <a:pPr algn="l"/>
            <a:r>
              <a:rPr lang="en-GB" sz="2400" b="1" dirty="0">
                <a:solidFill>
                  <a:srgbClr val="0F0F0F"/>
                </a:solidFill>
              </a:rPr>
              <a:t>Weighting – 60%</a:t>
            </a:r>
          </a:p>
          <a:p>
            <a:pPr algn="l"/>
            <a:r>
              <a:rPr lang="en-GB" sz="2400" b="1" dirty="0">
                <a:solidFill>
                  <a:srgbClr val="0F0F0F"/>
                </a:solidFill>
              </a:rPr>
              <a:t>Due date: 15th December 2023 18:00</a:t>
            </a:r>
          </a:p>
          <a:p>
            <a:pPr algn="l"/>
            <a:endParaRPr lang="en-GB" sz="2400" b="1" dirty="0">
              <a:solidFill>
                <a:srgbClr val="0F0F0F"/>
              </a:solidFill>
            </a:endParaRPr>
          </a:p>
          <a:p>
            <a:pPr algn="l"/>
            <a:r>
              <a:rPr lang="en-GB" sz="2400" b="1" dirty="0">
                <a:solidFill>
                  <a:srgbClr val="0F0F0F"/>
                </a:solidFill>
              </a:rPr>
              <a:t>Your assessment contains 2 tasks:</a:t>
            </a:r>
          </a:p>
          <a:p>
            <a:pPr algn="l"/>
            <a:endParaRPr lang="en-GB" sz="2400" b="1" dirty="0">
              <a:solidFill>
                <a:srgbClr val="0F0F0F"/>
              </a:solidFill>
            </a:endParaRPr>
          </a:p>
          <a:p>
            <a:pPr algn="l"/>
            <a:r>
              <a:rPr lang="en-GB" sz="2400" b="1" dirty="0">
                <a:solidFill>
                  <a:srgbClr val="0F0F0F"/>
                </a:solidFill>
              </a:rPr>
              <a:t>Individual Presentation – 60 marks</a:t>
            </a:r>
          </a:p>
          <a:p>
            <a:pPr algn="l"/>
            <a:endParaRPr lang="en-GB" sz="2400" b="1" dirty="0">
              <a:solidFill>
                <a:srgbClr val="0F0F0F"/>
              </a:solidFill>
            </a:endParaRPr>
          </a:p>
          <a:p>
            <a:pPr algn="l"/>
            <a:r>
              <a:rPr lang="en-GB" sz="2400" b="1" dirty="0">
                <a:solidFill>
                  <a:srgbClr val="0F0F0F"/>
                </a:solidFill>
              </a:rPr>
              <a:t>Briefing Report – 40 marks</a:t>
            </a:r>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157299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Essay vs Report</a:t>
            </a:r>
            <a:endParaRPr lang="en-GB" sz="2800" dirty="0">
              <a:solidFill>
                <a:srgbClr val="F8AC00"/>
              </a:solidFill>
            </a:endParaRPr>
          </a:p>
        </p:txBody>
      </p:sp>
      <p:sp>
        <p:nvSpPr>
          <p:cNvPr id="3" name="Text Placeholder 2"/>
          <p:cNvSpPr>
            <a:spLocks noGrp="1"/>
          </p:cNvSpPr>
          <p:nvPr>
            <p:ph type="body" idx="1"/>
          </p:nvPr>
        </p:nvSpPr>
        <p:spPr>
          <a:xfrm>
            <a:off x="546100" y="1524238"/>
            <a:ext cx="9601200" cy="3447098"/>
          </a:xfrm>
        </p:spPr>
        <p:txBody>
          <a:bodyPr/>
          <a:lstStyle/>
          <a:p>
            <a:pPr marL="457200" indent="-457200">
              <a:buAutoNum type="arabicPeriod"/>
            </a:pPr>
            <a:r>
              <a:rPr lang="en-GB" dirty="0">
                <a:solidFill>
                  <a:srgbClr val="F8AC00"/>
                </a:solidFill>
              </a:rPr>
              <a:t>Purpose</a:t>
            </a:r>
          </a:p>
          <a:p>
            <a:endParaRPr lang="en-GB" dirty="0">
              <a:solidFill>
                <a:srgbClr val="F8AC00"/>
              </a:solidFill>
            </a:endParaRPr>
          </a:p>
          <a:p>
            <a:r>
              <a:rPr lang="en-GB" dirty="0"/>
              <a:t>The primary purpose of an academic essay is to argue a particular point of view or to present an original idea or interpretation of a topic. On the other hand, the primary purpose of an academic </a:t>
            </a:r>
            <a:r>
              <a:rPr lang="en-GB" b="1" u="sng" dirty="0"/>
              <a:t>report</a:t>
            </a:r>
            <a:r>
              <a:rPr lang="en-GB" dirty="0"/>
              <a:t> is to </a:t>
            </a:r>
            <a:r>
              <a:rPr lang="en-GB" i="1" dirty="0">
                <a:solidFill>
                  <a:srgbClr val="F8AC00"/>
                </a:solidFill>
              </a:rPr>
              <a:t>present factual information on a particular topic</a:t>
            </a:r>
            <a:r>
              <a:rPr lang="en-GB" dirty="0"/>
              <a:t>, without necessarily arguing a point of view.</a:t>
            </a:r>
          </a:p>
        </p:txBody>
      </p:sp>
    </p:spTree>
    <p:extLst>
      <p:ext uri="{BB962C8B-B14F-4D97-AF65-F5344CB8AC3E}">
        <p14:creationId xmlns:p14="http://schemas.microsoft.com/office/powerpoint/2010/main" val="2520484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Assessment – Coursework 2</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4370427"/>
          </a:xfrm>
        </p:spPr>
        <p:txBody>
          <a:bodyPr wrap="square" lIns="0" tIns="0" rIns="0" bIns="0" anchor="t">
            <a:spAutoFit/>
          </a:bodyPr>
          <a:lstStyle/>
          <a:p>
            <a:pPr algn="l"/>
            <a:r>
              <a:rPr lang="en-GB" sz="2400" b="1">
                <a:solidFill>
                  <a:srgbClr val="000000"/>
                </a:solidFill>
                <a:latin typeface="Calibri"/>
                <a:cs typeface="Calibri"/>
              </a:rPr>
              <a:t>Introduction:</a:t>
            </a:r>
            <a:r>
              <a:rPr lang="en-GB" sz="2400">
                <a:solidFill>
                  <a:srgbClr val="000000"/>
                </a:solidFill>
                <a:latin typeface="Calibri"/>
                <a:cs typeface="Calibri"/>
              </a:rPr>
              <a:t> As the Security Consultant for Greenwood Financial Services in the case study in CW1, your primary objective is to analyse the information systems and infrastructure, identify security issues and vulnerabilities, and propose detailed mitigation strategies. This assignment builds upon the previous assignment's risk assessment and expands on the implementation of necessary remediation measures to address the identified risks.</a:t>
            </a:r>
            <a:endParaRPr lang="en-US" sz="2400"/>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10575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Assessment – Coursework 2</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5724644"/>
          </a:xfrm>
        </p:spPr>
        <p:txBody>
          <a:bodyPr wrap="square" lIns="0" tIns="0" rIns="0" bIns="0" anchor="t">
            <a:spAutoFit/>
          </a:bodyPr>
          <a:lstStyle/>
          <a:p>
            <a:pPr algn="l"/>
            <a:r>
              <a:rPr lang="en-GB" sz="1600" b="1" dirty="0">
                <a:solidFill>
                  <a:srgbClr val="000000"/>
                </a:solidFill>
                <a:latin typeface="Calibri"/>
                <a:cs typeface="Calibri"/>
              </a:rPr>
              <a:t>Task-1: </a:t>
            </a:r>
            <a:r>
              <a:rPr lang="en-GB" sz="1600" dirty="0">
                <a:solidFill>
                  <a:srgbClr val="374151"/>
                </a:solidFill>
                <a:latin typeface="Segoe UI"/>
                <a:cs typeface="Segoe UI"/>
              </a:rPr>
              <a:t> </a:t>
            </a:r>
            <a:r>
              <a:rPr lang="en-GB" sz="1600" b="1" dirty="0">
                <a:solidFill>
                  <a:srgbClr val="000000"/>
                </a:solidFill>
                <a:latin typeface="Calibri"/>
                <a:cs typeface="Calibri"/>
              </a:rPr>
              <a:t>Individual Presentation (60 Marks)</a:t>
            </a:r>
            <a:endParaRPr lang="en-GB" sz="1600" dirty="0">
              <a:solidFill>
                <a:srgbClr val="000000"/>
              </a:solidFill>
              <a:latin typeface="Calibri"/>
              <a:cs typeface="Calibri"/>
            </a:endParaRPr>
          </a:p>
          <a:p>
            <a:pPr algn="l"/>
            <a:endParaRPr lang="en-GB" sz="1600" b="1" dirty="0">
              <a:solidFill>
                <a:srgbClr val="000000"/>
              </a:solidFill>
              <a:latin typeface="Calibri"/>
              <a:cs typeface="Calibri"/>
            </a:endParaRPr>
          </a:p>
          <a:p>
            <a:pPr algn="l"/>
            <a:r>
              <a:rPr lang="en-GB" sz="1600" dirty="0">
                <a:solidFill>
                  <a:srgbClr val="000000"/>
                </a:solidFill>
                <a:latin typeface="Calibri"/>
                <a:cs typeface="Calibri"/>
              </a:rPr>
              <a:t>Prepare an individual presentation for the Information Security Officer to communicate the findings from the risk assessment conducted in Assignment 1. The presentation should include the following elements:</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Executive Summary: Provide a concise overview of the organisation's current security posture, emphasizing the most critical risks and their potential impact on the business.</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Identified Security Issues: Present the key security issues and vulnerabilities discovered during the risk assessment, explaining their potential consequences for the organisation.</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Mitigation Strategies: Propose detailed mitigation strategies and controls to address each identified risk. Explain the rationale behind each strategy and how it aligns with industry best practices and standards.</a:t>
            </a:r>
          </a:p>
          <a:p>
            <a:pPr algn="l"/>
            <a:endParaRPr lang="en-GB" sz="2400" dirty="0">
              <a:latin typeface="Calibri"/>
              <a:cs typeface="Calibri"/>
            </a:endParaRPr>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267931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Assessment – Coursework 2</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7263527"/>
          </a:xfrm>
        </p:spPr>
        <p:txBody>
          <a:bodyPr wrap="square" lIns="0" tIns="0" rIns="0" bIns="0" anchor="t">
            <a:spAutoFit/>
          </a:bodyPr>
          <a:lstStyle/>
          <a:p>
            <a:pPr algn="l"/>
            <a:r>
              <a:rPr lang="en-GB" sz="1600" b="1" dirty="0">
                <a:solidFill>
                  <a:srgbClr val="000000"/>
                </a:solidFill>
                <a:latin typeface="Calibri"/>
                <a:cs typeface="Calibri"/>
              </a:rPr>
              <a:t>Task-2: </a:t>
            </a:r>
            <a:r>
              <a:rPr lang="en-GB" sz="1600" dirty="0">
                <a:solidFill>
                  <a:srgbClr val="374151"/>
                </a:solidFill>
                <a:latin typeface="Segoe UI"/>
                <a:cs typeface="Segoe UI"/>
              </a:rPr>
              <a:t> </a:t>
            </a:r>
            <a:r>
              <a:rPr lang="en-GB" sz="1600" b="1" dirty="0">
                <a:solidFill>
                  <a:srgbClr val="000000"/>
                </a:solidFill>
                <a:latin typeface="Calibri"/>
                <a:cs typeface="Calibri"/>
              </a:rPr>
              <a:t>Briefing Report (40 Marks)</a:t>
            </a:r>
            <a:endParaRPr lang="en-GB" sz="1600" dirty="0">
              <a:solidFill>
                <a:srgbClr val="000000"/>
              </a:solidFill>
              <a:latin typeface="Calibri"/>
              <a:cs typeface="Calibri"/>
            </a:endParaRPr>
          </a:p>
          <a:p>
            <a:pPr algn="l"/>
            <a:endParaRPr lang="en-GB" sz="1600" dirty="0">
              <a:solidFill>
                <a:srgbClr val="000000"/>
              </a:solidFill>
              <a:latin typeface="Calibri"/>
              <a:cs typeface="Calibri"/>
            </a:endParaRPr>
          </a:p>
          <a:p>
            <a:pPr algn="l"/>
            <a:r>
              <a:rPr lang="en-GB" sz="1600" dirty="0">
                <a:solidFill>
                  <a:srgbClr val="000000"/>
                </a:solidFill>
                <a:latin typeface="Calibri"/>
                <a:cs typeface="Calibri"/>
              </a:rPr>
              <a:t>Produce a detailed briefing report that complements your individual presentation. The report should include the following sections:</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Introduction: Provide an overview of the organisation, its information systems, and the purpose of the report.</a:t>
            </a:r>
          </a:p>
          <a:p>
            <a:pPr marL="285750" indent="-285750" algn="l">
              <a:buFont typeface="Arial"/>
              <a:buChar char="•"/>
            </a:pPr>
            <a:r>
              <a:rPr lang="en-GB" sz="1600" dirty="0">
                <a:solidFill>
                  <a:srgbClr val="000000"/>
                </a:solidFill>
                <a:latin typeface="Calibri"/>
                <a:cs typeface="Calibri"/>
              </a:rPr>
              <a:t>Methodology: Describe the methodology used to conduct the risk assessment, including the techniques, tools, and frameworks employed.</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Risk Assessment Findings: Summarise the key findings from the risk assessment, focusing on the identified security issues and vulnerabilities.</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Mitigation Strategies: Present detailed mitigation strategies for each identified risk, including technical, administrative, and physical controls. Support your recommendations with relevant industry standards and best practices.</a:t>
            </a:r>
          </a:p>
          <a:p>
            <a:pPr algn="l"/>
            <a:endParaRPr lang="en-GB" sz="1600" dirty="0">
              <a:solidFill>
                <a:srgbClr val="000000"/>
              </a:solidFill>
              <a:latin typeface="Calibri"/>
              <a:cs typeface="Calibri"/>
            </a:endParaRPr>
          </a:p>
          <a:p>
            <a:pPr marL="285750" indent="-285750" algn="l">
              <a:buFont typeface="Arial"/>
              <a:buChar char="•"/>
            </a:pPr>
            <a:r>
              <a:rPr lang="en-GB" sz="1600" dirty="0">
                <a:solidFill>
                  <a:srgbClr val="000000"/>
                </a:solidFill>
                <a:latin typeface="Calibri"/>
                <a:cs typeface="Calibri"/>
              </a:rPr>
              <a:t>Conclusion: Summarise the key points discussed in the report and emphasize the importance of implementing the proposed mitigation strategies to enhance the organisation's information security posture.</a:t>
            </a:r>
          </a:p>
          <a:p>
            <a:pPr algn="l"/>
            <a:endParaRPr lang="en-GB" sz="2000" b="1" dirty="0">
              <a:solidFill>
                <a:srgbClr val="000000"/>
              </a:solidFill>
              <a:latin typeface="Calibri"/>
              <a:cs typeface="Calibri"/>
            </a:endParaRPr>
          </a:p>
          <a:p>
            <a:pPr algn="l"/>
            <a:endParaRPr lang="en-GB" sz="2400" dirty="0">
              <a:latin typeface="Calibri"/>
              <a:cs typeface="Calibri"/>
            </a:endParaRPr>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186451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325166"/>
            <a:ext cx="9601200" cy="1107996"/>
          </a:xfrm>
        </p:spPr>
        <p:txBody>
          <a:bodyPr wrap="square" lIns="0" tIns="0" rIns="0" bIns="0" anchor="t">
            <a:spAutoFit/>
          </a:bodyPr>
          <a:lstStyle/>
          <a:p>
            <a:r>
              <a:rPr lang="en-GB" dirty="0"/>
              <a:t>Presentation Skills Task</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3077766"/>
          </a:xfrm>
        </p:spPr>
        <p:txBody>
          <a:bodyPr wrap="square" lIns="0" tIns="0" rIns="0" bIns="0" anchor="t">
            <a:spAutoFit/>
          </a:bodyPr>
          <a:lstStyle/>
          <a:p>
            <a:pPr algn="l"/>
            <a:endParaRPr lang="en-GB" sz="1600" b="1" dirty="0">
              <a:solidFill>
                <a:srgbClr val="000000"/>
              </a:solidFill>
              <a:latin typeface="Calibri"/>
              <a:cs typeface="Calibri"/>
            </a:endParaRPr>
          </a:p>
          <a:p>
            <a:pPr algn="l"/>
            <a:endParaRPr lang="en-GB" sz="2000" b="1" dirty="0">
              <a:solidFill>
                <a:srgbClr val="000000"/>
              </a:solidFill>
              <a:latin typeface="Calibri"/>
              <a:cs typeface="Calibri"/>
            </a:endParaRPr>
          </a:p>
          <a:p>
            <a:pPr algn="l"/>
            <a:endParaRPr lang="en-GB" sz="2400" dirty="0">
              <a:latin typeface="Calibri"/>
              <a:cs typeface="Calibri"/>
            </a:endParaRPr>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pic>
        <p:nvPicPr>
          <p:cNvPr id="4" name="Picture 3" descr="A person in a suit and tie&#10;&#10;Description automatically generated">
            <a:extLst>
              <a:ext uri="{FF2B5EF4-FFF2-40B4-BE49-F238E27FC236}">
                <a16:creationId xmlns:a16="http://schemas.microsoft.com/office/drawing/2014/main" id="{20F7FB6C-EF8F-8CCD-D9B6-EAD72C7F9EFA}"/>
              </a:ext>
            </a:extLst>
          </p:cNvPr>
          <p:cNvPicPr>
            <a:picLocks noChangeAspect="1"/>
          </p:cNvPicPr>
          <p:nvPr/>
        </p:nvPicPr>
        <p:blipFill>
          <a:blip r:embed="rId3"/>
          <a:stretch>
            <a:fillRect/>
          </a:stretch>
        </p:blipFill>
        <p:spPr>
          <a:xfrm>
            <a:off x="588584" y="1178329"/>
            <a:ext cx="9557340" cy="5392417"/>
          </a:xfrm>
          <a:prstGeom prst="rect">
            <a:avLst/>
          </a:prstGeom>
        </p:spPr>
      </p:pic>
      <p:sp>
        <p:nvSpPr>
          <p:cNvPr id="5" name="TextBox 4">
            <a:extLst>
              <a:ext uri="{FF2B5EF4-FFF2-40B4-BE49-F238E27FC236}">
                <a16:creationId xmlns:a16="http://schemas.microsoft.com/office/drawing/2014/main" id="{79ACEC81-506B-94A5-7292-B01AB58C43CC}"/>
              </a:ext>
            </a:extLst>
          </p:cNvPr>
          <p:cNvSpPr txBox="1"/>
          <p:nvPr/>
        </p:nvSpPr>
        <p:spPr>
          <a:xfrm>
            <a:off x="6737631" y="6601939"/>
            <a:ext cx="375979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hlinkClick r:id="rId4">
                  <a:extLst>
                    <a:ext uri="{A12FA001-AC4F-418D-AE19-62706E023703}">
                      <ahyp:hlinkClr xmlns:ahyp="http://schemas.microsoft.com/office/drawing/2018/hyperlinkcolor" val="tx"/>
                    </a:ext>
                  </a:extLst>
                </a:hlinkClick>
              </a:rPr>
              <a:t>https://youtu.be/nsKIADw7TEM?si=Iqy-Z-v-n0PhyLO8</a:t>
            </a:r>
            <a:r>
              <a:rPr lang="en-US" sz="1200" dirty="0">
                <a:ea typeface="+mn-lt"/>
                <a:cs typeface="+mn-lt"/>
              </a:rPr>
              <a:t> </a:t>
            </a:r>
            <a:endParaRPr lang="en-US" sz="1200"/>
          </a:p>
        </p:txBody>
      </p:sp>
    </p:spTree>
    <p:extLst>
      <p:ext uri="{BB962C8B-B14F-4D97-AF65-F5344CB8AC3E}">
        <p14:creationId xmlns:p14="http://schemas.microsoft.com/office/powerpoint/2010/main" val="20921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Presentation Skills Task</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7879080"/>
          </a:xfrm>
        </p:spPr>
        <p:txBody>
          <a:bodyPr wrap="square" lIns="0" tIns="0" rIns="0" bIns="0" anchor="t">
            <a:spAutoFit/>
          </a:bodyPr>
          <a:lstStyle/>
          <a:p>
            <a:pPr algn="l"/>
            <a:r>
              <a:rPr lang="en-GB" sz="1600" b="1" dirty="0">
                <a:solidFill>
                  <a:srgbClr val="000000"/>
                </a:solidFill>
                <a:latin typeface="Calibri"/>
                <a:cs typeface="Calibri"/>
              </a:rPr>
              <a:t>As your assessment is an 'individual presentation';</a:t>
            </a:r>
            <a:endParaRPr lang="en-US" dirty="0">
              <a:solidFill>
                <a:srgbClr val="000000"/>
              </a:solidFill>
            </a:endParaRPr>
          </a:p>
          <a:p>
            <a:pPr algn="l"/>
            <a:endParaRPr lang="en-GB" sz="1600" b="1" dirty="0">
              <a:latin typeface="Calibri"/>
              <a:cs typeface="Calibri"/>
            </a:endParaRPr>
          </a:p>
          <a:p>
            <a:pPr algn="l"/>
            <a:r>
              <a:rPr lang="en-GB" sz="1600" b="1" dirty="0">
                <a:solidFill>
                  <a:srgbClr val="000000"/>
                </a:solidFill>
                <a:latin typeface="Calibri"/>
                <a:cs typeface="Calibri"/>
              </a:rPr>
              <a:t>Prepare a 5-minute presentation, on the video you have just watched.</a:t>
            </a:r>
          </a:p>
          <a:p>
            <a:pPr algn="l"/>
            <a:endParaRPr lang="en-GB" sz="1600" b="1" dirty="0">
              <a:solidFill>
                <a:srgbClr val="000000"/>
              </a:solidFill>
              <a:latin typeface="Calibri"/>
              <a:cs typeface="Calibri"/>
            </a:endParaRPr>
          </a:p>
          <a:p>
            <a:pPr algn="l"/>
            <a:r>
              <a:rPr lang="en-GB" sz="1600" b="1" dirty="0">
                <a:latin typeface="Calibri"/>
                <a:cs typeface="Calibri"/>
              </a:rPr>
              <a:t>Use supplementary documentation (PowerPoint slides etc).</a:t>
            </a:r>
          </a:p>
          <a:p>
            <a:pPr algn="l"/>
            <a:endParaRPr lang="en-GB" sz="1600" b="1" dirty="0">
              <a:latin typeface="Calibri"/>
              <a:cs typeface="Calibri"/>
            </a:endParaRPr>
          </a:p>
          <a:p>
            <a:pPr algn="l"/>
            <a:r>
              <a:rPr lang="en-GB" sz="1200" b="1" dirty="0"/>
              <a:t>1. Introduction (1 minute):</a:t>
            </a:r>
            <a:endParaRPr lang="en-GB" dirty="0"/>
          </a:p>
          <a:p>
            <a:pPr algn="l"/>
            <a:endParaRPr lang="en-GB" sz="1200" b="1" dirty="0"/>
          </a:p>
          <a:p>
            <a:pPr algn="l"/>
            <a:r>
              <a:rPr lang="en-GB" sz="1200" dirty="0"/>
              <a:t>Start with an attention-grabbing statement or question related to hacking to pique the audience's interest.</a:t>
            </a:r>
            <a:endParaRPr lang="en-GB" dirty="0"/>
          </a:p>
          <a:p>
            <a:pPr algn="l"/>
            <a:r>
              <a:rPr lang="en-GB" sz="1200" dirty="0"/>
              <a:t>Briefly introduce the purpose of your presentation: to discuss key aspects of a hacking video and its implications.</a:t>
            </a:r>
            <a:endParaRPr lang="en-GB" dirty="0"/>
          </a:p>
          <a:p>
            <a:pPr algn="l"/>
            <a:endParaRPr lang="en-GB" sz="1200" dirty="0"/>
          </a:p>
          <a:p>
            <a:pPr algn="l"/>
            <a:r>
              <a:rPr lang="en-GB" sz="1200" b="1" dirty="0"/>
              <a:t>2. Overview of your findings (1 minute):</a:t>
            </a:r>
            <a:endParaRPr lang="en-GB" dirty="0"/>
          </a:p>
          <a:p>
            <a:pPr marL="285750" indent="-285750" algn="l">
              <a:buFont typeface="Arial"/>
              <a:buChar char="•"/>
            </a:pPr>
            <a:endParaRPr lang="en-GB" sz="1200" dirty="0"/>
          </a:p>
          <a:p>
            <a:pPr algn="l"/>
            <a:r>
              <a:rPr lang="en-GB" sz="1200" dirty="0"/>
              <a:t>Provide a brief summary of the video you watched.</a:t>
            </a:r>
            <a:endParaRPr lang="en-GB" dirty="0"/>
          </a:p>
          <a:p>
            <a:pPr algn="l"/>
            <a:r>
              <a:rPr lang="en-GB" sz="1200" dirty="0"/>
              <a:t>Highlight key elements such as the methods used, targets, and potential impact.</a:t>
            </a:r>
            <a:endParaRPr lang="en-GB" dirty="0"/>
          </a:p>
          <a:p>
            <a:pPr algn="l"/>
            <a:r>
              <a:rPr lang="en-GB" sz="1200" dirty="0"/>
              <a:t>If the video is complex, focus on one or two specific aspects for in-depth analysis.</a:t>
            </a:r>
            <a:endParaRPr lang="en-GB" dirty="0"/>
          </a:p>
          <a:p>
            <a:pPr algn="l"/>
            <a:endParaRPr lang="en-GB" sz="1200" dirty="0"/>
          </a:p>
          <a:p>
            <a:pPr algn="l"/>
            <a:r>
              <a:rPr lang="en-GB" sz="1200" b="1" dirty="0"/>
              <a:t>3. Hacking Techniques (1 minute):</a:t>
            </a:r>
            <a:endParaRPr lang="en-GB" dirty="0"/>
          </a:p>
          <a:p>
            <a:pPr algn="l"/>
            <a:endParaRPr lang="en-GB" sz="1200" b="1" dirty="0"/>
          </a:p>
          <a:p>
            <a:pPr algn="l"/>
            <a:r>
              <a:rPr lang="en-GB" sz="1200" dirty="0"/>
              <a:t>Discuss the hacking techniques demonstrated in the video.</a:t>
            </a:r>
            <a:endParaRPr lang="en-GB" dirty="0"/>
          </a:p>
          <a:p>
            <a:pPr algn="l"/>
            <a:r>
              <a:rPr lang="en-GB" sz="1200" dirty="0"/>
              <a:t>Explain any terms or concepts that may be unfamiliar to the audience. Remember, you won't always be delivering to your fellow classmates.</a:t>
            </a:r>
            <a:endParaRPr lang="en-GB" dirty="0"/>
          </a:p>
          <a:p>
            <a:pPr algn="l"/>
            <a:r>
              <a:rPr lang="en-GB" sz="1200" dirty="0"/>
              <a:t>Keep the explanation concise and accessible, avoiding overly technical language.</a:t>
            </a:r>
            <a:endParaRPr lang="en-GB" dirty="0"/>
          </a:p>
          <a:p>
            <a:pPr algn="l"/>
            <a:endParaRPr lang="en-GB" sz="1200" dirty="0"/>
          </a:p>
          <a:p>
            <a:pPr algn="l"/>
            <a:endParaRPr lang="en-GB" sz="1200" dirty="0"/>
          </a:p>
          <a:p>
            <a:pPr algn="l"/>
            <a:endParaRPr lang="en-GB" sz="1600" dirty="0"/>
          </a:p>
          <a:p>
            <a:pPr algn="l"/>
            <a:endParaRPr lang="en-GB" sz="2000" b="1" dirty="0">
              <a:solidFill>
                <a:srgbClr val="000000"/>
              </a:solidFill>
              <a:latin typeface="Calibri"/>
              <a:cs typeface="Calibri"/>
            </a:endParaRPr>
          </a:p>
          <a:p>
            <a:pPr algn="l"/>
            <a:endParaRPr lang="en-GB" sz="2400" dirty="0">
              <a:solidFill>
                <a:srgbClr val="000000"/>
              </a:solidFill>
              <a:latin typeface="Calibri"/>
              <a:cs typeface="Calibri"/>
            </a:endParaRPr>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267230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1107996"/>
          </a:xfrm>
        </p:spPr>
        <p:txBody>
          <a:bodyPr wrap="square" lIns="0" tIns="0" rIns="0" bIns="0" anchor="t">
            <a:spAutoFit/>
          </a:bodyPr>
          <a:lstStyle/>
          <a:p>
            <a:r>
              <a:rPr lang="en-GB" dirty="0"/>
              <a:t>Presentation Skills Task</a:t>
            </a:r>
            <a:br>
              <a:rPr lang="en-GB" dirty="0"/>
            </a:br>
            <a:endParaRPr lang="en-GB" sz="2800" dirty="0">
              <a:solidFill>
                <a:srgbClr val="F8AC00"/>
              </a:solidFill>
            </a:endParaRPr>
          </a:p>
        </p:txBody>
      </p:sp>
      <p:sp>
        <p:nvSpPr>
          <p:cNvPr id="3" name="Text Placeholder 2"/>
          <p:cNvSpPr>
            <a:spLocks noGrp="1"/>
          </p:cNvSpPr>
          <p:nvPr>
            <p:ph type="body" idx="1"/>
          </p:nvPr>
        </p:nvSpPr>
        <p:spPr>
          <a:xfrm>
            <a:off x="546100" y="1653302"/>
            <a:ext cx="9601200" cy="7017306"/>
          </a:xfrm>
        </p:spPr>
        <p:txBody>
          <a:bodyPr wrap="square" lIns="0" tIns="0" rIns="0" bIns="0" anchor="t">
            <a:spAutoFit/>
          </a:bodyPr>
          <a:lstStyle/>
          <a:p>
            <a:pPr algn="l"/>
            <a:r>
              <a:rPr lang="en-GB" sz="1200" b="1" dirty="0"/>
              <a:t>4. Implications and Risks (1 minute):</a:t>
            </a:r>
            <a:endParaRPr lang="en-GB" dirty="0"/>
          </a:p>
          <a:p>
            <a:pPr algn="l"/>
            <a:endParaRPr lang="en-GB" sz="1200" b="1" dirty="0"/>
          </a:p>
          <a:p>
            <a:pPr algn="l"/>
            <a:r>
              <a:rPr lang="en-GB" sz="1200" dirty="0"/>
              <a:t>Address the potential implications and risks associated with the hacking techniques shown in the video.</a:t>
            </a:r>
            <a:endParaRPr lang="en-GB" dirty="0"/>
          </a:p>
          <a:p>
            <a:pPr algn="l"/>
            <a:r>
              <a:rPr lang="en-GB" sz="1200" dirty="0"/>
              <a:t>Discuss how these techniques can be harmful and the types of information or systems that may be at risk.</a:t>
            </a:r>
            <a:endParaRPr lang="en-GB" dirty="0"/>
          </a:p>
          <a:p>
            <a:pPr algn="l"/>
            <a:r>
              <a:rPr lang="en-GB" sz="1200" dirty="0"/>
              <a:t>Connect the content to broader cyber security concerns and the importance of awareness.</a:t>
            </a:r>
            <a:endParaRPr lang="en-GB" dirty="0"/>
          </a:p>
          <a:p>
            <a:pPr algn="l"/>
            <a:endParaRPr lang="en-GB" sz="1200" dirty="0"/>
          </a:p>
          <a:p>
            <a:pPr algn="l"/>
            <a:r>
              <a:rPr lang="en-GB" sz="1200" b="1" dirty="0"/>
              <a:t>5. Mitigation and Prevention (1 minute):</a:t>
            </a:r>
            <a:endParaRPr lang="en-GB" dirty="0"/>
          </a:p>
          <a:p>
            <a:pPr algn="l"/>
            <a:endParaRPr lang="en-GB" sz="1200" b="1" dirty="0"/>
          </a:p>
          <a:p>
            <a:pPr algn="l"/>
            <a:r>
              <a:rPr lang="en-GB" sz="1200" dirty="0"/>
              <a:t>Briefly outline possible measures to mitigate the risks demonstrated in the video.</a:t>
            </a:r>
            <a:endParaRPr lang="en-GB" dirty="0"/>
          </a:p>
          <a:p>
            <a:pPr algn="l"/>
            <a:r>
              <a:rPr lang="en-GB" sz="1200" dirty="0"/>
              <a:t>Discuss general cyber security best practices and how individuals or organisations can protect themselves against similar threats.</a:t>
            </a:r>
          </a:p>
          <a:p>
            <a:pPr algn="l"/>
            <a:r>
              <a:rPr lang="en-GB" sz="1200" dirty="0"/>
              <a:t>Encourage the audience to be vigilant and proactive in enhancing their digital security.</a:t>
            </a:r>
            <a:endParaRPr lang="en-GB"/>
          </a:p>
          <a:p>
            <a:pPr algn="l"/>
            <a:endParaRPr lang="en-GB" sz="1200" dirty="0"/>
          </a:p>
          <a:p>
            <a:pPr algn="l"/>
            <a:r>
              <a:rPr lang="en-GB" sz="1200" b="1" dirty="0"/>
              <a:t>6. Conclusion (30 seconds):</a:t>
            </a:r>
            <a:endParaRPr lang="en-GB" dirty="0"/>
          </a:p>
          <a:p>
            <a:pPr algn="l"/>
            <a:endParaRPr lang="en-GB" sz="1200" b="1" dirty="0"/>
          </a:p>
          <a:p>
            <a:pPr algn="l"/>
            <a:r>
              <a:rPr lang="en-GB" sz="1200" dirty="0"/>
              <a:t>Summarise the key points of your presentation.</a:t>
            </a:r>
            <a:endParaRPr lang="en-GB" dirty="0"/>
          </a:p>
          <a:p>
            <a:pPr algn="l"/>
            <a:r>
              <a:rPr lang="en-GB" sz="1200" dirty="0"/>
              <a:t>End with a thought-provoking statement or call to action to encourage the audience to reflect on the importance of cybersecurity.</a:t>
            </a:r>
            <a:endParaRPr lang="en-GB" dirty="0"/>
          </a:p>
          <a:p>
            <a:pPr algn="l"/>
            <a:endParaRPr lang="en-GB" sz="3200" b="1" dirty="0"/>
          </a:p>
          <a:p>
            <a:pPr algn="l"/>
            <a:r>
              <a:rPr lang="en-GB" sz="3200" b="1" dirty="0">
                <a:solidFill>
                  <a:srgbClr val="000000"/>
                </a:solidFill>
              </a:rPr>
              <a:t>You have 1 hour to prepare!</a:t>
            </a:r>
          </a:p>
          <a:p>
            <a:pPr algn="l"/>
            <a:endParaRPr lang="en-GB" sz="1600" dirty="0">
              <a:solidFill>
                <a:srgbClr val="000000"/>
              </a:solidFill>
            </a:endParaRPr>
          </a:p>
          <a:p>
            <a:pPr algn="l"/>
            <a:endParaRPr lang="en-GB" sz="2000" b="1" dirty="0">
              <a:solidFill>
                <a:srgbClr val="000000"/>
              </a:solidFill>
              <a:latin typeface="Calibri"/>
              <a:cs typeface="Calibri"/>
            </a:endParaRPr>
          </a:p>
          <a:p>
            <a:pPr algn="l"/>
            <a:endParaRPr lang="en-GB" sz="2400" dirty="0">
              <a:solidFill>
                <a:srgbClr val="000000"/>
              </a:solidFill>
              <a:latin typeface="Calibri"/>
              <a:cs typeface="Calibri"/>
            </a:endParaRPr>
          </a:p>
          <a:p>
            <a:pPr algn="l"/>
            <a:endParaRPr lang="en-GB" sz="2400" b="1" dirty="0">
              <a:solidFill>
                <a:srgbClr val="0F0F0F"/>
              </a:solidFill>
            </a:endParaRPr>
          </a:p>
          <a:p>
            <a:pPr algn="l"/>
            <a:endParaRPr lang="en-GB" sz="2400" b="1" dirty="0">
              <a:solidFill>
                <a:srgbClr val="0F0F0F"/>
              </a:solidFill>
            </a:endParaRPr>
          </a:p>
          <a:p>
            <a:pPr algn="l"/>
            <a:endParaRPr lang="en-GB" sz="2400" b="1" dirty="0">
              <a:solidFill>
                <a:srgbClr val="0F0F0F"/>
              </a:solidFill>
            </a:endParaRPr>
          </a:p>
          <a:p>
            <a:pPr algn="l"/>
            <a:endParaRPr lang="en-GB" sz="2400" dirty="0">
              <a:solidFill>
                <a:srgbClr val="0F0F0F"/>
              </a:solidFill>
            </a:endParaRPr>
          </a:p>
          <a:p>
            <a:pPr algn="l"/>
            <a:endParaRPr lang="en-GB" sz="2400" dirty="0">
              <a:solidFill>
                <a:srgbClr val="0F0F0F"/>
              </a:solidFill>
            </a:endParaRPr>
          </a:p>
          <a:p>
            <a:endParaRPr lang="en-GB" sz="2000" dirty="0">
              <a:solidFill>
                <a:srgbClr val="000000"/>
              </a:solidFill>
            </a:endParaRPr>
          </a:p>
        </p:txBody>
      </p:sp>
    </p:spTree>
    <p:extLst>
      <p:ext uri="{BB962C8B-B14F-4D97-AF65-F5344CB8AC3E}">
        <p14:creationId xmlns:p14="http://schemas.microsoft.com/office/powerpoint/2010/main" val="228055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Essay vs Report</a:t>
            </a:r>
            <a:endParaRPr lang="en-GB" sz="2800" dirty="0">
              <a:solidFill>
                <a:srgbClr val="F8AC00"/>
              </a:solidFill>
            </a:endParaRPr>
          </a:p>
        </p:txBody>
      </p:sp>
      <p:sp>
        <p:nvSpPr>
          <p:cNvPr id="3" name="Text Placeholder 2"/>
          <p:cNvSpPr>
            <a:spLocks noGrp="1"/>
          </p:cNvSpPr>
          <p:nvPr>
            <p:ph type="body" idx="1"/>
          </p:nvPr>
        </p:nvSpPr>
        <p:spPr>
          <a:xfrm>
            <a:off x="546100" y="1524238"/>
            <a:ext cx="9601200" cy="4924425"/>
          </a:xfrm>
        </p:spPr>
        <p:txBody>
          <a:bodyPr/>
          <a:lstStyle/>
          <a:p>
            <a:r>
              <a:rPr lang="en-GB" dirty="0">
                <a:solidFill>
                  <a:srgbClr val="F8AC00"/>
                </a:solidFill>
              </a:rPr>
              <a:t>2.  Structure</a:t>
            </a:r>
          </a:p>
          <a:p>
            <a:endParaRPr lang="en-GB" dirty="0">
              <a:solidFill>
                <a:srgbClr val="F8AC00"/>
              </a:solidFill>
            </a:endParaRPr>
          </a:p>
          <a:p>
            <a:r>
              <a:rPr lang="en-GB" sz="2400" dirty="0"/>
              <a:t>Academic essays typically have an introduction, body paragraphs, and a conclusion. The introduction sets out the main argument or thesis* of the essay, while the body paragraphs develop and support the thesis through evidence and analysis. The conclusion summarises the main points and restates the thesis. In contrast, academic </a:t>
            </a:r>
            <a:r>
              <a:rPr lang="en-GB" sz="2400" b="1" u="sng" dirty="0"/>
              <a:t>reports</a:t>
            </a:r>
            <a:r>
              <a:rPr lang="en-GB" sz="2400" dirty="0"/>
              <a:t> typically have a more structured format, including an </a:t>
            </a:r>
            <a:r>
              <a:rPr lang="en-GB" sz="2400" i="1" dirty="0">
                <a:solidFill>
                  <a:srgbClr val="F8AC00"/>
                </a:solidFill>
              </a:rPr>
              <a:t>executive summary</a:t>
            </a:r>
            <a:r>
              <a:rPr lang="en-GB" sz="2400" dirty="0"/>
              <a:t>, an </a:t>
            </a:r>
            <a:r>
              <a:rPr lang="en-GB" sz="2400" i="1" dirty="0">
                <a:solidFill>
                  <a:srgbClr val="F8AC00"/>
                </a:solidFill>
              </a:rPr>
              <a:t>introduction</a:t>
            </a:r>
            <a:r>
              <a:rPr lang="en-GB" sz="2400" dirty="0"/>
              <a:t>, a </a:t>
            </a:r>
            <a:r>
              <a:rPr lang="en-GB" sz="2400" i="1" dirty="0">
                <a:solidFill>
                  <a:srgbClr val="F8AC00"/>
                </a:solidFill>
              </a:rPr>
              <a:t>methodology</a:t>
            </a:r>
            <a:r>
              <a:rPr lang="en-GB" sz="2400" dirty="0"/>
              <a:t> section, a </a:t>
            </a:r>
            <a:r>
              <a:rPr lang="en-GB" sz="2400" i="1" dirty="0">
                <a:solidFill>
                  <a:srgbClr val="F8AC00"/>
                </a:solidFill>
              </a:rPr>
              <a:t>results</a:t>
            </a:r>
            <a:r>
              <a:rPr lang="en-GB" sz="2400" dirty="0"/>
              <a:t> section, a </a:t>
            </a:r>
            <a:r>
              <a:rPr lang="en-GB" sz="2400" i="1" dirty="0">
                <a:solidFill>
                  <a:srgbClr val="F8AC00"/>
                </a:solidFill>
              </a:rPr>
              <a:t>discussion </a:t>
            </a:r>
            <a:r>
              <a:rPr lang="en-GB" sz="2400" dirty="0"/>
              <a:t>section, and a </a:t>
            </a:r>
            <a:r>
              <a:rPr lang="en-GB" sz="2400" i="1" dirty="0">
                <a:solidFill>
                  <a:srgbClr val="F8AC00"/>
                </a:solidFill>
              </a:rPr>
              <a:t>conclusion</a:t>
            </a:r>
            <a:r>
              <a:rPr lang="en-GB" sz="2400" dirty="0"/>
              <a:t>.</a:t>
            </a:r>
          </a:p>
          <a:p>
            <a:endParaRPr lang="en-GB" sz="2400" dirty="0"/>
          </a:p>
          <a:p>
            <a:r>
              <a:rPr lang="en-GB" sz="2400" i="1" dirty="0"/>
              <a:t>*A thesis is an interpretation of a question or subject, not the subject itself.</a:t>
            </a:r>
          </a:p>
        </p:txBody>
      </p:sp>
    </p:spTree>
    <p:extLst>
      <p:ext uri="{BB962C8B-B14F-4D97-AF65-F5344CB8AC3E}">
        <p14:creationId xmlns:p14="http://schemas.microsoft.com/office/powerpoint/2010/main" val="259567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Essay vs Report</a:t>
            </a:r>
            <a:endParaRPr lang="en-GB" sz="2800" dirty="0">
              <a:solidFill>
                <a:srgbClr val="F8AC00"/>
              </a:solidFill>
            </a:endParaRPr>
          </a:p>
        </p:txBody>
      </p:sp>
      <p:sp>
        <p:nvSpPr>
          <p:cNvPr id="3" name="Text Placeholder 2"/>
          <p:cNvSpPr>
            <a:spLocks noGrp="1"/>
          </p:cNvSpPr>
          <p:nvPr>
            <p:ph type="body" idx="1"/>
          </p:nvPr>
        </p:nvSpPr>
        <p:spPr>
          <a:xfrm>
            <a:off x="546100" y="1524238"/>
            <a:ext cx="9601200" cy="3077766"/>
          </a:xfrm>
        </p:spPr>
        <p:txBody>
          <a:bodyPr/>
          <a:lstStyle/>
          <a:p>
            <a:r>
              <a:rPr lang="en-GB" dirty="0">
                <a:solidFill>
                  <a:srgbClr val="F8AC00"/>
                </a:solidFill>
              </a:rPr>
              <a:t>3.  Style</a:t>
            </a:r>
          </a:p>
          <a:p>
            <a:endParaRPr lang="en-GB" dirty="0">
              <a:solidFill>
                <a:srgbClr val="F8AC00"/>
              </a:solidFill>
            </a:endParaRPr>
          </a:p>
          <a:p>
            <a:r>
              <a:rPr lang="en-GB" sz="2400" dirty="0"/>
              <a:t>Academic essays often use a more personal tone and may include the author's opinions or interpretations, while academic </a:t>
            </a:r>
            <a:r>
              <a:rPr lang="en-GB" sz="2400" b="1" u="sng" dirty="0"/>
              <a:t>reports</a:t>
            </a:r>
            <a:r>
              <a:rPr lang="en-GB" sz="2400" dirty="0"/>
              <a:t> tend to be more </a:t>
            </a:r>
            <a:r>
              <a:rPr lang="en-GB" sz="2400" i="1" dirty="0">
                <a:solidFill>
                  <a:srgbClr val="F8AC00"/>
                </a:solidFill>
              </a:rPr>
              <a:t>objective</a:t>
            </a:r>
            <a:r>
              <a:rPr lang="en-GB" sz="2400" dirty="0"/>
              <a:t> and </a:t>
            </a:r>
            <a:r>
              <a:rPr lang="en-GB" sz="2400" i="1" dirty="0">
                <a:solidFill>
                  <a:srgbClr val="F8AC00"/>
                </a:solidFill>
              </a:rPr>
              <a:t>impersonal</a:t>
            </a:r>
            <a:r>
              <a:rPr lang="en-GB" sz="2400" dirty="0"/>
              <a:t>. Academic essays often use more descriptive language, and may include quotations or citations from other sources to support arguments. Academic </a:t>
            </a:r>
            <a:r>
              <a:rPr lang="en-GB" sz="2400" b="1" u="sng" dirty="0"/>
              <a:t>reports</a:t>
            </a:r>
            <a:r>
              <a:rPr lang="en-GB" sz="2400" dirty="0"/>
              <a:t> are typically </a:t>
            </a:r>
            <a:r>
              <a:rPr lang="en-GB" sz="2400" i="1" dirty="0">
                <a:solidFill>
                  <a:srgbClr val="F8AC00"/>
                </a:solidFill>
              </a:rPr>
              <a:t>more concise </a:t>
            </a:r>
            <a:r>
              <a:rPr lang="en-GB" sz="2400" dirty="0"/>
              <a:t>and </a:t>
            </a:r>
            <a:r>
              <a:rPr lang="en-GB" sz="2400" i="1" dirty="0">
                <a:solidFill>
                  <a:srgbClr val="F8AC00"/>
                </a:solidFill>
              </a:rPr>
              <a:t>use technical language</a:t>
            </a:r>
            <a:r>
              <a:rPr lang="en-GB" sz="2400" dirty="0"/>
              <a:t>.</a:t>
            </a:r>
            <a:endParaRPr lang="en-GB" sz="2400" i="1" dirty="0"/>
          </a:p>
        </p:txBody>
      </p:sp>
    </p:spTree>
    <p:extLst>
      <p:ext uri="{BB962C8B-B14F-4D97-AF65-F5344CB8AC3E}">
        <p14:creationId xmlns:p14="http://schemas.microsoft.com/office/powerpoint/2010/main" val="249179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Essay vs Report</a:t>
            </a:r>
            <a:endParaRPr lang="en-GB" sz="2800" dirty="0">
              <a:solidFill>
                <a:srgbClr val="F8AC00"/>
              </a:solidFill>
            </a:endParaRPr>
          </a:p>
        </p:txBody>
      </p:sp>
      <p:sp>
        <p:nvSpPr>
          <p:cNvPr id="3" name="Text Placeholder 2"/>
          <p:cNvSpPr>
            <a:spLocks noGrp="1"/>
          </p:cNvSpPr>
          <p:nvPr>
            <p:ph type="body" idx="1"/>
          </p:nvPr>
        </p:nvSpPr>
        <p:spPr>
          <a:xfrm>
            <a:off x="546100" y="1524238"/>
            <a:ext cx="9601200" cy="2708434"/>
          </a:xfrm>
        </p:spPr>
        <p:txBody>
          <a:bodyPr/>
          <a:lstStyle/>
          <a:p>
            <a:r>
              <a:rPr lang="en-GB" dirty="0">
                <a:solidFill>
                  <a:srgbClr val="F8AC00"/>
                </a:solidFill>
              </a:rPr>
              <a:t>Summary</a:t>
            </a:r>
          </a:p>
          <a:p>
            <a:endParaRPr lang="en-GB" dirty="0">
              <a:solidFill>
                <a:srgbClr val="F8AC00"/>
              </a:solidFill>
            </a:endParaRPr>
          </a:p>
          <a:p>
            <a:r>
              <a:rPr lang="en-GB" sz="2400" dirty="0"/>
              <a:t>In summary, the key differences between an academic essay and an academic report are their </a:t>
            </a:r>
            <a:r>
              <a:rPr lang="en-GB" sz="2400" i="1" dirty="0">
                <a:solidFill>
                  <a:srgbClr val="F8AC00"/>
                </a:solidFill>
              </a:rPr>
              <a:t>purpose</a:t>
            </a:r>
            <a:r>
              <a:rPr lang="en-GB" sz="2400" dirty="0"/>
              <a:t>, </a:t>
            </a:r>
            <a:r>
              <a:rPr lang="en-GB" sz="2400" i="1" dirty="0">
                <a:solidFill>
                  <a:srgbClr val="F8AC00"/>
                </a:solidFill>
              </a:rPr>
              <a:t>structure</a:t>
            </a:r>
            <a:r>
              <a:rPr lang="en-GB" sz="2400" dirty="0"/>
              <a:t>, and </a:t>
            </a:r>
            <a:r>
              <a:rPr lang="en-GB" sz="2400" i="1" dirty="0">
                <a:solidFill>
                  <a:srgbClr val="F8AC00"/>
                </a:solidFill>
              </a:rPr>
              <a:t>style</a:t>
            </a:r>
            <a:r>
              <a:rPr lang="en-GB" sz="2400" dirty="0"/>
              <a:t>. Academic essays argue a point of view, have a basic structure, and use a personal tone. Academic </a:t>
            </a:r>
            <a:r>
              <a:rPr lang="en-GB" sz="2400" b="1" u="sng" dirty="0"/>
              <a:t>reports</a:t>
            </a:r>
            <a:r>
              <a:rPr lang="en-GB" sz="2400" dirty="0"/>
              <a:t> present </a:t>
            </a:r>
            <a:r>
              <a:rPr lang="en-GB" sz="2400" i="1" dirty="0">
                <a:solidFill>
                  <a:srgbClr val="F8AC00"/>
                </a:solidFill>
              </a:rPr>
              <a:t>factual information</a:t>
            </a:r>
            <a:r>
              <a:rPr lang="en-GB" sz="2400" dirty="0"/>
              <a:t>, have a </a:t>
            </a:r>
            <a:r>
              <a:rPr lang="en-GB" sz="2400" i="1" dirty="0">
                <a:solidFill>
                  <a:srgbClr val="F8AC00"/>
                </a:solidFill>
              </a:rPr>
              <a:t>more structured format</a:t>
            </a:r>
            <a:r>
              <a:rPr lang="en-GB" sz="2400" dirty="0"/>
              <a:t>, and use an </a:t>
            </a:r>
            <a:r>
              <a:rPr lang="en-GB" sz="2400" i="1" dirty="0">
                <a:solidFill>
                  <a:srgbClr val="F8AC00"/>
                </a:solidFill>
              </a:rPr>
              <a:t>objective</a:t>
            </a:r>
            <a:r>
              <a:rPr lang="en-GB" sz="2400" dirty="0"/>
              <a:t> and </a:t>
            </a:r>
            <a:r>
              <a:rPr lang="en-GB" sz="2400" i="1" dirty="0">
                <a:solidFill>
                  <a:srgbClr val="F8AC00"/>
                </a:solidFill>
              </a:rPr>
              <a:t>impersonal</a:t>
            </a:r>
            <a:r>
              <a:rPr lang="en-GB" sz="2400" dirty="0"/>
              <a:t> tone.</a:t>
            </a:r>
            <a:endParaRPr lang="en-GB" sz="2400" i="1" dirty="0"/>
          </a:p>
        </p:txBody>
      </p:sp>
    </p:spTree>
    <p:extLst>
      <p:ext uri="{BB962C8B-B14F-4D97-AF65-F5344CB8AC3E}">
        <p14:creationId xmlns:p14="http://schemas.microsoft.com/office/powerpoint/2010/main" val="170405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2339102"/>
          </a:xfrm>
        </p:spPr>
        <p:txBody>
          <a:bodyPr/>
          <a:lstStyle/>
          <a:p>
            <a:r>
              <a:rPr lang="en-GB" dirty="0">
                <a:solidFill>
                  <a:srgbClr val="F8AC00"/>
                </a:solidFill>
              </a:rPr>
              <a:t>Executive Summary</a:t>
            </a:r>
          </a:p>
          <a:p>
            <a:endParaRPr lang="en-GB" dirty="0">
              <a:solidFill>
                <a:srgbClr val="F8AC00"/>
              </a:solidFill>
            </a:endParaRPr>
          </a:p>
          <a:p>
            <a:r>
              <a:rPr lang="en-GB" sz="2400" dirty="0"/>
              <a:t>This is a brief summary of the entire report. It provides an overview of the key findings, conclusions, and recommendations, without going into too much detail. It is often the first thing that readers will see, so it is important to make it clear and concise.</a:t>
            </a:r>
            <a:endParaRPr lang="en-GB" sz="2400" i="1" dirty="0"/>
          </a:p>
        </p:txBody>
      </p:sp>
    </p:spTree>
    <p:extLst>
      <p:ext uri="{BB962C8B-B14F-4D97-AF65-F5344CB8AC3E}">
        <p14:creationId xmlns:p14="http://schemas.microsoft.com/office/powerpoint/2010/main" val="58806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428625"/>
            <a:ext cx="9601200" cy="677108"/>
          </a:xfrm>
        </p:spPr>
        <p:txBody>
          <a:bodyPr/>
          <a:lstStyle/>
          <a:p>
            <a:r>
              <a:rPr lang="en-GB" dirty="0"/>
              <a:t>Report Writing</a:t>
            </a:r>
            <a:endParaRPr lang="en-GB" sz="2800" dirty="0">
              <a:solidFill>
                <a:srgbClr val="F8AC00"/>
              </a:solidFill>
            </a:endParaRPr>
          </a:p>
        </p:txBody>
      </p:sp>
      <p:sp>
        <p:nvSpPr>
          <p:cNvPr id="3" name="Text Placeholder 2"/>
          <p:cNvSpPr>
            <a:spLocks noGrp="1"/>
          </p:cNvSpPr>
          <p:nvPr>
            <p:ph type="body" idx="1"/>
          </p:nvPr>
        </p:nvSpPr>
        <p:spPr>
          <a:xfrm>
            <a:off x="546100" y="1524238"/>
            <a:ext cx="9601200" cy="3816429"/>
          </a:xfrm>
        </p:spPr>
        <p:txBody>
          <a:bodyPr/>
          <a:lstStyle/>
          <a:p>
            <a:r>
              <a:rPr lang="en-GB" dirty="0">
                <a:solidFill>
                  <a:srgbClr val="F8AC00"/>
                </a:solidFill>
              </a:rPr>
              <a:t>Introduction</a:t>
            </a:r>
          </a:p>
          <a:p>
            <a:endParaRPr lang="en-GB" dirty="0">
              <a:solidFill>
                <a:srgbClr val="F8AC00"/>
              </a:solidFill>
            </a:endParaRPr>
          </a:p>
          <a:p>
            <a:r>
              <a:rPr lang="en-GB" sz="2400" dirty="0"/>
              <a:t>This section introduces the topic of the report and provides some background information on why the research* was conducted. It should also include a clear statement of the research question or problem that the report aims to address. The introduction sets the stage for the rest of the report and should capture the reader's interest.</a:t>
            </a:r>
          </a:p>
          <a:p>
            <a:endParaRPr lang="en-GB" sz="2400" i="1" dirty="0"/>
          </a:p>
          <a:p>
            <a:r>
              <a:rPr lang="en-GB" sz="2400" i="1" dirty="0"/>
              <a:t>*In the introduction of an academic report, what can </a:t>
            </a:r>
            <a:r>
              <a:rPr lang="en-GB" sz="2400" i="1" dirty="0">
                <a:solidFill>
                  <a:srgbClr val="F8AC00"/>
                </a:solidFill>
              </a:rPr>
              <a:t>research </a:t>
            </a:r>
            <a:r>
              <a:rPr lang="en-GB" sz="2400" i="1" dirty="0"/>
              <a:t>be defined as? More on the next slide…</a:t>
            </a:r>
          </a:p>
        </p:txBody>
      </p:sp>
    </p:spTree>
    <p:extLst>
      <p:ext uri="{BB962C8B-B14F-4D97-AF65-F5344CB8AC3E}">
        <p14:creationId xmlns:p14="http://schemas.microsoft.com/office/powerpoint/2010/main" val="2356951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BB5D43481EDA4BB6B6D05508946B51" ma:contentTypeVersion="9" ma:contentTypeDescription="Create a new document." ma:contentTypeScope="" ma:versionID="4ba19b16e8e31e11da5f288eeed669fa">
  <xsd:schema xmlns:xsd="http://www.w3.org/2001/XMLSchema" xmlns:xs="http://www.w3.org/2001/XMLSchema" xmlns:p="http://schemas.microsoft.com/office/2006/metadata/properties" xmlns:ns3="6a6bacef-10fa-4522-8eef-4d857fddb7b0" xmlns:ns4="b33ff8d8-e1d6-4840-b566-df255b78bc2e" targetNamespace="http://schemas.microsoft.com/office/2006/metadata/properties" ma:root="true" ma:fieldsID="a3736ef604e540d56c975862659ccc96" ns3:_="" ns4:_="">
    <xsd:import namespace="6a6bacef-10fa-4522-8eef-4d857fddb7b0"/>
    <xsd:import namespace="b33ff8d8-e1d6-4840-b566-df255b78bc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bacef-10fa-4522-8eef-4d857fddb7b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3ff8d8-e1d6-4840-b566-df255b78bc2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635046-1CBB-4F34-A9F4-D462C3E7C154}">
  <ds:schemaRefs>
    <ds:schemaRef ds:uri="http://schemas.microsoft.com/sharepoint/v3/contenttype/forms"/>
  </ds:schemaRefs>
</ds:datastoreItem>
</file>

<file path=customXml/itemProps2.xml><?xml version="1.0" encoding="utf-8"?>
<ds:datastoreItem xmlns:ds="http://schemas.openxmlformats.org/officeDocument/2006/customXml" ds:itemID="{56A348BC-B4C1-40C4-BB28-F8B4C11A2C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bacef-10fa-4522-8eef-4d857fddb7b0"/>
    <ds:schemaRef ds:uri="b33ff8d8-e1d6-4840-b566-df255b78bc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54809C-C62F-40F3-BFF0-A9426DE8266A}">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6a6bacef-10fa-4522-8eef-4d857fddb7b0"/>
    <ds:schemaRef ds:uri="http://purl.org/dc/terms/"/>
    <ds:schemaRef ds:uri="http://schemas.microsoft.com/office/infopath/2007/PartnerControls"/>
    <ds:schemaRef ds:uri="b33ff8d8-e1d6-4840-b566-df255b78bc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1105</TotalTime>
  <Words>2415</Words>
  <Application>Microsoft Office PowerPoint</Application>
  <PresentationFormat>Custom</PresentationFormat>
  <Paragraphs>294</Paragraphs>
  <Slides>45</Slides>
  <Notes>26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Today is all about…</vt:lpstr>
      <vt:lpstr>Essay vs Report</vt:lpstr>
      <vt:lpstr>Essay vs Report</vt:lpstr>
      <vt:lpstr>Essay vs Report</vt:lpstr>
      <vt:lpstr>Essay vs Report</vt:lpstr>
      <vt:lpstr>Essay vs Report</vt:lpstr>
      <vt:lpstr>Report Writing</vt:lpstr>
      <vt:lpstr>Report Writing</vt:lpstr>
      <vt:lpstr>Report Writing</vt:lpstr>
      <vt:lpstr>Report Writing</vt:lpstr>
      <vt:lpstr>Report Writing</vt:lpstr>
      <vt:lpstr>Report Writing</vt:lpstr>
      <vt:lpstr>Report Writing</vt:lpstr>
      <vt:lpstr>Report Writing</vt:lpstr>
      <vt:lpstr>Referencing APA7 </vt:lpstr>
      <vt:lpstr>Referencing APA7 </vt:lpstr>
      <vt:lpstr>Referencing APA7 </vt:lpstr>
      <vt:lpstr>Referencing APA7 </vt:lpstr>
      <vt:lpstr>Referencing APA7 </vt:lpstr>
      <vt:lpstr>Referencing APA7 </vt:lpstr>
      <vt:lpstr>First Person? </vt:lpstr>
      <vt:lpstr>Third Person </vt:lpstr>
      <vt:lpstr>Third Person </vt:lpstr>
      <vt:lpstr>Abbreviation? </vt:lpstr>
      <vt:lpstr>Abbreviation? </vt:lpstr>
      <vt:lpstr>Brevity </vt:lpstr>
      <vt:lpstr>Brevity </vt:lpstr>
      <vt:lpstr>Brevity </vt:lpstr>
      <vt:lpstr>Brevity </vt:lpstr>
      <vt:lpstr>Brevity </vt:lpstr>
      <vt:lpstr>Brevity </vt:lpstr>
      <vt:lpstr>Brevity </vt:lpstr>
      <vt:lpstr>Brevity </vt:lpstr>
      <vt:lpstr>Using an Appendix </vt:lpstr>
      <vt:lpstr>Using an Appendix </vt:lpstr>
      <vt:lpstr>Using an Appendix </vt:lpstr>
      <vt:lpstr>Using an Appendix </vt:lpstr>
      <vt:lpstr>Assessment – Coursework 2 </vt:lpstr>
      <vt:lpstr>Assessment – Coursework 2 </vt:lpstr>
      <vt:lpstr>Assessment – Coursework 2 </vt:lpstr>
      <vt:lpstr>Assessment – Coursework 2 </vt:lpstr>
      <vt:lpstr>Presentation Skills Task </vt:lpstr>
      <vt:lpstr>Presentation Skills Task </vt:lpstr>
      <vt:lpstr>Presentation Skills 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760aef3a73b3047c952120f19d606d06week_1_session_1.pdf</dc:title>
  <dc:creator>Melissa Forfitt</dc:creator>
  <cp:lastModifiedBy>Richard Uttley</cp:lastModifiedBy>
  <cp:revision>305</cp:revision>
  <dcterms:created xsi:type="dcterms:W3CDTF">2021-01-10T15:06:38Z</dcterms:created>
  <dcterms:modified xsi:type="dcterms:W3CDTF">2023-11-27T09:27:34Z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2021-01-10T00:00:00Z</vt:filetime>
  </property>
  <property fmtid="{D5CDD505-2E9C-101B-9397-08002B2CF9AE}" pid="3" name="Creator">
    <vt:lpwstr>Preview</vt:lpwstr>
  </property>
  <property fmtid="{D5CDD505-2E9C-101B-9397-08002B2CF9AE}" pid="4" name="LastSaved">
    <vt:filetime>2021-01-10T00:00:00Z</vt:filetime>
  </property>
  <property fmtid="{D5CDD505-2E9C-101B-9397-08002B2CF9AE}" pid="5" name="ContentTypeId">
    <vt:lpwstr>0x0101002CBB5D43481EDA4BB6B6D05508946B51</vt:lpwstr>
  </property>
</Properties>
</file>