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0A6A-F0A4-B1DF-D07C-62B755CEC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4BFD9-2D50-9F77-4D6D-2AC340B4F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1F20-A9CB-6540-7328-EFC7C6D6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BE01-AF63-2BAF-A89A-A04A1E7F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4480-7566-EB30-5694-B591A89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3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DAFC-8DD3-E94D-AE47-870628ED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29C66-3664-C452-2C25-176E6A2D1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32D8-5C3B-39C7-3812-49970966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6067-11F3-C7A3-5861-8CC25889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30690-9746-A983-71E1-E6CBA167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5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8F14A-5671-BC0E-0262-5DDD5C7D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E755E-E8EA-6CD2-4A2A-451CAA18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36CF7-050D-4760-BFEF-30BECBA2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9999D-945D-9B47-F1D4-9827125A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7A01-8551-E03C-D744-01163E50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6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E22C-D82E-2864-E712-F9114A79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57B67-1C85-BC21-DA04-43AA2ED2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8441-4103-18D4-6C6F-637616E6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A69E-E46C-AB83-3946-AFA2F231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97A7-8286-F7D4-625A-7A0ADD7F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49E1-4CBE-3DE0-2430-0FDB3290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2B7E9-A885-0D98-A0FD-598CAC70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97F70-67F6-9220-9F8F-9692E7B3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D1EA-3D8D-9027-EDF7-41ECF97D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3DF-9CBD-0675-4C90-50CB796F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5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5867-CA01-9209-1511-32ADF83F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AA38C-B18E-8D45-C57D-AFCE56BCC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82145-2E5E-CFF8-13BD-5F682E53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6A8E8-27BB-1FDE-48CF-978BCD93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090EA-F702-659E-79AD-7746AC0C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A77BD-56EA-2EB1-CFBB-B2937591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36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1E60-41AD-A065-24F6-8296B2FA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48C7-AF17-593A-5A7C-9B5899ED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65BFE-870F-EF0A-CAFC-2548D73F1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22AA4-DD2B-3B44-15CF-FD2149909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A7F6E-3D4F-7340-9478-13F224620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1B533-8126-0D06-52B4-B6775002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3DAC4-F4E2-A971-1AF4-B63BFC53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BD338-F653-CA11-C340-3E7A309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AEB1-D76F-9514-BEBE-A19F0560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ECA77-333B-5276-0174-702D97F0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41D06-2D72-0452-D8C1-C29A01F7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0CE5-280E-8309-61EB-17DF2CFD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6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B2CAE-76CD-6E6E-3CA5-DB742D9A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8C390-DA21-259F-2EA3-5E2839B0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CFD3-EAB4-9561-36FE-8DFCB685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3E1E-5079-BB22-9516-11A0E9F8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3CF1-DAF3-A946-16AA-C773F295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ECE60-ED2E-1E12-2258-B2B5C2C0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B2789-1EC1-9FD2-0FCA-A7DD319D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C8A4-C678-E155-DE62-CBAC0D9F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EF1A3-C5E5-C36B-D79F-55C7B74A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90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85C7-7417-27AD-394F-DD15845A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164302-E703-7B7D-EB35-C2972CFA2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4832-6972-6528-8222-EB06A08CB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00A25-6677-D929-F737-2E5EF0D6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A5A3-E8A2-576D-3297-A9602846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4FDC6-AC69-6AFD-A0C9-C489E9C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81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88EC3-17B4-8CD0-DDB4-E7EE72B6E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6C46E-F5EE-78C4-B42B-375ABFD35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6D267-AB35-52F4-518B-05168210D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FBF8A-CCA5-4935-8BAD-6CADA8F31958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F67B3-3210-8A37-4BA5-2FAE2FF4B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B9B4-5517-586A-340E-2BD64E7E8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07A32-75E3-4CE5-ADC6-D650F74C0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12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78D4-92D3-7E83-BEAB-44B5A1C3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 about higher education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E72C-2E1B-096B-CD6D-49BC6A62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Vulnerable target for cyber attacks (valuable info due to research in key fields such as the sciences and medicine)</a:t>
            </a:r>
          </a:p>
          <a:p>
            <a:r>
              <a:rPr lang="en-GB" dirty="0"/>
              <a:t>Very damaging to higher education institutes ( in 2016 breaches costing 3.62 million dollars / 2.8 million pounds)</a:t>
            </a:r>
          </a:p>
          <a:p>
            <a:r>
              <a:rPr lang="en-GB" dirty="0"/>
              <a:t>Education face difficulties implementing security due to confliction in staffing culture and resources (being slowest to patch, an average of 18% of vulns addressed in a 12 week patch cycle)</a:t>
            </a:r>
          </a:p>
          <a:p>
            <a:r>
              <a:rPr lang="en-GB" dirty="0"/>
              <a:t>Systems normally misconfigured or outdated hold vulnerable exploitable flaws.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72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ED8E-E573-F2A7-EB45-530B2598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vulnerability? (preliminary info)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60DE-4563-5D4C-C305-F143A6415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“A flaw within a system, application, or service which allows an </a:t>
            </a:r>
            <a:r>
              <a:rPr lang="en-GB" dirty="0" err="1"/>
              <a:t>attacher</a:t>
            </a:r>
            <a:r>
              <a:rPr lang="en-GB" dirty="0"/>
              <a:t> to circumvent security controls and </a:t>
            </a:r>
            <a:r>
              <a:rPr lang="en-GB" dirty="0" err="1"/>
              <a:t>minipulate</a:t>
            </a:r>
            <a:r>
              <a:rPr lang="en-GB" dirty="0"/>
              <a:t> </a:t>
            </a:r>
            <a:r>
              <a:rPr lang="en-GB" dirty="0" err="1"/>
              <a:t>sysems</a:t>
            </a:r>
            <a:r>
              <a:rPr lang="en-GB" dirty="0"/>
              <a:t> in ways the developer didn’t intend”</a:t>
            </a:r>
          </a:p>
          <a:p>
            <a:r>
              <a:rPr lang="en-GB" dirty="0"/>
              <a:t>To reduce vulnerabilities, A vulnerability assessment is done, (this is a process of identifying security issues in a computer, network, and/or communications infrastructure. These are done via tools such as Tenable and </a:t>
            </a:r>
            <a:r>
              <a:rPr lang="en-GB" dirty="0" err="1"/>
              <a:t>PortSwigger</a:t>
            </a:r>
            <a:r>
              <a:rPr lang="en-GB" dirty="0"/>
              <a:t>)</a:t>
            </a:r>
          </a:p>
          <a:p>
            <a:r>
              <a:rPr lang="en-GB" dirty="0"/>
              <a:t>Tools are used to provide automated assessments to help organisations understand their position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1C48-2EA4-566B-9545-F05DAC77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aims?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7F85-0448-4D91-C887-F988747A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Aims to conduct a large scale vulnerability assessment ( 272 higher education institutions.)</a:t>
            </a:r>
          </a:p>
          <a:p>
            <a:r>
              <a:rPr lang="en-GB" dirty="0"/>
              <a:t>This is done through a virtual environment (to simulate the education institutes systems.)</a:t>
            </a:r>
          </a:p>
          <a:p>
            <a:r>
              <a:rPr lang="en-GB" dirty="0"/>
              <a:t>Research via the assessments is split into 2 aspects/ keys </a:t>
            </a:r>
          </a:p>
        </p:txBody>
      </p:sp>
    </p:spTree>
    <p:extLst>
      <p:ext uri="{BB962C8B-B14F-4D97-AF65-F5344CB8AC3E}">
        <p14:creationId xmlns:p14="http://schemas.microsoft.com/office/powerpoint/2010/main" val="10395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402B-F934-9347-D030-2F3DEA6F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Vulnerability Scanning (Key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87E6-C8A6-AD9B-B997-1A3A4B8E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Softwares</a:t>
            </a:r>
            <a:r>
              <a:rPr lang="en-GB" dirty="0"/>
              <a:t> are used to scan the structure of a network, reporting vulnerabilities and providing instructions how to remediate them.</a:t>
            </a:r>
          </a:p>
          <a:p>
            <a:r>
              <a:rPr lang="en-GB" dirty="0"/>
              <a:t>These use definitions provided by NVD (National Vulnerability Database, this contains information on Common Vulnerabilities and Exposures.)</a:t>
            </a:r>
          </a:p>
          <a:p>
            <a:r>
              <a:rPr lang="en-GB" dirty="0"/>
              <a:t>The NVD then generates signatures (characteristics) which are scaled on a scoring system for risk level (this system is called the Common Vulnerability Scoring System CVSS)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618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AF1-7E22-E6A4-08F5-893F5FEB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Vulnerability Scanning</a:t>
            </a:r>
          </a:p>
        </p:txBody>
      </p:sp>
      <p:pic>
        <p:nvPicPr>
          <p:cNvPr id="5" name="Content Placeholder 4" descr="A table with text on it&#10;&#10;AI-generated content may be incorrect.">
            <a:extLst>
              <a:ext uri="{FF2B5EF4-FFF2-40B4-BE49-F238E27FC236}">
                <a16:creationId xmlns:a16="http://schemas.microsoft.com/office/drawing/2014/main" id="{E1E9E499-AC59-EDA6-4649-B324EB0D9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009"/>
            <a:ext cx="459438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DF354-5B9F-3B7B-5FC0-3F05B6A40983}"/>
              </a:ext>
            </a:extLst>
          </p:cNvPr>
          <p:cNvSpPr txBox="1"/>
          <p:nvPr/>
        </p:nvSpPr>
        <p:spPr>
          <a:xfrm>
            <a:off x="5657850" y="1469009"/>
            <a:ext cx="603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-Example of database (this is how scans provide their data)</a:t>
            </a:r>
          </a:p>
          <a:p>
            <a:endParaRPr lang="en-GB" dirty="0"/>
          </a:p>
          <a:p>
            <a:r>
              <a:rPr lang="en-GB" dirty="0"/>
              <a:t>-(This data helps provide summaries to describe identified weaknesses and provide a risk rating, and give guidance to mitigate and remediate.)</a:t>
            </a:r>
          </a:p>
        </p:txBody>
      </p:sp>
    </p:spTree>
    <p:extLst>
      <p:ext uri="{BB962C8B-B14F-4D97-AF65-F5344CB8AC3E}">
        <p14:creationId xmlns:p14="http://schemas.microsoft.com/office/powerpoint/2010/main" val="49121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AB1-14C7-4677-9EBE-3ABA9BEC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Remediation and Reporting (Key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2BFC-2014-84C0-6304-60CD11D3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Vulnerabilitiy</a:t>
            </a:r>
            <a:r>
              <a:rPr lang="en-GB" dirty="0"/>
              <a:t> remediation aims to remove vulnerabilities through a compensating security control (this can involve examples such as technical patches and architectural changes.)</a:t>
            </a:r>
          </a:p>
          <a:p>
            <a:r>
              <a:rPr lang="en-GB" dirty="0"/>
              <a:t>The length of time a device remains unprotected increases risk</a:t>
            </a:r>
          </a:p>
          <a:p>
            <a:r>
              <a:rPr lang="en-GB" dirty="0"/>
              <a:t>Reports provide a summary view of systems and corresponding findings. (info such as </a:t>
            </a:r>
            <a:r>
              <a:rPr lang="en-GB" dirty="0" err="1"/>
              <a:t>ip</a:t>
            </a:r>
            <a:r>
              <a:rPr lang="en-GB" dirty="0"/>
              <a:t>, risk rating, vulnerability descriptions and solutions are held within reports)</a:t>
            </a:r>
          </a:p>
          <a:p>
            <a:r>
              <a:rPr lang="en-GB" dirty="0"/>
              <a:t>(Mitigation and Remediation guidelines provided within reports are usually primarily used when addressing vulnerable systems)</a:t>
            </a:r>
          </a:p>
        </p:txBody>
      </p:sp>
    </p:spTree>
    <p:extLst>
      <p:ext uri="{BB962C8B-B14F-4D97-AF65-F5344CB8AC3E}">
        <p14:creationId xmlns:p14="http://schemas.microsoft.com/office/powerpoint/2010/main" val="364589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A752-DBC6-0609-62EB-8E50630A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Gaps and Imperfections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ED458-9D28-EAB8-6144-4069A9AB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Reports often contain too much info within to provide a valuable solution. (too much information that it pollutes the value, this info also failing to provide actionable fixes)</a:t>
            </a:r>
          </a:p>
          <a:p>
            <a:r>
              <a:rPr lang="en-GB" dirty="0"/>
              <a:t>Vulnerabilities require external resources to solve that the guideline doesn’t provide </a:t>
            </a:r>
          </a:p>
          <a:p>
            <a:r>
              <a:rPr lang="en-GB" dirty="0"/>
              <a:t>Reports assume priorly knowledge (users are assumed to know group policy, if not users are instructed to follow links, these of which aren’t functional)</a:t>
            </a:r>
          </a:p>
          <a:p>
            <a:r>
              <a:rPr lang="en-GB" dirty="0"/>
              <a:t>Current reporting systems don’t provide enough insight (lacking technical and actionable insight into how to remediate vulnerabilities beyond the scan report guidelines)</a:t>
            </a:r>
          </a:p>
        </p:txBody>
      </p:sp>
    </p:spTree>
    <p:extLst>
      <p:ext uri="{BB962C8B-B14F-4D97-AF65-F5344CB8AC3E}">
        <p14:creationId xmlns:p14="http://schemas.microsoft.com/office/powerpoint/2010/main" val="30862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CF04-23F6-ECD0-E2EF-CB158B359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2A63A-35DB-67E4-A856-4F9D8D3E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Boundaries are being pushed within higher education</a:t>
            </a:r>
          </a:p>
          <a:p>
            <a:r>
              <a:rPr lang="en-GB" dirty="0"/>
              <a:t>These advancements have made higher education institution targets of attack</a:t>
            </a:r>
          </a:p>
          <a:p>
            <a:r>
              <a:rPr lang="en-GB" dirty="0"/>
              <a:t>Assessment tools are valuable tools to aid but can overload info and lack actionable fixes</a:t>
            </a:r>
          </a:p>
          <a:p>
            <a:pPr marL="0" indent="0">
              <a:buNone/>
            </a:pPr>
            <a:r>
              <a:rPr lang="en-GB" dirty="0"/>
              <a:t>Ocean section of Theory conclusions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1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60A9-C7DA-9FEC-6687-45AA01A5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F491-FFC9-69B3-9A73-9C40370C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Nessus provided valuable info, identifying multiple vulnerabilities within the 272 institutions sampled.</a:t>
            </a:r>
          </a:p>
          <a:p>
            <a:r>
              <a:rPr lang="en-GB" dirty="0"/>
              <a:t>With the tools used, the verbose, overloading reporting system was enhanced to provide clear concise assessment report info</a:t>
            </a:r>
          </a:p>
          <a:p>
            <a:r>
              <a:rPr lang="en-GB" dirty="0"/>
              <a:t>Newly developed script may help admins in addressing  ‘27.80%’ of their vulnerabilities (many of which can prevent DDOS attacks)</a:t>
            </a:r>
          </a:p>
          <a:p>
            <a:pPr marL="0" indent="0">
              <a:buNone/>
            </a:pPr>
            <a:r>
              <a:rPr lang="en-GB" dirty="0"/>
              <a:t>Hampus section of Result conclusions</a:t>
            </a:r>
          </a:p>
        </p:txBody>
      </p:sp>
    </p:spTree>
    <p:extLst>
      <p:ext uri="{BB962C8B-B14F-4D97-AF65-F5344CB8AC3E}">
        <p14:creationId xmlns:p14="http://schemas.microsoft.com/office/powerpoint/2010/main" val="125221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627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Intro about higher education industry</vt:lpstr>
      <vt:lpstr>What is a vulnerability? (preliminary info)</vt:lpstr>
      <vt:lpstr>Research aims?</vt:lpstr>
      <vt:lpstr>Vulnerability Scanning (Key 1)</vt:lpstr>
      <vt:lpstr>Vulnerability Scanning</vt:lpstr>
      <vt:lpstr>Remediation and Reporting (Key 2)</vt:lpstr>
      <vt:lpstr>Gaps and Imperfections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3</cp:revision>
  <dcterms:created xsi:type="dcterms:W3CDTF">2025-04-01T09:23:15Z</dcterms:created>
  <dcterms:modified xsi:type="dcterms:W3CDTF">2025-04-01T11:28:39Z</dcterms:modified>
</cp:coreProperties>
</file>