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57" r:id="rId5"/>
    <p:sldId id="516" r:id="rId6"/>
    <p:sldId id="563" r:id="rId7"/>
    <p:sldId id="565" r:id="rId8"/>
    <p:sldId id="566" r:id="rId9"/>
    <p:sldId id="550" r:id="rId10"/>
    <p:sldId id="567" r:id="rId11"/>
    <p:sldId id="568" r:id="rId12"/>
    <p:sldId id="569" r:id="rId13"/>
    <p:sldId id="570" r:id="rId14"/>
    <p:sldId id="327" r:id="rId15"/>
    <p:sldId id="328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8D4BD-4366-9C40-8BB2-EB26B4672143}" v="22" dt="2023-09-12T07:31:46.99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46"/>
    <p:restoredTop sz="86349" autoAdjust="0"/>
  </p:normalViewPr>
  <p:slideViewPr>
    <p:cSldViewPr>
      <p:cViewPr varScale="1">
        <p:scale>
          <a:sx n="95" d="100"/>
          <a:sy n="95" d="100"/>
        </p:scale>
        <p:origin x="1662" y="4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32770-C88A-4375-A55B-9B8E015EC816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D534C-97D6-40B0-A15E-8F4D53FD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56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94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204BA-DF88-4512-9CAA-6A0DB6BE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E699E-AF72-C3C0-5047-FB7C742D6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F962B-8F4C-70F6-FA48-E9B2EEE1F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9E827-0E23-B7BF-765C-C30E024F48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06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95D71-C5B5-8612-9B7E-DE0836BC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FF4BA-F930-03E5-CA55-FED540115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176B4C-53DF-3081-EBD9-FECB09138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D38F8-FF4A-351C-B86B-ED4AFD30B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270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52DFF-16A5-CEB8-FB97-400083B47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AA7D3-5D14-42A0-0B60-5BEFBB0AC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41902-76A1-B325-42FF-153AC0F7E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E7FC-9CC5-6F9B-6AD1-17222C744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2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38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250BB-1C91-C6E0-4123-DF513FB1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783C9-2EB5-ACBD-5885-5039EBC84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81D11-9D58-EF71-1BFC-3B1D567FB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3C4B1-DD50-5759-FEAF-CE85A5809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19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214B6-A05D-BB20-BFFB-159F9F65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F724F6-F7F4-5EEC-B616-DF0C3C4BE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05A12-0B03-1FB9-4657-2E9C33601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BDE4C-5140-47E0-3CAF-1F345D8CE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8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F60BF-4A54-5C2A-7FAA-51FA8CAA2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AEEF7-C525-76CD-1972-62DE08595F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8703B-58BA-6D82-1B47-A7B39EBD2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0D36-3C23-BBF4-2522-9748C1E4C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298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E00E1-176B-57BA-DD6A-1191360B3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C81E41-DB03-7C0C-5646-21EE3C3E1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68B24-7560-442B-9E09-4E8A4BAC8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109BB-1759-FA6A-E981-4D9CB8C529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D534C-97D6-40B0-A15E-8F4D53FD104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2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 userDrawn="1"/>
        </p:nvSpPr>
        <p:spPr>
          <a:xfrm>
            <a:off x="-38100" y="0"/>
            <a:ext cx="9207499" cy="68580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8013" y="2150821"/>
            <a:ext cx="5887973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1197" y="6464680"/>
            <a:ext cx="572134" cy="178434"/>
          </a:xfrm>
          <a:prstGeom prst="rect">
            <a:avLst/>
          </a:prstGeo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Slide</a:t>
            </a:r>
            <a:r>
              <a:rPr spc="21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/>
          <p:cNvSpPr/>
          <p:nvPr userDrawn="1"/>
        </p:nvSpPr>
        <p:spPr>
          <a:xfrm>
            <a:off x="0" y="-576061"/>
            <a:ext cx="9144000" cy="7410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437" y="1800859"/>
            <a:ext cx="8439150" cy="3830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3527" y="2743200"/>
            <a:ext cx="9144000" cy="1438910"/>
          </a:xfrm>
          <a:custGeom>
            <a:avLst/>
            <a:gdLst/>
            <a:ahLst/>
            <a:cxnLst/>
            <a:rect l="l" t="t" r="r" b="b"/>
            <a:pathLst>
              <a:path w="9144000" h="1438910">
                <a:moveTo>
                  <a:pt x="9144000" y="0"/>
                </a:moveTo>
                <a:lnTo>
                  <a:pt x="0" y="0"/>
                </a:lnTo>
                <a:lnTo>
                  <a:pt x="0" y="1438655"/>
                </a:lnTo>
                <a:lnTo>
                  <a:pt x="9144000" y="1438655"/>
                </a:lnTo>
                <a:lnTo>
                  <a:pt x="9144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-106764" y="3429000"/>
            <a:ext cx="9037237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314" marR="5080" indent="-2000250" algn="ctr">
              <a:lnSpc>
                <a:spcPct val="100000"/>
              </a:lnSpc>
              <a:spcBef>
                <a:spcPts val="105"/>
              </a:spcBef>
            </a:pPr>
            <a:r>
              <a:rPr lang="en-GB" sz="3200" dirty="0">
                <a:solidFill>
                  <a:schemeClr val="tx1"/>
                </a:solidFill>
              </a:rPr>
              <a:t>Vulnerabilities Identified and Mitigation Strategies in Case Study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AEEDB-3089-B8F8-9927-0FCD9BEF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3919-AFFE-5AF7-3B06-1E966FA7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8" y="228600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 dirty="0"/>
              <a:t>Vulnerabilities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900D-19F8-2440-CACF-ADCEB197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0" y="1143000"/>
            <a:ext cx="4216790" cy="4930140"/>
          </a:xfrm>
        </p:spPr>
        <p:txBody>
          <a:bodyPr wrap="square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b="1" dirty="0">
                <a:solidFill>
                  <a:srgbClr val="404040"/>
                </a:solidFill>
                <a:latin typeface="DeepSeek-CJK-patch"/>
                <a:cs typeface="+mn-cs"/>
              </a:rPr>
              <a:t>Physical Security Gaps: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404040"/>
                </a:solidFill>
                <a:latin typeface="DeepSeek-CJK-patch"/>
              </a:rPr>
              <a:t>Risk</a:t>
            </a:r>
            <a:r>
              <a:rPr lang="en-GB" dirty="0">
                <a:solidFill>
                  <a:srgbClr val="404040"/>
                </a:solidFill>
                <a:latin typeface="DeepSeek-CJK-patch"/>
              </a:rPr>
              <a:t>: Unsecured server rooms or workstations could allow physical tampering.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404040"/>
                </a:solidFill>
                <a:latin typeface="DeepSeek-CJK-patch"/>
              </a:rPr>
              <a:t>Mitigation</a:t>
            </a:r>
            <a:r>
              <a:rPr lang="en-GB" dirty="0">
                <a:solidFill>
                  <a:srgbClr val="404040"/>
                </a:solidFill>
                <a:latin typeface="DeepSeek-CJK-patch"/>
              </a:rPr>
              <a:t>:</a:t>
            </a:r>
          </a:p>
          <a:p>
            <a:pPr marL="1200150" lvl="2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DeepSeek-CJK-patch"/>
              </a:rPr>
              <a:t>Restrict physical access to IT infrastructure with biometrics/keycards.</a:t>
            </a:r>
          </a:p>
          <a:p>
            <a:pPr marL="1200150" lvl="2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DeepSeek-CJK-patch"/>
              </a:rPr>
              <a:t>Implement disk encryption for all portable devices.</a:t>
            </a:r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b="0" i="0" dirty="0">
              <a:effectLst/>
            </a:endParaRPr>
          </a:p>
        </p:txBody>
      </p:sp>
      <p:pic>
        <p:nvPicPr>
          <p:cNvPr id="8" name="Content Placeholder 7" descr="A diagram of a web application&#10;&#10;AI-generated content may be incorrect.">
            <a:extLst>
              <a:ext uri="{FF2B5EF4-FFF2-40B4-BE49-F238E27FC236}">
                <a16:creationId xmlns:a16="http://schemas.microsoft.com/office/drawing/2014/main" id="{D97F3E19-E21D-D09B-22EF-858D21C62A9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62" y="1828800"/>
            <a:ext cx="3415500" cy="3581399"/>
          </a:xfrm>
        </p:spPr>
      </p:pic>
    </p:spTree>
    <p:extLst>
      <p:ext uri="{BB962C8B-B14F-4D97-AF65-F5344CB8AC3E}">
        <p14:creationId xmlns:p14="http://schemas.microsoft.com/office/powerpoint/2010/main" val="198952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77108"/>
          </a:xfrm>
        </p:spPr>
        <p:txBody>
          <a:bodyPr/>
          <a:lstStyle/>
          <a:p>
            <a:r>
              <a:rPr lang="en-GB" dirty="0"/>
              <a:t>What’s next on the agenda?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437" y="1800859"/>
            <a:ext cx="8439150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Break: 20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Lab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Lab Work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17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ny Questions Royalty Free Vector Image - Vecto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61"/>
          <a:stretch/>
        </p:blipFill>
        <p:spPr bwMode="auto">
          <a:xfrm>
            <a:off x="2171786" y="533400"/>
            <a:ext cx="4800427" cy="51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83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/>
              <a:t>Case Study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</p:spPr>
        <p:txBody>
          <a:bodyPr wrap="square">
            <a:normAutofit/>
          </a:bodyPr>
          <a:lstStyle/>
          <a:p>
            <a:pPr marL="12700" marR="294005" rtl="0">
              <a:spcBef>
                <a:spcPts val="95"/>
              </a:spcBef>
            </a:pPr>
            <a:endParaRPr lang="en-GB" spc="-10"/>
          </a:p>
          <a:p>
            <a:pPr marL="12700" marR="294005" rtl="0">
              <a:spcBef>
                <a:spcPts val="95"/>
              </a:spcBef>
            </a:pPr>
            <a:endParaRPr lang="en-GB" spc="-10"/>
          </a:p>
          <a:p>
            <a:pPr marL="12700" marR="294005" rtl="0">
              <a:spcBef>
                <a:spcPts val="95"/>
              </a:spcBef>
            </a:pPr>
            <a:endParaRPr lang="en-GB" b="0" i="0">
              <a:effectLst/>
            </a:endParaRPr>
          </a:p>
        </p:txBody>
      </p:sp>
      <p:pic>
        <p:nvPicPr>
          <p:cNvPr id="6" name="Picture 5" descr="A close-up of a document&#10;&#10;AI-generated content may be incorrect.">
            <a:extLst>
              <a:ext uri="{FF2B5EF4-FFF2-40B4-BE49-F238E27FC236}">
                <a16:creationId xmlns:a16="http://schemas.microsoft.com/office/drawing/2014/main" id="{914D0F24-F817-C094-2F10-F89090BF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72" y="1577340"/>
            <a:ext cx="3326815" cy="452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325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6E52F-7984-B737-DC42-EDE559B07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378B-255E-0A55-0E31-3308FF7F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/>
              <a:t>Vulnerabilities Identified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538E5-57CD-797D-5490-4B00C457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4114800" cy="4526280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GB" sz="1900" b="1" dirty="0"/>
              <a:t>Legacy Systems (Windows XP):</a:t>
            </a:r>
          </a:p>
          <a:p>
            <a:pPr>
              <a:lnSpc>
                <a:spcPct val="90000"/>
              </a:lnSpc>
              <a:spcAft>
                <a:spcPts val="300"/>
              </a:spcAft>
              <a:buFont typeface="+mj-lt"/>
              <a:buAutoNum type="arabicPeriod"/>
            </a:pPr>
            <a:endParaRPr lang="en-GB" sz="1900" dirty="0"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1900" b="1" dirty="0">
                <a:solidFill>
                  <a:schemeClr val="tx1"/>
                </a:solidFill>
              </a:rPr>
              <a:t>Risk: </a:t>
            </a:r>
            <a:r>
              <a:rPr lang="en-GB" sz="1900" dirty="0">
                <a:solidFill>
                  <a:schemeClr val="tx1"/>
                </a:solidFill>
              </a:rPr>
              <a:t>Unsupported OS with no security patches, leading to high vulnerability to exploits.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GB" sz="19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1900" b="1" dirty="0">
                <a:solidFill>
                  <a:schemeClr val="tx1"/>
                </a:solidFill>
              </a:rPr>
              <a:t>Mitigation</a:t>
            </a:r>
            <a:r>
              <a:rPr lang="en-GB" sz="1900" dirty="0">
                <a:solidFill>
                  <a:schemeClr val="tx1"/>
                </a:solidFill>
              </a:rPr>
              <a:t>: Replace Windows XP with modern, supported OS. If immediate replacement is impossible, isolate XP systems in a segmented network, restrict internet access, and implement additional monitoring.</a:t>
            </a:r>
          </a:p>
          <a:p>
            <a:pPr>
              <a:lnSpc>
                <a:spcPct val="90000"/>
              </a:lnSpc>
              <a:buNone/>
            </a:pPr>
            <a:br>
              <a:rPr lang="en-GB" sz="1900" dirty="0"/>
            </a:br>
            <a:endParaRPr lang="en-GB" sz="19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19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1900" b="0" i="0" dirty="0">
              <a:effectLst/>
            </a:endParaRPr>
          </a:p>
        </p:txBody>
      </p:sp>
      <p:pic>
        <p:nvPicPr>
          <p:cNvPr id="7" name="Picture 6" descr="A logo of a microsoft windows xp&#10;&#10;AI-generated content may be incorrect.">
            <a:extLst>
              <a:ext uri="{FF2B5EF4-FFF2-40B4-BE49-F238E27FC236}">
                <a16:creationId xmlns:a16="http://schemas.microsoft.com/office/drawing/2014/main" id="{331D050A-D361-54E9-1A05-C790C90EB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81" r="24907" b="-1"/>
          <a:stretch/>
        </p:blipFill>
        <p:spPr>
          <a:xfrm>
            <a:off x="4709160" y="1577340"/>
            <a:ext cx="3977640" cy="452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00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8F57A-CE18-1EAC-15D6-38F1536D0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1133D-4B01-4488-8B3E-4C281BCA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/>
              <a:t>Vulnerabilities Identified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2821-DC9F-91AE-FF07-9BB83A3DA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4114800" cy="4526280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1900" b="1" dirty="0"/>
              <a:t>Weak Authentication Mechanisms: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GB" sz="1900" b="1" dirty="0"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1900" b="1" dirty="0">
                <a:solidFill>
                  <a:schemeClr val="tx1"/>
                </a:solidFill>
              </a:rPr>
              <a:t>Risk: </a:t>
            </a:r>
            <a:r>
              <a:rPr lang="en-GB" sz="1900" dirty="0">
                <a:solidFill>
                  <a:schemeClr val="tx1"/>
                </a:solidFill>
              </a:rPr>
              <a:t>Reliance on passwords alone increases risks of phishing, brute-force attacks, and credential theft.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GB" sz="19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1900" b="1" dirty="0">
                <a:solidFill>
                  <a:schemeClr val="tx1"/>
                </a:solidFill>
              </a:rPr>
              <a:t>Mitigation: </a:t>
            </a:r>
            <a:r>
              <a:rPr lang="en-GB" sz="1900" dirty="0">
                <a:solidFill>
                  <a:schemeClr val="tx1"/>
                </a:solidFill>
              </a:rPr>
              <a:t>Implement </a:t>
            </a:r>
            <a:r>
              <a:rPr lang="en-GB" sz="1900" b="1" dirty="0">
                <a:solidFill>
                  <a:schemeClr val="tx1"/>
                </a:solidFill>
              </a:rPr>
              <a:t>Multi-Factor Authentication (MFA) </a:t>
            </a:r>
            <a:r>
              <a:rPr lang="en-GB" sz="1900" dirty="0">
                <a:solidFill>
                  <a:schemeClr val="tx1"/>
                </a:solidFill>
              </a:rPr>
              <a:t>for all user accounts (patients, employees, pharmacies). Enforce strong password policies (e.g., minimum length, complexity, regular rotation).</a:t>
            </a:r>
          </a:p>
          <a:p>
            <a:pPr>
              <a:lnSpc>
                <a:spcPct val="90000"/>
              </a:lnSpc>
              <a:buNone/>
            </a:pPr>
            <a:br>
              <a:rPr lang="en-GB" sz="1900" dirty="0"/>
            </a:br>
            <a:endParaRPr lang="en-GB" sz="19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19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1900" b="0" i="0" dirty="0">
              <a:effectLst/>
            </a:endParaRPr>
          </a:p>
        </p:txBody>
      </p:sp>
      <p:pic>
        <p:nvPicPr>
          <p:cNvPr id="5" name="Picture 4" descr="A fingerprint scan with blue lines and dots&#10;&#10;AI-generated content may be incorrect.">
            <a:extLst>
              <a:ext uri="{FF2B5EF4-FFF2-40B4-BE49-F238E27FC236}">
                <a16:creationId xmlns:a16="http://schemas.microsoft.com/office/drawing/2014/main" id="{51D21511-D31E-C749-1AE1-C07CD58AC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r="27640" b="1"/>
          <a:stretch/>
        </p:blipFill>
        <p:spPr>
          <a:xfrm>
            <a:off x="4709160" y="1577340"/>
            <a:ext cx="3977640" cy="4526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0258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A98CA-203C-A5E8-1061-D20E169E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8233-349F-D3BE-15BB-6EE62DAD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7" y="426465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 dirty="0"/>
              <a:t>Vulnerabilities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89CA-F4BD-0AFB-CBDE-BE4973C0A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436" y="1447800"/>
            <a:ext cx="4169563" cy="4526280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 b="1" dirty="0"/>
              <a:t>External Access Risks (Pharmacies):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</a:rPr>
              <a:t>Risk: </a:t>
            </a:r>
            <a:r>
              <a:rPr lang="en-GB" sz="2000" dirty="0">
                <a:solidFill>
                  <a:schemeClr val="tx1"/>
                </a:solidFill>
              </a:rPr>
              <a:t>Pharmacies access patient data over the internet without secure channels, risking data breaches.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</a:rPr>
              <a:t>Mitigation: </a:t>
            </a:r>
            <a:r>
              <a:rPr lang="en-GB" sz="2000" dirty="0">
                <a:solidFill>
                  <a:schemeClr val="tx1"/>
                </a:solidFill>
              </a:rPr>
              <a:t>Implement a VPN with strict access controls for external pharmacies. Restrict access to only necessary data using role-based access control (RBAC).</a:t>
            </a:r>
          </a:p>
          <a:p>
            <a:pPr>
              <a:lnSpc>
                <a:spcPct val="90000"/>
              </a:lnSpc>
              <a:buNone/>
            </a:pPr>
            <a:br>
              <a:rPr lang="en-GB" sz="2000" dirty="0"/>
            </a:b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b="0" i="0" dirty="0">
              <a:effectLst/>
            </a:endParaRPr>
          </a:p>
        </p:txBody>
      </p:sp>
      <p:pic>
        <p:nvPicPr>
          <p:cNvPr id="6" name="Picture 5" descr="A person touching a cloud with a lock&#10;&#10;AI-generated content may be incorrect.">
            <a:extLst>
              <a:ext uri="{FF2B5EF4-FFF2-40B4-BE49-F238E27FC236}">
                <a16:creationId xmlns:a16="http://schemas.microsoft.com/office/drawing/2014/main" id="{6F801DB1-AA0C-809D-07BC-4D66B94C1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2846070"/>
            <a:ext cx="3977640" cy="1988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0857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 dirty="0"/>
              <a:t>Vulnerabilities Identified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2"/>
          </p:nvPr>
        </p:nvSpPr>
        <p:spPr>
          <a:xfrm>
            <a:off x="457200" y="1123059"/>
            <a:ext cx="4495800" cy="4980561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200" b="1" dirty="0"/>
              <a:t>Lack of Network Segmentation: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GB" sz="2200" b="1" dirty="0"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chemeClr val="tx1"/>
                </a:solidFill>
              </a:rPr>
              <a:t>Risk: </a:t>
            </a:r>
            <a:r>
              <a:rPr lang="en-GB" sz="2200" dirty="0">
                <a:solidFill>
                  <a:schemeClr val="tx1"/>
                </a:solidFill>
              </a:rPr>
              <a:t>All systems operate on a single LAN, allowing lateral movement if compromised.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GB" sz="22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chemeClr val="tx1"/>
                </a:solidFill>
              </a:rPr>
              <a:t>Mitigation: </a:t>
            </a:r>
            <a:r>
              <a:rPr lang="en-GB" sz="2200" dirty="0">
                <a:solidFill>
                  <a:schemeClr val="tx1"/>
                </a:solidFill>
              </a:rPr>
              <a:t>Segment the network into zones (e.g., legacy systems, databases, web servers) with firewalls between segments. Use Intrusion Detection/Prevention Systems (IDS/IPS) to monitor traffic.</a:t>
            </a:r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2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2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200" b="0" i="0" dirty="0">
              <a:effectLst/>
            </a:endParaRPr>
          </a:p>
        </p:txBody>
      </p:sp>
      <p:pic>
        <p:nvPicPr>
          <p:cNvPr id="10" name="Content Placeholder 9" descr="A computer screen and a phone&#10;&#10;AI-generated content may be incorrect.">
            <a:extLst>
              <a:ext uri="{FF2B5EF4-FFF2-40B4-BE49-F238E27FC236}">
                <a16:creationId xmlns:a16="http://schemas.microsoft.com/office/drawing/2014/main" id="{91086E35-11F9-8AF2-C17A-952BDAFE29EF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2362200"/>
            <a:ext cx="3977640" cy="2979390"/>
          </a:xfrm>
          <a:noFill/>
        </p:spPr>
      </p:pic>
    </p:spTree>
    <p:extLst>
      <p:ext uri="{BB962C8B-B14F-4D97-AF65-F5344CB8AC3E}">
        <p14:creationId xmlns:p14="http://schemas.microsoft.com/office/powerpoint/2010/main" val="232001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C3F2-9058-841A-2E31-01515B88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A5F8-AECC-C4B7-5CB8-C45B490E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8" y="228600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 dirty="0"/>
              <a:t>Vulnerabilities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7D22-2D46-3F11-4CEA-F256EFCD6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0" y="1165860"/>
            <a:ext cx="4216790" cy="4930140"/>
          </a:xfrm>
        </p:spPr>
        <p:txBody>
          <a:bodyPr wrap="square">
            <a:norm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000" b="1" dirty="0"/>
              <a:t>Insufficient Security Controls: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endParaRPr lang="en-GB" sz="2000" b="1" dirty="0"/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</a:rPr>
              <a:t>Risk: </a:t>
            </a:r>
            <a:r>
              <a:rPr lang="en-GB" sz="2000" dirty="0">
                <a:solidFill>
                  <a:schemeClr val="tx1"/>
                </a:solidFill>
              </a:rPr>
              <a:t>No mention of firewalls, encryption at rest, or endpoint protection.</a:t>
            </a: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GB" sz="2000" dirty="0">
              <a:solidFill>
                <a:schemeClr val="tx1"/>
              </a:solidFill>
            </a:endParaRPr>
          </a:p>
          <a:p>
            <a:pPr marL="800100" lvl="1" indent="-3429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</a:rPr>
              <a:t>Mitigation:</a:t>
            </a:r>
          </a:p>
          <a:p>
            <a:pPr marL="1257300" lvl="2" indent="-3429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Deploy next-generation firewalls to filter inbound/outbound traffic.</a:t>
            </a:r>
          </a:p>
          <a:p>
            <a:pPr marL="1257300" lvl="2" indent="-3429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Encrypt sensitive data at rest (e.g., SQL databases) using AES-256.</a:t>
            </a:r>
          </a:p>
          <a:p>
            <a:pPr marL="1257300" lvl="2" indent="-3429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Install endpoint protection (antivirus, EDR) on all devices.</a:t>
            </a:r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b="0" i="0" dirty="0">
              <a:effectLst/>
            </a:endParaRPr>
          </a:p>
        </p:txBody>
      </p:sp>
      <p:pic>
        <p:nvPicPr>
          <p:cNvPr id="7" name="Content Placeholder 6" descr="A red and blue padlocks on a blue background&#10;&#10;AI-generated content may be incorrect.">
            <a:extLst>
              <a:ext uri="{FF2B5EF4-FFF2-40B4-BE49-F238E27FC236}">
                <a16:creationId xmlns:a16="http://schemas.microsoft.com/office/drawing/2014/main" id="{1C0FB0EC-6F63-BF13-EE5A-C31C73D22B83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2723016"/>
            <a:ext cx="3977640" cy="2234928"/>
          </a:xfrm>
          <a:noFill/>
        </p:spPr>
      </p:pic>
    </p:spTree>
    <p:extLst>
      <p:ext uri="{BB962C8B-B14F-4D97-AF65-F5344CB8AC3E}">
        <p14:creationId xmlns:p14="http://schemas.microsoft.com/office/powerpoint/2010/main" val="236714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713AE-64FD-E54D-2113-0588B7C30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E0A2-0A8D-0117-7C08-06FD0FB63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8" y="228600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 dirty="0"/>
              <a:t>Vulnerabilities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5A1B-80C5-9789-7382-D60D1523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0" y="1165860"/>
            <a:ext cx="4216790" cy="4930140"/>
          </a:xfrm>
        </p:spPr>
        <p:txBody>
          <a:bodyPr wrap="square">
            <a:normAutofit fontScale="92500"/>
          </a:bodyPr>
          <a:lstStyle/>
          <a:p>
            <a:pPr algn="l">
              <a:spcAft>
                <a:spcPts val="300"/>
              </a:spcAft>
            </a:pPr>
            <a:r>
              <a:rPr lang="en-GB" sz="2000" b="1" dirty="0">
                <a:latin typeface="+mn-lt"/>
                <a:cs typeface="+mn-cs"/>
              </a:rPr>
              <a:t>Outdated Java Components (J2EE </a:t>
            </a:r>
            <a:r>
              <a:rPr lang="en-GB" sz="2000" b="1" dirty="0" err="1">
                <a:latin typeface="+mn-lt"/>
                <a:cs typeface="+mn-cs"/>
              </a:rPr>
              <a:t>GlassFish</a:t>
            </a:r>
            <a:r>
              <a:rPr lang="en-GB" sz="2000" b="1" dirty="0">
                <a:latin typeface="+mn-lt"/>
                <a:cs typeface="+mn-cs"/>
              </a:rPr>
              <a:t>/Resource Adapter):</a:t>
            </a:r>
          </a:p>
          <a:p>
            <a:pPr marL="800100" lvl="1" indent="-34290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</a:rPr>
              <a:t>Risk</a:t>
            </a:r>
            <a:r>
              <a:rPr lang="en-GB" sz="2000" dirty="0">
                <a:solidFill>
                  <a:schemeClr val="tx1"/>
                </a:solidFill>
              </a:rPr>
              <a:t>: Older Java frameworks may have unpatched vulnerabilities (e.g., Log4j-style exploits) or insecure configurations.</a:t>
            </a:r>
          </a:p>
          <a:p>
            <a:pPr marL="800100" lvl="1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</a:rPr>
              <a:t>Mitigation:</a:t>
            </a:r>
          </a:p>
          <a:p>
            <a:pPr marL="1257300" lvl="2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Update J2EE/</a:t>
            </a:r>
            <a:r>
              <a:rPr lang="en-GB" sz="2000" dirty="0" err="1">
                <a:solidFill>
                  <a:schemeClr val="tx1"/>
                </a:solidFill>
              </a:rPr>
              <a:t>GlassFish</a:t>
            </a:r>
            <a:r>
              <a:rPr lang="en-GB" sz="2000" dirty="0">
                <a:solidFill>
                  <a:schemeClr val="tx1"/>
                </a:solidFill>
              </a:rPr>
              <a:t> to the latest supported versions.</a:t>
            </a:r>
          </a:p>
          <a:p>
            <a:pPr marL="1257300" lvl="2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Conduct code reviews for legacy Java applications to identify insecure dependencies.</a:t>
            </a:r>
          </a:p>
          <a:p>
            <a:pPr marL="1257300" lvl="2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</a:rPr>
              <a:t>Use Web Application Firewalls (WAFs) to block known exploit patterns.</a:t>
            </a:r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b="0" i="0" dirty="0">
              <a:effectLst/>
            </a:endParaRPr>
          </a:p>
        </p:txBody>
      </p:sp>
      <p:pic>
        <p:nvPicPr>
          <p:cNvPr id="7" name="Content Placeholder 6" descr="A red and blue padlocks on a blue background&#10;&#10;AI-generated content may be incorrect.">
            <a:extLst>
              <a:ext uri="{FF2B5EF4-FFF2-40B4-BE49-F238E27FC236}">
                <a16:creationId xmlns:a16="http://schemas.microsoft.com/office/drawing/2014/main" id="{2F8042AF-4C24-FB3C-1A75-457E8EC80E44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2723016"/>
            <a:ext cx="3977640" cy="2234928"/>
          </a:xfrm>
          <a:noFill/>
        </p:spPr>
      </p:pic>
    </p:spTree>
    <p:extLst>
      <p:ext uri="{BB962C8B-B14F-4D97-AF65-F5344CB8AC3E}">
        <p14:creationId xmlns:p14="http://schemas.microsoft.com/office/powerpoint/2010/main" val="364160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D4E4-1417-BC97-F212-4EB1BF02A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B52B-44F3-151C-C9F7-E6D26AD5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38" y="228600"/>
            <a:ext cx="8339124" cy="696594"/>
          </a:xfrm>
        </p:spPr>
        <p:txBody>
          <a:bodyPr wrap="square">
            <a:normAutofit/>
          </a:bodyPr>
          <a:lstStyle/>
          <a:p>
            <a:r>
              <a:rPr lang="en-GB" dirty="0"/>
              <a:t>Vulnerabilities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92E73-255B-A512-8DA8-3BCB5E04F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370" y="1143000"/>
            <a:ext cx="4216790" cy="4930140"/>
          </a:xfrm>
        </p:spPr>
        <p:txBody>
          <a:bodyPr wrap="square">
            <a:norm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GB" b="1" dirty="0">
                <a:solidFill>
                  <a:srgbClr val="404040"/>
                </a:solidFill>
                <a:latin typeface="DeepSeek-CJK-patch"/>
                <a:cs typeface="+mn-cs"/>
              </a:rPr>
              <a:t>Web Application Vulnerabilities:</a:t>
            </a:r>
          </a:p>
          <a:p>
            <a:pPr marL="742950" lvl="1" indent="-285750" algn="l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404040"/>
                </a:solidFill>
                <a:latin typeface="DeepSeek-CJK-patch"/>
              </a:rPr>
              <a:t>Risk: </a:t>
            </a:r>
            <a:r>
              <a:rPr lang="en-GB" dirty="0">
                <a:solidFill>
                  <a:srgbClr val="404040"/>
                </a:solidFill>
                <a:latin typeface="DeepSeek-CJK-patch"/>
              </a:rPr>
              <a:t>Patient portal features (e.g., appointment booking) may be susceptible to SQL injection, cross-site scripting (XSS), or broken access controls.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404040"/>
                </a:solidFill>
                <a:latin typeface="DeepSeek-CJK-patch"/>
              </a:rPr>
              <a:t>Mitigation:</a:t>
            </a:r>
          </a:p>
          <a:p>
            <a:pPr marL="1200150" lvl="2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DeepSeek-CJK-patch"/>
              </a:rPr>
              <a:t>Perform regular penetration testing on web applications.</a:t>
            </a:r>
          </a:p>
          <a:p>
            <a:pPr marL="1200150" lvl="2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DeepSeek-CJK-patch"/>
              </a:rPr>
              <a:t>Implement input validation and parameterized queries to prevent SQLi.</a:t>
            </a:r>
          </a:p>
          <a:p>
            <a:pPr marL="1200150" lvl="2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404040"/>
                </a:solidFill>
                <a:latin typeface="DeepSeek-CJK-patch"/>
              </a:rPr>
              <a:t>Enforce strict session management (e.g., short timeouts, secure cookies).</a:t>
            </a:r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spc="-10" dirty="0"/>
          </a:p>
          <a:p>
            <a:pPr marL="12700" marR="294005" rtl="0">
              <a:lnSpc>
                <a:spcPct val="90000"/>
              </a:lnSpc>
              <a:spcBef>
                <a:spcPts val="95"/>
              </a:spcBef>
            </a:pPr>
            <a:endParaRPr lang="en-GB" sz="2000" b="0" i="0" dirty="0">
              <a:effectLst/>
            </a:endParaRPr>
          </a:p>
        </p:txBody>
      </p:sp>
      <p:pic>
        <p:nvPicPr>
          <p:cNvPr id="8" name="Content Placeholder 7" descr="A diagram of a web application&#10;&#10;AI-generated content may be incorrect.">
            <a:extLst>
              <a:ext uri="{FF2B5EF4-FFF2-40B4-BE49-F238E27FC236}">
                <a16:creationId xmlns:a16="http://schemas.microsoft.com/office/drawing/2014/main" id="{AB4D70C2-1CC5-A122-6A24-E4302A01F0CE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062" y="1828800"/>
            <a:ext cx="3415500" cy="3581399"/>
          </a:xfrm>
        </p:spPr>
      </p:pic>
    </p:spTree>
    <p:extLst>
      <p:ext uri="{BB962C8B-B14F-4D97-AF65-F5344CB8AC3E}">
        <p14:creationId xmlns:p14="http://schemas.microsoft.com/office/powerpoint/2010/main" val="22476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E75AEEA902434A9C643207829BBDE4" ma:contentTypeVersion="11" ma:contentTypeDescription="Create a new document." ma:contentTypeScope="" ma:versionID="5235f0af64c473756a29747681046079">
  <xsd:schema xmlns:xsd="http://www.w3.org/2001/XMLSchema" xmlns:xs="http://www.w3.org/2001/XMLSchema" xmlns:p="http://schemas.microsoft.com/office/2006/metadata/properties" xmlns:ns2="b7047e61-00e2-4cfb-83c4-b4e3f853e24e" xmlns:ns3="68cbe403-cadf-4efc-98d5-0f47cab8db7d" targetNamespace="http://schemas.microsoft.com/office/2006/metadata/properties" ma:root="true" ma:fieldsID="8351ef2c447ffe38ee7c8e7051bf550c" ns2:_="" ns3:_="">
    <xsd:import namespace="b7047e61-00e2-4cfb-83c4-b4e3f853e24e"/>
    <xsd:import namespace="68cbe403-cadf-4efc-98d5-0f47cab8db7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047e61-00e2-4cfb-83c4-b4e3f853e24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d19f1f7d-e428-449c-ac2c-d09e3e0214eb}" ma:internalName="TaxCatchAll" ma:showField="CatchAllData" ma:web="b7047e61-00e2-4cfb-83c4-b4e3f853e24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be403-cadf-4efc-98d5-0f47cab8db7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6aa3f76-4d61-4dcc-b0f8-f387d765d2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047e61-00e2-4cfb-83c4-b4e3f853e24e" xsi:nil="true"/>
    <lcf76f155ced4ddcb4097134ff3c332f xmlns="68cbe403-cadf-4efc-98d5-0f47cab8db7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CF8978-643C-4CE3-AD69-E69180D03F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047e61-00e2-4cfb-83c4-b4e3f853e24e"/>
    <ds:schemaRef ds:uri="68cbe403-cadf-4efc-98d5-0f47cab8db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9C7381-1049-4DCB-8C05-7DB3E48E19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16DDD9-7D6A-4262-AA3D-B596AC3ABB1F}">
  <ds:schemaRefs>
    <ds:schemaRef ds:uri="6a6bacef-10fa-4522-8eef-4d857fddb7b0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3ff8d8-e1d6-4840-b566-df255b78bc2e"/>
    <ds:schemaRef ds:uri="b7047e61-00e2-4cfb-83c4-b4e3f853e24e"/>
    <ds:schemaRef ds:uri="68cbe403-cadf-4efc-98d5-0f47cab8db7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4474</TotalTime>
  <Words>509</Words>
  <Application>Microsoft Office PowerPoint</Application>
  <PresentationFormat>On-screen Show (4:3)</PresentationFormat>
  <Paragraphs>82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DeepSeek-CJK-patch</vt:lpstr>
      <vt:lpstr>Söhne</vt:lpstr>
      <vt:lpstr>Wingdings</vt:lpstr>
      <vt:lpstr>Office Theme</vt:lpstr>
      <vt:lpstr>Vulnerabilities Identified and Mitigation Strategies in Case Study </vt:lpstr>
      <vt:lpstr>Case Study</vt:lpstr>
      <vt:lpstr>Vulnerabilities Identified</vt:lpstr>
      <vt:lpstr>Vulnerabilities Identified</vt:lpstr>
      <vt:lpstr>Vulnerabilities Identified</vt:lpstr>
      <vt:lpstr>Vulnerabilities Identified</vt:lpstr>
      <vt:lpstr>Vulnerabilities Identified</vt:lpstr>
      <vt:lpstr>Vulnerabilities Identified</vt:lpstr>
      <vt:lpstr>Vulnerabilities Identified</vt:lpstr>
      <vt:lpstr>Vulnerabilities Identified</vt:lpstr>
      <vt:lpstr>What’s next on the agenda?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ab2590;Emmanuel Hemmings</dc:creator>
  <cp:lastModifiedBy>Mohamed Gorada</cp:lastModifiedBy>
  <cp:revision>42</cp:revision>
  <dcterms:created xsi:type="dcterms:W3CDTF">2021-01-11T22:44:51Z</dcterms:created>
  <dcterms:modified xsi:type="dcterms:W3CDTF">2025-04-03T08:09:48Z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2021-01-11T00:00:00Z</vt:filetime>
  </property>
  <property fmtid="{D5CDD505-2E9C-101B-9397-08002B2CF9AE}" pid="5" name="ContentTypeId">
    <vt:lpwstr>0x0101002CBB5D43481EDA4BB6B6D05508946B51</vt:lpwstr>
  </property>
</Properties>
</file>