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9" r:id="rId5"/>
    <p:sldId id="25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1E953-5AFB-823D-08EE-BC5FD3EC6704}" v="247" dt="2025-01-20T12:37:15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C1D43-29AE-48D1-BD0E-94387262B5C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38A6FA-68E2-47C7-965A-E4A4E7E581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Why Learn Exception Handling?</a:t>
          </a:r>
          <a:endParaRPr lang="en-US" b="0" dirty="0">
            <a:latin typeface="Calibri Light" panose="020F0302020204030204"/>
          </a:endParaRPr>
        </a:p>
      </dgm:t>
    </dgm:pt>
    <dgm:pt modelId="{6E14A96A-7F0C-466E-AAF0-263E140B13F5}" type="parTrans" cxnId="{25A92216-FE72-4389-A014-E351204B7BC5}">
      <dgm:prSet/>
      <dgm:spPr/>
      <dgm:t>
        <a:bodyPr/>
        <a:lstStyle/>
        <a:p>
          <a:endParaRPr lang="en-US"/>
        </a:p>
      </dgm:t>
    </dgm:pt>
    <dgm:pt modelId="{1F8D6862-D338-4C84-B4EA-188565393222}" type="sibTrans" cxnId="{25A92216-FE72-4389-A014-E351204B7BC5}">
      <dgm:prSet/>
      <dgm:spPr/>
      <dgm:t>
        <a:bodyPr/>
        <a:lstStyle/>
        <a:p>
          <a:endParaRPr lang="en-US"/>
        </a:p>
      </dgm:t>
    </dgm:pt>
    <dgm:pt modelId="{B93FFB4C-0B32-48E0-83E8-E48A3F47BF4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 Light" panose="020F0302020204030204"/>
            </a:rPr>
            <a:t>Practice, practice, practice</a:t>
          </a:r>
          <a:endParaRPr lang="en-US" dirty="0"/>
        </a:p>
      </dgm:t>
    </dgm:pt>
    <dgm:pt modelId="{32240243-AF3F-4938-BDF1-0354E5E8D6B4}" type="parTrans" cxnId="{064FB16B-26A1-44FC-98DF-BC0977E2BE53}">
      <dgm:prSet/>
      <dgm:spPr/>
      <dgm:t>
        <a:bodyPr/>
        <a:lstStyle/>
        <a:p>
          <a:endParaRPr lang="en-US"/>
        </a:p>
      </dgm:t>
    </dgm:pt>
    <dgm:pt modelId="{D0D07E28-E840-4D5A-9C4B-90C9E1F1ECF4}" type="sibTrans" cxnId="{064FB16B-26A1-44FC-98DF-BC0977E2BE53}">
      <dgm:prSet/>
      <dgm:spPr/>
      <dgm:t>
        <a:bodyPr/>
        <a:lstStyle/>
        <a:p>
          <a:endParaRPr lang="en-US"/>
        </a:p>
      </dgm:t>
    </dgm:pt>
    <dgm:pt modelId="{FFFEB4E8-2A6F-43E1-939E-2F8E6A15D1D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What is Exception Handling</a:t>
          </a:r>
          <a:endParaRPr lang="en-US" b="1" dirty="0"/>
        </a:p>
      </dgm:t>
    </dgm:pt>
    <dgm:pt modelId="{1740F671-D47E-4A06-98AE-09DCA8136591}" type="parTrans" cxnId="{3F44749F-65E4-4A7E-AD64-D54052E0754E}">
      <dgm:prSet/>
      <dgm:spPr/>
    </dgm:pt>
    <dgm:pt modelId="{8116FABA-EE9D-49F5-A889-C67B3B3929F8}" type="sibTrans" cxnId="{3F44749F-65E4-4A7E-AD64-D54052E0754E}">
      <dgm:prSet/>
      <dgm:spPr/>
    </dgm:pt>
    <dgm:pt modelId="{80ED66F9-C4BB-4139-ADBC-6DA01B723BB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Common Examples of Exceptions</a:t>
          </a:r>
          <a:endParaRPr lang="en-GB" b="0" dirty="0"/>
        </a:p>
      </dgm:t>
    </dgm:pt>
    <dgm:pt modelId="{49F0A0C6-B7A4-461D-BCD6-E2FF08D0E2A5}" type="parTrans" cxnId="{39CA40E7-DEFF-407C-99B1-CA250444E5D6}">
      <dgm:prSet/>
      <dgm:spPr/>
    </dgm:pt>
    <dgm:pt modelId="{36B5DA76-EE28-457C-97F4-5DF0BF82A99B}" type="sibTrans" cxnId="{39CA40E7-DEFF-407C-99B1-CA250444E5D6}">
      <dgm:prSet/>
      <dgm:spPr/>
    </dgm:pt>
    <dgm:pt modelId="{EB74B4C9-8D76-43E9-B123-E61C18DAA903}" type="pres">
      <dgm:prSet presAssocID="{E60C1D43-29AE-48D1-BD0E-94387262B5C5}" presName="root" presStyleCnt="0">
        <dgm:presLayoutVars>
          <dgm:dir/>
          <dgm:resizeHandles val="exact"/>
        </dgm:presLayoutVars>
      </dgm:prSet>
      <dgm:spPr/>
    </dgm:pt>
    <dgm:pt modelId="{74A0FB00-6872-4320-896E-18ABCF939E35}" type="pres">
      <dgm:prSet presAssocID="{FFFEB4E8-2A6F-43E1-939E-2F8E6A15D1D8}" presName="compNode" presStyleCnt="0"/>
      <dgm:spPr/>
    </dgm:pt>
    <dgm:pt modelId="{590EF88D-44BA-497B-B2ED-C71A4EA1BCC9}" type="pres">
      <dgm:prSet presAssocID="{FFFEB4E8-2A6F-43E1-939E-2F8E6A15D1D8}" presName="iconRect" presStyleLbl="node1" presStyleIdx="0" presStyleCnt="4"/>
      <dgm:spPr/>
    </dgm:pt>
    <dgm:pt modelId="{CA604671-87DE-4B30-B274-3AB4D1F5E9E5}" type="pres">
      <dgm:prSet presAssocID="{FFFEB4E8-2A6F-43E1-939E-2F8E6A15D1D8}" presName="spaceRect" presStyleCnt="0"/>
      <dgm:spPr/>
    </dgm:pt>
    <dgm:pt modelId="{74E50CE0-CE30-4F48-97C2-550B94B7365E}" type="pres">
      <dgm:prSet presAssocID="{FFFEB4E8-2A6F-43E1-939E-2F8E6A15D1D8}" presName="textRect" presStyleLbl="revTx" presStyleIdx="0" presStyleCnt="4">
        <dgm:presLayoutVars>
          <dgm:chMax val="1"/>
          <dgm:chPref val="1"/>
        </dgm:presLayoutVars>
      </dgm:prSet>
      <dgm:spPr/>
    </dgm:pt>
    <dgm:pt modelId="{96D2B65A-EE6C-41FF-85C5-C4C9C835992F}" type="pres">
      <dgm:prSet presAssocID="{8116FABA-EE9D-49F5-A889-C67B3B3929F8}" presName="sibTrans" presStyleCnt="0"/>
      <dgm:spPr/>
    </dgm:pt>
    <dgm:pt modelId="{B8B6852B-60F6-435E-B626-B75E32ED4CFF}" type="pres">
      <dgm:prSet presAssocID="{3938A6FA-68E2-47C7-965A-E4A4E7E5819D}" presName="compNode" presStyleCnt="0"/>
      <dgm:spPr/>
    </dgm:pt>
    <dgm:pt modelId="{B0F6F125-F5E9-438D-A69C-5628C313541B}" type="pres">
      <dgm:prSet presAssocID="{3938A6FA-68E2-47C7-965A-E4A4E7E5819D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"/>
        </a:ext>
      </dgm:extLst>
    </dgm:pt>
    <dgm:pt modelId="{A88CE86D-CFAC-469F-8770-4B676E13CE1F}" type="pres">
      <dgm:prSet presAssocID="{3938A6FA-68E2-47C7-965A-E4A4E7E5819D}" presName="spaceRect" presStyleCnt="0"/>
      <dgm:spPr/>
    </dgm:pt>
    <dgm:pt modelId="{122B00EA-535D-4549-928B-BB4CAD845120}" type="pres">
      <dgm:prSet presAssocID="{3938A6FA-68E2-47C7-965A-E4A4E7E5819D}" presName="textRect" presStyleLbl="revTx" presStyleIdx="1" presStyleCnt="4">
        <dgm:presLayoutVars>
          <dgm:chMax val="1"/>
          <dgm:chPref val="1"/>
        </dgm:presLayoutVars>
      </dgm:prSet>
      <dgm:spPr/>
    </dgm:pt>
    <dgm:pt modelId="{9D42FFD5-0C90-49D5-8ACA-4DBD9BED7963}" type="pres">
      <dgm:prSet presAssocID="{1F8D6862-D338-4C84-B4EA-188565393222}" presName="sibTrans" presStyleCnt="0"/>
      <dgm:spPr/>
    </dgm:pt>
    <dgm:pt modelId="{E9CAE397-C5CF-4774-9003-0DBAC77E70DD}" type="pres">
      <dgm:prSet presAssocID="{80ED66F9-C4BB-4139-ADBC-6DA01B723BB5}" presName="compNode" presStyleCnt="0"/>
      <dgm:spPr/>
    </dgm:pt>
    <dgm:pt modelId="{5BF47EBB-E660-40E2-A48D-C2DAFBF07CA6}" type="pres">
      <dgm:prSet presAssocID="{80ED66F9-C4BB-4139-ADBC-6DA01B723BB5}" presName="iconRect" presStyleLbl="node1" presStyleIdx="2" presStyleCnt="4"/>
      <dgm:spPr/>
    </dgm:pt>
    <dgm:pt modelId="{F420A893-63A3-44F7-AD4C-04F937EA22E0}" type="pres">
      <dgm:prSet presAssocID="{80ED66F9-C4BB-4139-ADBC-6DA01B723BB5}" presName="spaceRect" presStyleCnt="0"/>
      <dgm:spPr/>
    </dgm:pt>
    <dgm:pt modelId="{0AFE9D51-1F8B-4CAB-B3AA-AF6F7EFA9799}" type="pres">
      <dgm:prSet presAssocID="{80ED66F9-C4BB-4139-ADBC-6DA01B723BB5}" presName="textRect" presStyleLbl="revTx" presStyleIdx="2" presStyleCnt="4">
        <dgm:presLayoutVars>
          <dgm:chMax val="1"/>
          <dgm:chPref val="1"/>
        </dgm:presLayoutVars>
      </dgm:prSet>
      <dgm:spPr/>
    </dgm:pt>
    <dgm:pt modelId="{8587E7C8-20C9-45B9-96B6-71604C975C1E}" type="pres">
      <dgm:prSet presAssocID="{36B5DA76-EE28-457C-97F4-5DF0BF82A99B}" presName="sibTrans" presStyleCnt="0"/>
      <dgm:spPr/>
    </dgm:pt>
    <dgm:pt modelId="{A046E222-AE1E-46AC-9D19-84AECAA66987}" type="pres">
      <dgm:prSet presAssocID="{B93FFB4C-0B32-48E0-83E8-E48A3F47BF4C}" presName="compNode" presStyleCnt="0"/>
      <dgm:spPr/>
    </dgm:pt>
    <dgm:pt modelId="{C61E099E-8165-467B-AF5A-C79EEA5DEF8B}" type="pres">
      <dgm:prSet presAssocID="{B93FFB4C-0B32-48E0-83E8-E48A3F47BF4C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1F87A67-EE23-4346-BFDB-E10241A1396A}" type="pres">
      <dgm:prSet presAssocID="{B93FFB4C-0B32-48E0-83E8-E48A3F47BF4C}" presName="spaceRect" presStyleCnt="0"/>
      <dgm:spPr/>
    </dgm:pt>
    <dgm:pt modelId="{67AD21C8-3777-422D-B050-BB8F2DE22725}" type="pres">
      <dgm:prSet presAssocID="{B93FFB4C-0B32-48E0-83E8-E48A3F47BF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5A92216-FE72-4389-A014-E351204B7BC5}" srcId="{E60C1D43-29AE-48D1-BD0E-94387262B5C5}" destId="{3938A6FA-68E2-47C7-965A-E4A4E7E5819D}" srcOrd="1" destOrd="0" parTransId="{6E14A96A-7F0C-466E-AAF0-263E140B13F5}" sibTransId="{1F8D6862-D338-4C84-B4EA-188565393222}"/>
    <dgm:cxn modelId="{361C961E-F38E-4DBC-972B-67136FDBDD92}" type="presOf" srcId="{3938A6FA-68E2-47C7-965A-E4A4E7E5819D}" destId="{122B00EA-535D-4549-928B-BB4CAD845120}" srcOrd="0" destOrd="0" presId="urn:microsoft.com/office/officeart/2018/2/layout/IconLabelList"/>
    <dgm:cxn modelId="{C6ECA642-1AEE-44B2-9A6E-52B1177F7B33}" type="presOf" srcId="{B93FFB4C-0B32-48E0-83E8-E48A3F47BF4C}" destId="{67AD21C8-3777-422D-B050-BB8F2DE22725}" srcOrd="0" destOrd="0" presId="urn:microsoft.com/office/officeart/2018/2/layout/IconLabelList"/>
    <dgm:cxn modelId="{064FB16B-26A1-44FC-98DF-BC0977E2BE53}" srcId="{E60C1D43-29AE-48D1-BD0E-94387262B5C5}" destId="{B93FFB4C-0B32-48E0-83E8-E48A3F47BF4C}" srcOrd="3" destOrd="0" parTransId="{32240243-AF3F-4938-BDF1-0354E5E8D6B4}" sibTransId="{D0D07E28-E840-4D5A-9C4B-90C9E1F1ECF4}"/>
    <dgm:cxn modelId="{E0F62889-C1DE-4CE3-8A25-1726ABE9F3D9}" type="presOf" srcId="{FFFEB4E8-2A6F-43E1-939E-2F8E6A15D1D8}" destId="{74E50CE0-CE30-4F48-97C2-550B94B7365E}" srcOrd="0" destOrd="0" presId="urn:microsoft.com/office/officeart/2018/2/layout/IconLabelList"/>
    <dgm:cxn modelId="{3F44749F-65E4-4A7E-AD64-D54052E0754E}" srcId="{E60C1D43-29AE-48D1-BD0E-94387262B5C5}" destId="{FFFEB4E8-2A6F-43E1-939E-2F8E6A15D1D8}" srcOrd="0" destOrd="0" parTransId="{1740F671-D47E-4A06-98AE-09DCA8136591}" sibTransId="{8116FABA-EE9D-49F5-A889-C67B3B3929F8}"/>
    <dgm:cxn modelId="{4D68F3BE-8173-481A-AEBB-0E73F233B639}" type="presOf" srcId="{E60C1D43-29AE-48D1-BD0E-94387262B5C5}" destId="{EB74B4C9-8D76-43E9-B123-E61C18DAA903}" srcOrd="0" destOrd="0" presId="urn:microsoft.com/office/officeart/2018/2/layout/IconLabelList"/>
    <dgm:cxn modelId="{9CE861D8-6411-4B71-A17E-DF95C44A659F}" type="presOf" srcId="{80ED66F9-C4BB-4139-ADBC-6DA01B723BB5}" destId="{0AFE9D51-1F8B-4CAB-B3AA-AF6F7EFA9799}" srcOrd="0" destOrd="0" presId="urn:microsoft.com/office/officeart/2018/2/layout/IconLabelList"/>
    <dgm:cxn modelId="{39CA40E7-DEFF-407C-99B1-CA250444E5D6}" srcId="{E60C1D43-29AE-48D1-BD0E-94387262B5C5}" destId="{80ED66F9-C4BB-4139-ADBC-6DA01B723BB5}" srcOrd="2" destOrd="0" parTransId="{49F0A0C6-B7A4-461D-BCD6-E2FF08D0E2A5}" sibTransId="{36B5DA76-EE28-457C-97F4-5DF0BF82A99B}"/>
    <dgm:cxn modelId="{D64BCD4D-13F1-496C-88A0-BC6B3C066981}" type="presParOf" srcId="{EB74B4C9-8D76-43E9-B123-E61C18DAA903}" destId="{74A0FB00-6872-4320-896E-18ABCF939E35}" srcOrd="0" destOrd="0" presId="urn:microsoft.com/office/officeart/2018/2/layout/IconLabelList"/>
    <dgm:cxn modelId="{1A574555-E956-4701-8C0B-74526AD66B11}" type="presParOf" srcId="{74A0FB00-6872-4320-896E-18ABCF939E35}" destId="{590EF88D-44BA-497B-B2ED-C71A4EA1BCC9}" srcOrd="0" destOrd="0" presId="urn:microsoft.com/office/officeart/2018/2/layout/IconLabelList"/>
    <dgm:cxn modelId="{AD70A5C8-3432-4007-9AED-BD3643526394}" type="presParOf" srcId="{74A0FB00-6872-4320-896E-18ABCF939E35}" destId="{CA604671-87DE-4B30-B274-3AB4D1F5E9E5}" srcOrd="1" destOrd="0" presId="urn:microsoft.com/office/officeart/2018/2/layout/IconLabelList"/>
    <dgm:cxn modelId="{DFE06746-A4A5-40E0-BAD0-D2D61A6EE18B}" type="presParOf" srcId="{74A0FB00-6872-4320-896E-18ABCF939E35}" destId="{74E50CE0-CE30-4F48-97C2-550B94B7365E}" srcOrd="2" destOrd="0" presId="urn:microsoft.com/office/officeart/2018/2/layout/IconLabelList"/>
    <dgm:cxn modelId="{C6FDB4E8-903E-4050-88C4-16EE1C86A16A}" type="presParOf" srcId="{EB74B4C9-8D76-43E9-B123-E61C18DAA903}" destId="{96D2B65A-EE6C-41FF-85C5-C4C9C835992F}" srcOrd="1" destOrd="0" presId="urn:microsoft.com/office/officeart/2018/2/layout/IconLabelList"/>
    <dgm:cxn modelId="{BDFBA929-254E-400B-96D8-6C262433F13B}" type="presParOf" srcId="{EB74B4C9-8D76-43E9-B123-E61C18DAA903}" destId="{B8B6852B-60F6-435E-B626-B75E32ED4CFF}" srcOrd="2" destOrd="0" presId="urn:microsoft.com/office/officeart/2018/2/layout/IconLabelList"/>
    <dgm:cxn modelId="{3D7C3F4F-6140-4E25-8151-63DDA8ACAB72}" type="presParOf" srcId="{B8B6852B-60F6-435E-B626-B75E32ED4CFF}" destId="{B0F6F125-F5E9-438D-A69C-5628C313541B}" srcOrd="0" destOrd="0" presId="urn:microsoft.com/office/officeart/2018/2/layout/IconLabelList"/>
    <dgm:cxn modelId="{91F7B81B-C60F-406A-8F04-E4A42338EAC9}" type="presParOf" srcId="{B8B6852B-60F6-435E-B626-B75E32ED4CFF}" destId="{A88CE86D-CFAC-469F-8770-4B676E13CE1F}" srcOrd="1" destOrd="0" presId="urn:microsoft.com/office/officeart/2018/2/layout/IconLabelList"/>
    <dgm:cxn modelId="{75C5B3F7-B043-4617-8F1B-B15103ECE482}" type="presParOf" srcId="{B8B6852B-60F6-435E-B626-B75E32ED4CFF}" destId="{122B00EA-535D-4549-928B-BB4CAD845120}" srcOrd="2" destOrd="0" presId="urn:microsoft.com/office/officeart/2018/2/layout/IconLabelList"/>
    <dgm:cxn modelId="{18CD87CB-4BD3-4AA6-922F-7824DD611594}" type="presParOf" srcId="{EB74B4C9-8D76-43E9-B123-E61C18DAA903}" destId="{9D42FFD5-0C90-49D5-8ACA-4DBD9BED7963}" srcOrd="3" destOrd="0" presId="urn:microsoft.com/office/officeart/2018/2/layout/IconLabelList"/>
    <dgm:cxn modelId="{A7261878-B80C-416E-A858-47EA60FCA4F2}" type="presParOf" srcId="{EB74B4C9-8D76-43E9-B123-E61C18DAA903}" destId="{E9CAE397-C5CF-4774-9003-0DBAC77E70DD}" srcOrd="4" destOrd="0" presId="urn:microsoft.com/office/officeart/2018/2/layout/IconLabelList"/>
    <dgm:cxn modelId="{46B50E84-5A9A-4D5A-ACF3-A8A2CCA17340}" type="presParOf" srcId="{E9CAE397-C5CF-4774-9003-0DBAC77E70DD}" destId="{5BF47EBB-E660-40E2-A48D-C2DAFBF07CA6}" srcOrd="0" destOrd="0" presId="urn:microsoft.com/office/officeart/2018/2/layout/IconLabelList"/>
    <dgm:cxn modelId="{F95C1023-9C0A-44F2-8EF2-DE114CABD78B}" type="presParOf" srcId="{E9CAE397-C5CF-4774-9003-0DBAC77E70DD}" destId="{F420A893-63A3-44F7-AD4C-04F937EA22E0}" srcOrd="1" destOrd="0" presId="urn:microsoft.com/office/officeart/2018/2/layout/IconLabelList"/>
    <dgm:cxn modelId="{DFDE32CE-B380-4D6C-AB5C-527A89BBCFC7}" type="presParOf" srcId="{E9CAE397-C5CF-4774-9003-0DBAC77E70DD}" destId="{0AFE9D51-1F8B-4CAB-B3AA-AF6F7EFA9799}" srcOrd="2" destOrd="0" presId="urn:microsoft.com/office/officeart/2018/2/layout/IconLabelList"/>
    <dgm:cxn modelId="{A0E691BA-2A66-409B-9686-13C6CBA31CC1}" type="presParOf" srcId="{EB74B4C9-8D76-43E9-B123-E61C18DAA903}" destId="{8587E7C8-20C9-45B9-96B6-71604C975C1E}" srcOrd="5" destOrd="0" presId="urn:microsoft.com/office/officeart/2018/2/layout/IconLabelList"/>
    <dgm:cxn modelId="{6FFD4C51-B8B0-4860-A48D-D9E93A0A63A2}" type="presParOf" srcId="{EB74B4C9-8D76-43E9-B123-E61C18DAA903}" destId="{A046E222-AE1E-46AC-9D19-84AECAA66987}" srcOrd="6" destOrd="0" presId="urn:microsoft.com/office/officeart/2018/2/layout/IconLabelList"/>
    <dgm:cxn modelId="{AD7C6793-6302-4ED3-95FA-663EFAE34179}" type="presParOf" srcId="{A046E222-AE1E-46AC-9D19-84AECAA66987}" destId="{C61E099E-8165-467B-AF5A-C79EEA5DEF8B}" srcOrd="0" destOrd="0" presId="urn:microsoft.com/office/officeart/2018/2/layout/IconLabelList"/>
    <dgm:cxn modelId="{86F90192-7ACE-428C-A6CC-D4729D60A520}" type="presParOf" srcId="{A046E222-AE1E-46AC-9D19-84AECAA66987}" destId="{F1F87A67-EE23-4346-BFDB-E10241A1396A}" srcOrd="1" destOrd="0" presId="urn:microsoft.com/office/officeart/2018/2/layout/IconLabelList"/>
    <dgm:cxn modelId="{4D12D054-5667-4153-8414-CE87AC9A370A}" type="presParOf" srcId="{A046E222-AE1E-46AC-9D19-84AECAA66987}" destId="{67AD21C8-3777-422D-B050-BB8F2DE227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EF88D-44BA-497B-B2ED-C71A4EA1BCC9}">
      <dsp:nvSpPr>
        <dsp:cNvPr id="0" name=""/>
        <dsp:cNvSpPr/>
      </dsp:nvSpPr>
      <dsp:spPr>
        <a:xfrm>
          <a:off x="459917" y="1059810"/>
          <a:ext cx="749882" cy="7498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50CE0-CE30-4F48-97C2-550B94B7365E}">
      <dsp:nvSpPr>
        <dsp:cNvPr id="0" name=""/>
        <dsp:cNvSpPr/>
      </dsp:nvSpPr>
      <dsp:spPr>
        <a:xfrm>
          <a:off x="1655" y="2059707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What is Exception Handling</a:t>
          </a:r>
          <a:endParaRPr lang="en-US" sz="1500" b="1" kern="1200" dirty="0"/>
        </a:p>
      </dsp:txBody>
      <dsp:txXfrm>
        <a:off x="1655" y="2059707"/>
        <a:ext cx="1666406" cy="666562"/>
      </dsp:txXfrm>
    </dsp:sp>
    <dsp:sp modelId="{B0F6F125-F5E9-438D-A69C-5628C313541B}">
      <dsp:nvSpPr>
        <dsp:cNvPr id="0" name=""/>
        <dsp:cNvSpPr/>
      </dsp:nvSpPr>
      <dsp:spPr>
        <a:xfrm>
          <a:off x="2417944" y="1059810"/>
          <a:ext cx="749882" cy="749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B00EA-535D-4549-928B-BB4CAD845120}">
      <dsp:nvSpPr>
        <dsp:cNvPr id="0" name=""/>
        <dsp:cNvSpPr/>
      </dsp:nvSpPr>
      <dsp:spPr>
        <a:xfrm>
          <a:off x="1959683" y="2059707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Why Learn Exception Handling?</a:t>
          </a:r>
          <a:endParaRPr lang="en-US" sz="1500" b="0" kern="1200" dirty="0">
            <a:latin typeface="Calibri Light" panose="020F0302020204030204"/>
          </a:endParaRPr>
        </a:p>
      </dsp:txBody>
      <dsp:txXfrm>
        <a:off x="1959683" y="2059707"/>
        <a:ext cx="1666406" cy="666562"/>
      </dsp:txXfrm>
    </dsp:sp>
    <dsp:sp modelId="{5BF47EBB-E660-40E2-A48D-C2DAFBF07CA6}">
      <dsp:nvSpPr>
        <dsp:cNvPr id="0" name=""/>
        <dsp:cNvSpPr/>
      </dsp:nvSpPr>
      <dsp:spPr>
        <a:xfrm>
          <a:off x="4375972" y="1059810"/>
          <a:ext cx="749882" cy="7498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E9D51-1F8B-4CAB-B3AA-AF6F7EFA9799}">
      <dsp:nvSpPr>
        <dsp:cNvPr id="0" name=""/>
        <dsp:cNvSpPr/>
      </dsp:nvSpPr>
      <dsp:spPr>
        <a:xfrm>
          <a:off x="3917710" y="2059707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Common Examples of Exceptions</a:t>
          </a:r>
          <a:endParaRPr lang="en-GB" sz="1500" b="0" kern="1200" dirty="0"/>
        </a:p>
      </dsp:txBody>
      <dsp:txXfrm>
        <a:off x="3917710" y="2059707"/>
        <a:ext cx="1666406" cy="666562"/>
      </dsp:txXfrm>
    </dsp:sp>
    <dsp:sp modelId="{C61E099E-8165-467B-AF5A-C79EEA5DEF8B}">
      <dsp:nvSpPr>
        <dsp:cNvPr id="0" name=""/>
        <dsp:cNvSpPr/>
      </dsp:nvSpPr>
      <dsp:spPr>
        <a:xfrm>
          <a:off x="6333999" y="1059810"/>
          <a:ext cx="749882" cy="749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D21C8-3777-422D-B050-BB8F2DE22725}">
      <dsp:nvSpPr>
        <dsp:cNvPr id="0" name=""/>
        <dsp:cNvSpPr/>
      </dsp:nvSpPr>
      <dsp:spPr>
        <a:xfrm>
          <a:off x="5875737" y="2059707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Calibri Light" panose="020F0302020204030204"/>
            </a:rPr>
            <a:t>Practice, practice, practice</a:t>
          </a:r>
          <a:endParaRPr lang="en-US" sz="1500" kern="1200" dirty="0"/>
        </a:p>
      </dsp:txBody>
      <dsp:txXfrm>
        <a:off x="5875737" y="2059707"/>
        <a:ext cx="1666406" cy="666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C380-2772-467D-B32E-9805F6BDAEF0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CD587-27DA-4933-9870-3010474020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53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03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9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2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42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9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9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3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7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43467"/>
            <a:ext cx="4691270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to exception Handling</a:t>
            </a:r>
            <a:endParaRPr lang="en-US" sz="6800" dirty="0">
              <a:solidFill>
                <a:schemeClr val="tx1">
                  <a:lumMod val="85000"/>
                  <a:lumOff val="15000"/>
                </a:schemeClr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246" y="643467"/>
            <a:ext cx="250611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2"/>
                </a:solidFill>
                <a:latin typeface="+mj-lt"/>
              </a:rPr>
              <a:t>Beginner Programming Lesson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4094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Catching Multiple Exceptions</a:t>
            </a:r>
          </a:p>
          <a:p>
            <a:endParaRPr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Example:</a:t>
            </a:r>
            <a:endParaRPr lang="en-US" b="1" dirty="0">
              <a:ea typeface="+mn-lt"/>
              <a:cs typeface="+mn-lt"/>
            </a:endParaRPr>
          </a:p>
          <a:p>
            <a:endParaRPr lang="en-GB" dirty="0">
              <a:latin typeface="Consolas"/>
              <a:ea typeface="Calibri"/>
              <a:cs typeface="Calibri"/>
            </a:endParaRPr>
          </a:p>
          <a:p>
            <a:r>
              <a:rPr lang="en-GB">
                <a:latin typeface="Consolas"/>
                <a:ea typeface="+mn-lt"/>
                <a:cs typeface="+mn-lt"/>
              </a:rPr>
              <a:t>try:</a:t>
            </a:r>
            <a:endParaRPr lang="en-GB" dirty="0">
              <a:latin typeface="Consolas"/>
              <a:ea typeface="+mn-lt"/>
              <a:cs typeface="+mn-lt"/>
            </a:endParaRPr>
          </a:p>
          <a:p>
            <a:r>
              <a:rPr lang="en-GB">
                <a:latin typeface="Consolas"/>
                <a:ea typeface="+mn-lt"/>
                <a:cs typeface="+mn-lt"/>
              </a:rPr>
              <a:t>    filename = input("Enter the file name: ")</a:t>
            </a:r>
            <a:endParaRPr lang="en-GB">
              <a:latin typeface="Consolas"/>
            </a:endParaRPr>
          </a:p>
          <a:p>
            <a:r>
              <a:rPr lang="en-GB">
                <a:latin typeface="Consolas"/>
                <a:ea typeface="+mn-lt"/>
                <a:cs typeface="+mn-lt"/>
              </a:rPr>
              <a:t>    with open(filename, 'r') as file:</a:t>
            </a:r>
            <a:endParaRPr lang="en-GB">
              <a:latin typeface="Consolas"/>
            </a:endParaRPr>
          </a:p>
          <a:p>
            <a:r>
              <a:rPr lang="en-GB">
                <a:latin typeface="Consolas"/>
                <a:ea typeface="+mn-lt"/>
                <a:cs typeface="+mn-lt"/>
              </a:rPr>
              <a:t>        content = file.read()</a:t>
            </a:r>
            <a:endParaRPr lang="en-GB">
              <a:latin typeface="Consolas"/>
            </a:endParaRPr>
          </a:p>
          <a:p>
            <a:r>
              <a:rPr lang="en-GB">
                <a:latin typeface="Consolas"/>
                <a:ea typeface="+mn-lt"/>
                <a:cs typeface="+mn-lt"/>
              </a:rPr>
              <a:t>        print(content)</a:t>
            </a:r>
            <a:endParaRPr lang="en-GB">
              <a:latin typeface="Consolas"/>
            </a:endParaRPr>
          </a:p>
          <a:p>
            <a:r>
              <a:rPr lang="en-GB">
                <a:latin typeface="Consolas"/>
                <a:ea typeface="+mn-lt"/>
                <a:cs typeface="+mn-lt"/>
              </a:rPr>
              <a:t>except (</a:t>
            </a:r>
            <a:r>
              <a:rPr lang="en-GB" err="1">
                <a:latin typeface="Consolas"/>
                <a:ea typeface="+mn-lt"/>
                <a:cs typeface="+mn-lt"/>
              </a:rPr>
              <a:t>FileNotFoundError</a:t>
            </a:r>
            <a:r>
              <a:rPr lang="en-GB">
                <a:latin typeface="Consolas"/>
                <a:ea typeface="+mn-lt"/>
                <a:cs typeface="+mn-lt"/>
              </a:rPr>
              <a:t>, </a:t>
            </a:r>
            <a:r>
              <a:rPr lang="en-GB" err="1">
                <a:latin typeface="Consolas"/>
                <a:ea typeface="+mn-lt"/>
                <a:cs typeface="+mn-lt"/>
              </a:rPr>
              <a:t>PermissionError</a:t>
            </a:r>
            <a:r>
              <a:rPr lang="en-GB">
                <a:latin typeface="Consolas"/>
                <a:ea typeface="+mn-lt"/>
                <a:cs typeface="+mn-lt"/>
              </a:rPr>
              <a:t>):</a:t>
            </a:r>
            <a:endParaRPr lang="en-GB" dirty="0">
              <a:latin typeface="Consolas"/>
              <a:ea typeface="+mn-lt"/>
              <a:cs typeface="+mn-lt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print("Error: File not found or access denied.")</a:t>
            </a:r>
            <a:endParaRPr lang="en-GB" dirty="0">
              <a:latin typeface="Consolas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307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Else Clause</a:t>
            </a:r>
          </a:p>
          <a:p>
            <a:endParaRPr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Runs code only if no exception occurs in the </a:t>
            </a:r>
            <a:r>
              <a:rPr lang="en-GB" dirty="0">
                <a:latin typeface="Consolas"/>
                <a:ea typeface="+mn-lt"/>
                <a:cs typeface="+mn-lt"/>
              </a:rPr>
              <a:t>try</a:t>
            </a:r>
            <a:r>
              <a:rPr lang="en-GB" dirty="0">
                <a:ea typeface="+mn-lt"/>
                <a:cs typeface="+mn-lt"/>
              </a:rPr>
              <a:t> block (Use this wisely)</a:t>
            </a:r>
            <a:endParaRPr lang="en-US" b="1" dirty="0">
              <a:ea typeface="+mn-lt"/>
              <a:cs typeface="+mn-lt"/>
            </a:endParaRPr>
          </a:p>
          <a:p>
            <a:endParaRPr lang="en-GB" dirty="0">
              <a:latin typeface="Consolas"/>
              <a:ea typeface="Calibri"/>
              <a:cs typeface="Calibri"/>
            </a:endParaRPr>
          </a:p>
          <a:p>
            <a:r>
              <a:rPr lang="en-GB">
                <a:latin typeface="Consolas"/>
                <a:ea typeface="+mn-lt"/>
                <a:cs typeface="+mn-lt"/>
              </a:rPr>
              <a:t>try:</a:t>
            </a:r>
            <a:endParaRPr lang="en-GB">
              <a:latin typeface="Consolas"/>
              <a:ea typeface="Calibri"/>
              <a:cs typeface="Calibri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</a:t>
            </a:r>
            <a:r>
              <a:rPr lang="en-GB" err="1">
                <a:latin typeface="Consolas"/>
                <a:ea typeface="+mn-lt"/>
                <a:cs typeface="+mn-lt"/>
              </a:rPr>
              <a:t>num</a:t>
            </a:r>
            <a:r>
              <a:rPr lang="en-GB">
                <a:latin typeface="Consolas"/>
                <a:ea typeface="+mn-lt"/>
                <a:cs typeface="+mn-lt"/>
              </a:rPr>
              <a:t> = int(input("Enter a number: "))</a:t>
            </a:r>
            <a:endParaRPr lang="en-GB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</a:t>
            </a:r>
            <a:r>
              <a:rPr lang="en-GB">
                <a:latin typeface="Consolas"/>
                <a:ea typeface="+mn-lt"/>
                <a:cs typeface="+mn-lt"/>
              </a:rPr>
              <a:t>result = 100 / num</a:t>
            </a:r>
            <a:endParaRPr lang="en-GB">
              <a:latin typeface="Consolas"/>
            </a:endParaRPr>
          </a:p>
          <a:p>
            <a:r>
              <a:rPr lang="en-GB">
                <a:latin typeface="Consolas"/>
                <a:ea typeface="+mn-lt"/>
                <a:cs typeface="+mn-lt"/>
              </a:rPr>
              <a:t>except </a:t>
            </a:r>
            <a:r>
              <a:rPr lang="en-GB" err="1">
                <a:latin typeface="Consolas"/>
                <a:ea typeface="+mn-lt"/>
                <a:cs typeface="+mn-lt"/>
              </a:rPr>
              <a:t>ZeroDivisionError</a:t>
            </a:r>
            <a:r>
              <a:rPr lang="en-GB">
                <a:latin typeface="Consolas"/>
                <a:ea typeface="+mn-lt"/>
                <a:cs typeface="+mn-lt"/>
              </a:rPr>
              <a:t>:</a:t>
            </a:r>
            <a:endParaRPr lang="en-GB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</a:t>
            </a:r>
            <a:r>
              <a:rPr lang="en-GB">
                <a:latin typeface="Consolas"/>
                <a:ea typeface="+mn-lt"/>
                <a:cs typeface="+mn-lt"/>
              </a:rPr>
              <a:t>print("Division by zero is not allowed.")</a:t>
            </a:r>
            <a:endParaRPr lang="en-GB">
              <a:latin typeface="Consolas"/>
            </a:endParaRPr>
          </a:p>
          <a:p>
            <a:r>
              <a:rPr lang="en-GB">
                <a:latin typeface="Consolas"/>
                <a:ea typeface="+mn-lt"/>
                <a:cs typeface="+mn-lt"/>
              </a:rPr>
              <a:t>else:</a:t>
            </a:r>
            <a:endParaRPr lang="en-GB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print(</a:t>
            </a:r>
            <a:r>
              <a:rPr lang="en-GB" err="1">
                <a:latin typeface="Consolas"/>
                <a:ea typeface="+mn-lt"/>
                <a:cs typeface="+mn-lt"/>
              </a:rPr>
              <a:t>f"Result</a:t>
            </a:r>
            <a:r>
              <a:rPr lang="en-GB" dirty="0">
                <a:latin typeface="Consolas"/>
                <a:ea typeface="+mn-lt"/>
                <a:cs typeface="+mn-lt"/>
              </a:rPr>
              <a:t> is: {result}"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/>
          </a:p>
          <a:p>
            <a:endParaRPr lang="en-GB" b="1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4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Finally Clause</a:t>
            </a: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0000" lnSpcReduction="20000"/>
          </a:bodyPr>
          <a:lstStyle/>
          <a:p>
            <a:r>
              <a:rPr lang="en-GB">
                <a:ea typeface="+mn-lt"/>
                <a:cs typeface="+mn-lt"/>
              </a:rPr>
              <a:t>Always runs, whether an exception occurs or not.</a:t>
            </a:r>
            <a:endParaRPr lang="en-US" b="1">
              <a:latin typeface="Calibri"/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Useful for cleanup tasks.</a:t>
            </a:r>
            <a:endParaRPr lang="en-GB"/>
          </a:p>
          <a:p>
            <a:endParaRPr lang="en-GB" dirty="0">
              <a:ea typeface="+mn-lt"/>
              <a:cs typeface="+mn-lt"/>
            </a:endParaRPr>
          </a:p>
          <a:p>
            <a:r>
              <a:rPr lang="en-GB">
                <a:latin typeface="Consolas"/>
                <a:ea typeface="+mn-lt"/>
                <a:cs typeface="+mn-lt"/>
              </a:rPr>
              <a:t>try:</a:t>
            </a:r>
            <a:endParaRPr lang="en-GB" dirty="0">
              <a:latin typeface="Consolas"/>
              <a:ea typeface="+mn-lt"/>
              <a:cs typeface="+mn-lt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file = open("example.txt", "r")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data = </a:t>
            </a:r>
            <a:r>
              <a:rPr lang="en-GB" err="1">
                <a:latin typeface="Consolas"/>
                <a:ea typeface="+mn-lt"/>
                <a:cs typeface="+mn-lt"/>
              </a:rPr>
              <a:t>file.read</a:t>
            </a:r>
            <a:r>
              <a:rPr lang="en-GB" dirty="0">
                <a:latin typeface="Consolas"/>
                <a:ea typeface="+mn-lt"/>
                <a:cs typeface="+mn-lt"/>
              </a:rPr>
              <a:t>()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print(data)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except </a:t>
            </a:r>
            <a:r>
              <a:rPr lang="en-GB" err="1">
                <a:latin typeface="Consolas"/>
                <a:ea typeface="+mn-lt"/>
                <a:cs typeface="+mn-lt"/>
              </a:rPr>
              <a:t>FileNotFoundError</a:t>
            </a:r>
            <a:r>
              <a:rPr lang="en-GB" dirty="0">
                <a:latin typeface="Consolas"/>
                <a:ea typeface="+mn-lt"/>
                <a:cs typeface="+mn-lt"/>
              </a:rPr>
              <a:t>:</a:t>
            </a:r>
          </a:p>
          <a:p>
            <a:r>
              <a:rPr lang="en-GB" dirty="0">
                <a:latin typeface="Consolas"/>
                <a:ea typeface="+mn-lt"/>
                <a:cs typeface="+mn-lt"/>
              </a:rPr>
              <a:t>    print("File not found.")</a:t>
            </a:r>
          </a:p>
          <a:p>
            <a:r>
              <a:rPr lang="en-GB" dirty="0">
                <a:latin typeface="Consolas"/>
                <a:ea typeface="+mn-lt"/>
                <a:cs typeface="+mn-lt"/>
              </a:rPr>
              <a:t>finally:</a:t>
            </a:r>
          </a:p>
          <a:p>
            <a:r>
              <a:rPr lang="en-GB" dirty="0">
                <a:latin typeface="Consolas"/>
                <a:ea typeface="+mn-lt"/>
                <a:cs typeface="+mn-lt"/>
              </a:rPr>
              <a:t>    print("Closing the file.")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</a:t>
            </a:r>
            <a:r>
              <a:rPr lang="en-GB" err="1">
                <a:latin typeface="Consolas"/>
                <a:ea typeface="+mn-lt"/>
                <a:cs typeface="+mn-lt"/>
              </a:rPr>
              <a:t>file.close</a:t>
            </a:r>
            <a:r>
              <a:rPr lang="en-GB" dirty="0">
                <a:latin typeface="Consolas"/>
                <a:ea typeface="+mn-lt"/>
                <a:cs typeface="+mn-lt"/>
              </a:rPr>
              <a:t>()</a:t>
            </a:r>
            <a:endParaRPr lang="en-GB" dirty="0">
              <a:latin typeface="Consolas"/>
            </a:endParaRPr>
          </a:p>
          <a:p>
            <a:endParaRPr lang="en-GB" b="1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20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Raising Exceptions</a:t>
            </a: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Signal specific errors in your code.</a:t>
            </a:r>
            <a:endParaRPr lang="en-US" b="1" dirty="0">
              <a:ea typeface="+mn-lt"/>
              <a:cs typeface="+mn-lt"/>
            </a:endParaRPr>
          </a:p>
          <a:p>
            <a:endParaRPr lang="en-GB" dirty="0">
              <a:latin typeface="Calibri"/>
              <a:ea typeface="+mn-lt"/>
              <a:cs typeface="+mn-lt"/>
            </a:endParaRPr>
          </a:p>
          <a:p>
            <a:pPr>
              <a:buNone/>
            </a:pPr>
            <a:r>
              <a:rPr lang="en-GB">
                <a:latin typeface="Consolas"/>
                <a:ea typeface="+mn-lt"/>
                <a:cs typeface="+mn-lt"/>
              </a:rPr>
              <a:t>age = int(input("Enter your age: "))</a:t>
            </a:r>
            <a:endParaRPr lang="en-GB">
              <a:latin typeface="Consolas"/>
            </a:endParaRPr>
          </a:p>
          <a:p>
            <a:pPr>
              <a:buNone/>
            </a:pPr>
            <a:r>
              <a:rPr lang="en-GB">
                <a:latin typeface="Consolas"/>
                <a:ea typeface="+mn-lt"/>
                <a:cs typeface="+mn-lt"/>
              </a:rPr>
              <a:t>if age &lt; 0:</a:t>
            </a:r>
            <a:endParaRPr lang="en-GB">
              <a:latin typeface="Consolas"/>
            </a:endParaRPr>
          </a:p>
          <a:p>
            <a:pPr>
              <a:buNone/>
            </a:pPr>
            <a:r>
              <a:rPr lang="en-GB">
                <a:latin typeface="Consolas"/>
                <a:ea typeface="+mn-lt"/>
                <a:cs typeface="+mn-lt"/>
              </a:rPr>
              <a:t>    raise </a:t>
            </a:r>
            <a:r>
              <a:rPr lang="en-GB" err="1">
                <a:latin typeface="Consolas"/>
                <a:ea typeface="+mn-lt"/>
                <a:cs typeface="+mn-lt"/>
              </a:rPr>
              <a:t>ValueError</a:t>
            </a:r>
            <a:r>
              <a:rPr lang="en-GB">
                <a:latin typeface="Consolas"/>
                <a:ea typeface="+mn-lt"/>
                <a:cs typeface="+mn-lt"/>
              </a:rPr>
              <a:t>("Age cannot be negative.")</a:t>
            </a:r>
            <a:endParaRPr lang="en-GB">
              <a:latin typeface="Consolas"/>
            </a:endParaRPr>
          </a:p>
          <a:p>
            <a:pPr marL="0" indent="0">
              <a:buNone/>
            </a:pPr>
            <a:r>
              <a:rPr lang="en-GB" dirty="0">
                <a:latin typeface="Consolas"/>
                <a:ea typeface="+mn-lt"/>
                <a:cs typeface="+mn-lt"/>
              </a:rPr>
              <a:t>print(</a:t>
            </a:r>
            <a:r>
              <a:rPr lang="en-GB" err="1">
                <a:latin typeface="Consolas"/>
                <a:ea typeface="+mn-lt"/>
                <a:cs typeface="+mn-lt"/>
              </a:rPr>
              <a:t>f"You</a:t>
            </a:r>
            <a:r>
              <a:rPr lang="en-GB" dirty="0">
                <a:latin typeface="Consolas"/>
                <a:ea typeface="+mn-lt"/>
                <a:cs typeface="+mn-lt"/>
              </a:rPr>
              <a:t> are {age} years old.")</a:t>
            </a:r>
            <a:endParaRPr lang="en-GB" dirty="0">
              <a:latin typeface="Consolas"/>
            </a:endParaRPr>
          </a:p>
          <a:p>
            <a:endParaRPr lang="en-GB" dirty="0">
              <a:latin typeface="Consolas"/>
              <a:ea typeface="+mn-lt"/>
              <a:cs typeface="+mn-lt"/>
            </a:endParaRPr>
          </a:p>
          <a:p>
            <a:endParaRPr lang="en-GB" b="1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34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Custom Exceptions</a:t>
            </a: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To represent specific errors related to your application.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+mn-lt"/>
              <a:cs typeface="+mn-lt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class </a:t>
            </a:r>
            <a:r>
              <a:rPr lang="en-GB" dirty="0" err="1">
                <a:latin typeface="Consolas"/>
                <a:ea typeface="+mn-lt"/>
                <a:cs typeface="+mn-lt"/>
              </a:rPr>
              <a:t>CustomException</a:t>
            </a:r>
            <a:r>
              <a:rPr lang="en-GB" dirty="0">
                <a:latin typeface="Consolas"/>
                <a:ea typeface="+mn-lt"/>
                <a:cs typeface="+mn-lt"/>
              </a:rPr>
              <a:t>(Exception):</a:t>
            </a:r>
          </a:p>
          <a:p>
            <a:r>
              <a:rPr lang="en-GB" dirty="0">
                <a:latin typeface="Consolas"/>
                <a:ea typeface="+mn-lt"/>
                <a:cs typeface="+mn-lt"/>
              </a:rPr>
              <a:t>    pass</a:t>
            </a:r>
            <a:endParaRPr lang="en-GB" dirty="0">
              <a:latin typeface="Consolas"/>
            </a:endParaRPr>
          </a:p>
          <a:p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try:</a:t>
            </a:r>
          </a:p>
          <a:p>
            <a:r>
              <a:rPr lang="en-GB" dirty="0">
                <a:latin typeface="Consolas"/>
                <a:ea typeface="+mn-lt"/>
                <a:cs typeface="+mn-lt"/>
              </a:rPr>
              <a:t>    raise </a:t>
            </a:r>
            <a:r>
              <a:rPr lang="en-GB" err="1">
                <a:latin typeface="Consolas"/>
                <a:ea typeface="+mn-lt"/>
                <a:cs typeface="+mn-lt"/>
              </a:rPr>
              <a:t>CustomException</a:t>
            </a:r>
            <a:r>
              <a:rPr lang="en-GB" dirty="0">
                <a:latin typeface="Consolas"/>
                <a:ea typeface="+mn-lt"/>
                <a:cs typeface="+mn-lt"/>
              </a:rPr>
              <a:t>("This is a custom error!")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except </a:t>
            </a:r>
            <a:r>
              <a:rPr lang="en-GB" err="1">
                <a:latin typeface="Consolas"/>
                <a:ea typeface="+mn-lt"/>
                <a:cs typeface="+mn-lt"/>
              </a:rPr>
              <a:t>CustomException</a:t>
            </a:r>
            <a:r>
              <a:rPr lang="en-GB" dirty="0">
                <a:latin typeface="Consolas"/>
                <a:ea typeface="+mn-lt"/>
                <a:cs typeface="+mn-lt"/>
              </a:rPr>
              <a:t> as e: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print(e)</a:t>
            </a:r>
            <a:endParaRPr lang="en-GB" dirty="0">
              <a:latin typeface="Consolas"/>
            </a:endParaRPr>
          </a:p>
          <a:p>
            <a:pPr marL="0" indent="0">
              <a:buNone/>
            </a:pPr>
            <a:endParaRPr lang="en-GB" dirty="0">
              <a:latin typeface="Consolas"/>
              <a:ea typeface="Calibri"/>
              <a:cs typeface="Calibri"/>
            </a:endParaRPr>
          </a:p>
          <a:p>
            <a:endParaRPr lang="en-GB" dirty="0">
              <a:latin typeface="Consolas"/>
              <a:ea typeface="+mn-lt"/>
              <a:cs typeface="+mn-lt"/>
            </a:endParaRPr>
          </a:p>
          <a:p>
            <a:endParaRPr lang="en-GB" b="1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361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</a:t>
            </a: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b="1" dirty="0"/>
              <a:t>Step 1: Basic Calculator Function</a:t>
            </a:r>
            <a:endParaRPr lang="en-GB" dirty="0">
              <a:latin typeface="Calibri"/>
              <a:ea typeface="Calibri"/>
              <a:cs typeface="Calibri"/>
            </a:endParaRPr>
          </a:p>
          <a:p>
            <a:r>
              <a:rPr lang="en-GB" b="1" dirty="0">
                <a:ea typeface="+mn-lt"/>
                <a:cs typeface="+mn-lt"/>
              </a:rPr>
              <a:t>Objective:</a:t>
            </a:r>
            <a:r>
              <a:rPr lang="en-GB" dirty="0">
                <a:ea typeface="+mn-lt"/>
                <a:cs typeface="+mn-lt"/>
              </a:rPr>
              <a:t> Create a function </a:t>
            </a:r>
            <a:r>
              <a:rPr lang="en-GB" dirty="0">
                <a:latin typeface="Consolas"/>
                <a:ea typeface="Calibri"/>
                <a:cs typeface="Calibri"/>
              </a:rPr>
              <a:t>calculator</a:t>
            </a:r>
            <a:r>
              <a:rPr lang="en-GB" dirty="0">
                <a:ea typeface="+mn-lt"/>
                <a:cs typeface="+mn-lt"/>
              </a:rPr>
              <a:t> that takes two numbers and an operator (</a:t>
            </a:r>
            <a:r>
              <a:rPr lang="en-GB" dirty="0">
                <a:latin typeface="Consolas"/>
                <a:ea typeface="Calibri"/>
                <a:cs typeface="Calibri"/>
              </a:rPr>
              <a:t>+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>
                <a:latin typeface="Consolas"/>
                <a:ea typeface="Calibri"/>
                <a:cs typeface="Calibri"/>
              </a:rPr>
              <a:t>-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>
                <a:latin typeface="Consolas"/>
                <a:ea typeface="Calibri"/>
                <a:cs typeface="Calibri"/>
              </a:rPr>
              <a:t>*</a:t>
            </a:r>
            <a:r>
              <a:rPr lang="en-GB" dirty="0">
                <a:ea typeface="+mn-lt"/>
                <a:cs typeface="+mn-lt"/>
              </a:rPr>
              <a:t>, </a:t>
            </a:r>
            <a:r>
              <a:rPr lang="en-GB" dirty="0">
                <a:latin typeface="Consolas"/>
                <a:ea typeface="Calibri"/>
                <a:cs typeface="Calibri"/>
              </a:rPr>
              <a:t>/</a:t>
            </a:r>
            <a:r>
              <a:rPr lang="en-GB" dirty="0">
                <a:ea typeface="+mn-lt"/>
                <a:cs typeface="+mn-lt"/>
              </a:rPr>
              <a:t>) as inputs and returns the result.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Step 2: Add Exception Handling</a:t>
            </a:r>
            <a:endParaRPr lang="en-GB" dirty="0">
              <a:latin typeface="Calibri"/>
              <a:ea typeface="Calibri"/>
              <a:cs typeface="Calibri"/>
            </a:endParaRPr>
          </a:p>
          <a:p>
            <a:r>
              <a:rPr lang="en-GB" b="1" dirty="0">
                <a:ea typeface="+mn-lt"/>
                <a:cs typeface="+mn-lt"/>
              </a:rPr>
              <a:t>Objective:</a:t>
            </a:r>
            <a:r>
              <a:rPr lang="en-GB" dirty="0">
                <a:ea typeface="+mn-lt"/>
                <a:cs typeface="+mn-lt"/>
              </a:rPr>
              <a:t> Handle cases where inputs are invalid (e.g., division by zero, non-numeric input).</a:t>
            </a:r>
            <a:endParaRPr lang="en-GB" dirty="0"/>
          </a:p>
          <a:p>
            <a:endParaRPr lang="en-GB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latin typeface="Consolas"/>
              <a:ea typeface="Calibri"/>
              <a:cs typeface="Calibri"/>
            </a:endParaRPr>
          </a:p>
          <a:p>
            <a:endParaRPr lang="en-GB" dirty="0">
              <a:latin typeface="Consolas"/>
              <a:ea typeface="+mn-lt"/>
              <a:cs typeface="+mn-lt"/>
            </a:endParaRPr>
          </a:p>
          <a:p>
            <a:endParaRPr lang="en-GB" b="1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52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</a:t>
            </a: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b="1" dirty="0"/>
              <a:t>Step 3: Validate User Input</a:t>
            </a:r>
            <a:endParaRPr lang="en-GB" dirty="0">
              <a:latin typeface="Calibri"/>
              <a:ea typeface="Calibri"/>
              <a:cs typeface="Calibri"/>
            </a:endParaRPr>
          </a:p>
          <a:p>
            <a:r>
              <a:rPr lang="en-GB" b="1" dirty="0">
                <a:ea typeface="+mn-lt"/>
                <a:cs typeface="+mn-lt"/>
              </a:rPr>
              <a:t>Objective:</a:t>
            </a:r>
            <a:r>
              <a:rPr lang="en-GB" dirty="0">
                <a:ea typeface="+mn-lt"/>
                <a:cs typeface="+mn-lt"/>
              </a:rPr>
              <a:t> Raise a custom exception for invalid operators.</a:t>
            </a:r>
          </a:p>
          <a:p>
            <a:endParaRPr lang="en-GB" dirty="0">
              <a:ea typeface="Calibri"/>
              <a:cs typeface="Calibri"/>
            </a:endParaRPr>
          </a:p>
          <a:p>
            <a:endParaRPr lang="en-GB" dirty="0">
              <a:latin typeface="Calibri"/>
              <a:ea typeface="Calibri"/>
              <a:cs typeface="Calibri"/>
            </a:endParaRPr>
          </a:p>
          <a:p>
            <a:r>
              <a:rPr lang="en-GB" b="1" dirty="0"/>
              <a:t>Step 4: Add a Menu for Multiple Calculations</a:t>
            </a:r>
            <a:endParaRPr lang="en-GB" dirty="0">
              <a:latin typeface="Calibri"/>
              <a:ea typeface="Calibri"/>
              <a:cs typeface="Calibri"/>
            </a:endParaRPr>
          </a:p>
          <a:p>
            <a:r>
              <a:rPr lang="en-GB" b="1" dirty="0">
                <a:ea typeface="+mn-lt"/>
                <a:cs typeface="+mn-lt"/>
              </a:rPr>
              <a:t>Objective:</a:t>
            </a:r>
            <a:r>
              <a:rPr lang="en-GB" dirty="0">
                <a:ea typeface="+mn-lt"/>
                <a:cs typeface="+mn-lt"/>
              </a:rPr>
              <a:t> Allow repeated calculations until the user decides to stop.</a:t>
            </a:r>
            <a:endParaRPr lang="en-GB" dirty="0"/>
          </a:p>
          <a:p>
            <a:endParaRPr lang="en-GB" dirty="0">
              <a:latin typeface="Calibri"/>
              <a:ea typeface="Calibri"/>
              <a:cs typeface="Calibri"/>
            </a:endParaRPr>
          </a:p>
          <a:p>
            <a:endParaRPr lang="en-GB" b="1" dirty="0">
              <a:latin typeface="Calibri"/>
              <a:ea typeface="+mn-lt"/>
              <a:cs typeface="+mn-lt"/>
            </a:endParaRPr>
          </a:p>
          <a:p>
            <a:endParaRPr lang="en-GB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latin typeface="Consolas"/>
              <a:ea typeface="Calibri"/>
              <a:cs typeface="Calibri"/>
            </a:endParaRPr>
          </a:p>
          <a:p>
            <a:endParaRPr lang="en-GB" dirty="0">
              <a:latin typeface="Consolas"/>
              <a:ea typeface="Calibri"/>
              <a:cs typeface="Calibri"/>
            </a:endParaRPr>
          </a:p>
          <a:p>
            <a:endParaRPr lang="en-GB" b="1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199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rPr lang="en-GB"/>
              <a:t>Lesson Objectives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78B9983-471A-E7DB-7D87-2EBAE16AD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527633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Try-Except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Basic Syntax</a:t>
            </a:r>
          </a:p>
          <a:p>
            <a:endParaRPr lang="en-US" dirty="0">
              <a:latin typeface="Consolas"/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try:</a:t>
            </a:r>
            <a:endParaRPr lang="en-US">
              <a:latin typeface="Consolas"/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   # Code that might raise an exception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except </a:t>
            </a:r>
            <a:r>
              <a:rPr lang="en-US" err="1">
                <a:latin typeface="Consolas"/>
                <a:ea typeface="+mn-lt"/>
                <a:cs typeface="+mn-lt"/>
              </a:rPr>
              <a:t>ExceptionType</a:t>
            </a:r>
            <a:r>
              <a:rPr lang="en-US" dirty="0">
                <a:latin typeface="Consolas"/>
                <a:ea typeface="+mn-lt"/>
                <a:cs typeface="+mn-lt"/>
              </a:rPr>
              <a:t>: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   # Code to handle the exception</a:t>
            </a:r>
            <a:endParaRPr lang="en-US" dirty="0">
              <a:latin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Try-Except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Example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onsolas"/>
              <a:ea typeface="Calibri"/>
              <a:cs typeface="Calibri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try:</a:t>
            </a:r>
          </a:p>
          <a:p>
            <a:r>
              <a:rPr lang="en-US" dirty="0">
                <a:latin typeface="Consolas"/>
                <a:ea typeface="+mn-lt"/>
                <a:cs typeface="+mn-lt"/>
              </a:rPr>
              <a:t>    num = int(input("Enter a number: "))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   print(10 / num)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except </a:t>
            </a:r>
            <a:r>
              <a:rPr lang="en-US" err="1">
                <a:latin typeface="Consolas"/>
                <a:ea typeface="+mn-lt"/>
                <a:cs typeface="+mn-lt"/>
              </a:rPr>
              <a:t>ZeroDivisionError</a:t>
            </a:r>
            <a:r>
              <a:rPr lang="en-US" dirty="0">
                <a:latin typeface="Consolas"/>
                <a:ea typeface="+mn-lt"/>
                <a:cs typeface="+mn-lt"/>
              </a:rPr>
              <a:t>: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    print("You can't divide by zero!")</a:t>
            </a:r>
            <a:endParaRPr lang="en-US">
              <a:latin typeface="Consolas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except </a:t>
            </a:r>
            <a:r>
              <a:rPr lang="en-US" err="1">
                <a:latin typeface="Consolas"/>
                <a:ea typeface="+mn-lt"/>
                <a:cs typeface="+mn-lt"/>
              </a:rPr>
              <a:t>ValueError</a:t>
            </a:r>
            <a:r>
              <a:rPr lang="en-US" dirty="0">
                <a:latin typeface="Consolas"/>
                <a:ea typeface="+mn-lt"/>
                <a:cs typeface="+mn-lt"/>
              </a:rPr>
              <a:t>:</a:t>
            </a:r>
          </a:p>
          <a:p>
            <a:r>
              <a:rPr lang="en-US" dirty="0">
                <a:latin typeface="Consolas"/>
                <a:ea typeface="+mn-lt"/>
                <a:cs typeface="+mn-lt"/>
              </a:rPr>
              <a:t>    print("Invalid input! Please enter a number.")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9923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Unknown Exceptions</a:t>
            </a:r>
          </a:p>
          <a:p>
            <a:endParaRPr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What if you don't know the type of exception?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Use a generic </a:t>
            </a:r>
            <a:r>
              <a:rPr lang="en-GB" dirty="0">
                <a:latin typeface="Consolas"/>
              </a:rPr>
              <a:t>except</a:t>
            </a:r>
            <a:r>
              <a:rPr lang="en-GB" dirty="0">
                <a:ea typeface="+mn-lt"/>
                <a:cs typeface="+mn-lt"/>
              </a:rPr>
              <a:t> block to catch </a:t>
            </a:r>
            <a:r>
              <a:rPr lang="en-GB" b="1" dirty="0">
                <a:ea typeface="+mn-lt"/>
                <a:cs typeface="+mn-lt"/>
              </a:rPr>
              <a:t>all exceptions</a:t>
            </a:r>
            <a:r>
              <a:rPr lang="en-GB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en-GB" b="1" dirty="0">
              <a:latin typeface="Consolas"/>
              <a:ea typeface="Calibri"/>
              <a:cs typeface="Calibri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try:</a:t>
            </a:r>
            <a:endParaRPr lang="en-GB" dirty="0">
              <a:latin typeface="Consolas"/>
              <a:ea typeface="Calibri" panose="020F0502020204030204"/>
              <a:cs typeface="Calibri" panose="020F0502020204030204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# Code that might raise an exception</a:t>
            </a:r>
            <a:endParaRPr lang="en-GB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except Exception as e:</a:t>
            </a:r>
            <a:endParaRPr lang="en-GB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# Handle all exceptions</a:t>
            </a:r>
            <a:endParaRPr lang="en-GB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print(</a:t>
            </a:r>
            <a:r>
              <a:rPr lang="en-GB" err="1">
                <a:latin typeface="Consolas"/>
                <a:ea typeface="+mn-lt"/>
                <a:cs typeface="+mn-lt"/>
              </a:rPr>
              <a:t>f"An</a:t>
            </a:r>
            <a:r>
              <a:rPr lang="en-GB" dirty="0">
                <a:latin typeface="Consolas"/>
                <a:ea typeface="+mn-lt"/>
                <a:cs typeface="+mn-lt"/>
              </a:rPr>
              <a:t> error occurred: {e}")</a:t>
            </a:r>
            <a:endParaRPr lang="en-GB" dirty="0">
              <a:latin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Unknown Exceptions</a:t>
            </a:r>
          </a:p>
          <a:p>
            <a:endParaRPr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Example</a:t>
            </a:r>
            <a:endParaRPr lang="en-GB" b="1">
              <a:ea typeface="+mn-lt"/>
              <a:cs typeface="+mn-lt"/>
            </a:endParaRPr>
          </a:p>
          <a:p>
            <a:endParaRPr lang="en-GB" b="1" dirty="0">
              <a:ea typeface="Calibri" panose="020F0502020204030204"/>
              <a:cs typeface="Calibri" panose="020F0502020204030204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try:</a:t>
            </a:r>
            <a:endParaRPr lang="en-GB" b="1">
              <a:latin typeface="Consolas"/>
              <a:ea typeface="Calibri" panose="020F0502020204030204"/>
              <a:cs typeface="Calibri" panose="020F0502020204030204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</a:t>
            </a:r>
            <a:r>
              <a:rPr lang="en-GB" err="1">
                <a:latin typeface="Consolas"/>
                <a:ea typeface="+mn-lt"/>
                <a:cs typeface="+mn-lt"/>
              </a:rPr>
              <a:t>num</a:t>
            </a:r>
            <a:r>
              <a:rPr lang="en-GB" dirty="0">
                <a:latin typeface="Consolas"/>
                <a:ea typeface="+mn-lt"/>
                <a:cs typeface="+mn-lt"/>
              </a:rPr>
              <a:t> = int(input("Enter a number: "))</a:t>
            </a:r>
            <a:endParaRPr lang="en-GB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result = 10 / </a:t>
            </a:r>
            <a:r>
              <a:rPr lang="en-GB" err="1">
                <a:latin typeface="Consolas"/>
                <a:ea typeface="+mn-lt"/>
                <a:cs typeface="+mn-lt"/>
              </a:rPr>
              <a:t>num</a:t>
            </a:r>
            <a:endParaRPr lang="en-GB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print(result)</a:t>
            </a:r>
            <a:endParaRPr lang="en-GB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except Exception as e:</a:t>
            </a:r>
            <a:endParaRPr lang="en-GB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print(</a:t>
            </a:r>
            <a:r>
              <a:rPr lang="en-GB" err="1">
                <a:latin typeface="Consolas"/>
                <a:ea typeface="+mn-lt"/>
                <a:cs typeface="+mn-lt"/>
              </a:rPr>
              <a:t>f"An</a:t>
            </a:r>
            <a:r>
              <a:rPr lang="en-GB" dirty="0">
                <a:latin typeface="Consolas"/>
                <a:ea typeface="+mn-lt"/>
                <a:cs typeface="+mn-lt"/>
              </a:rPr>
              <a:t> unexpected error occurred: {e}")</a:t>
            </a:r>
            <a:endParaRPr lang="en-GB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512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Using the Generic Exception Thoughtfully</a:t>
            </a:r>
          </a:p>
          <a:p>
            <a:endParaRPr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en-GB" dirty="0">
                <a:ea typeface="+mn-lt"/>
                <a:cs typeface="+mn-lt"/>
              </a:rPr>
              <a:t>Avoid silencing exceptions with </a:t>
            </a:r>
            <a:r>
              <a:rPr lang="en-GB" dirty="0">
                <a:latin typeface="Consolas"/>
                <a:ea typeface="+mn-lt"/>
                <a:cs typeface="+mn-lt"/>
              </a:rPr>
              <a:t>except:</a:t>
            </a:r>
            <a:r>
              <a:rPr lang="en-GB" dirty="0">
                <a:ea typeface="+mn-lt"/>
                <a:cs typeface="+mn-lt"/>
              </a:rPr>
              <a:t> (without specifying </a:t>
            </a:r>
            <a:r>
              <a:rPr lang="en-GB" dirty="0">
                <a:latin typeface="Consolas"/>
                <a:ea typeface="+mn-lt"/>
                <a:cs typeface="+mn-lt"/>
              </a:rPr>
              <a:t>Exception</a:t>
            </a:r>
            <a:r>
              <a:rPr lang="en-GB" dirty="0">
                <a:ea typeface="+mn-lt"/>
                <a:cs typeface="+mn-lt"/>
              </a:rPr>
              <a:t> or </a:t>
            </a:r>
            <a:r>
              <a:rPr lang="en-GB" dirty="0">
                <a:latin typeface="Consolas"/>
                <a:ea typeface="+mn-lt"/>
                <a:cs typeface="+mn-lt"/>
              </a:rPr>
              <a:t>as e</a:t>
            </a:r>
            <a:r>
              <a:rPr lang="en-GB" dirty="0">
                <a:ea typeface="+mn-lt"/>
                <a:cs typeface="+mn-lt"/>
              </a:rPr>
              <a:t>).</a:t>
            </a:r>
            <a:endParaRPr lang="en-US" dirty="0"/>
          </a:p>
          <a:p>
            <a:endParaRPr lang="en-GB" b="1" dirty="0">
              <a:latin typeface="Consolas"/>
              <a:ea typeface="Calibri"/>
              <a:cs typeface="Calibri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try:</a:t>
            </a:r>
            <a:endParaRPr lang="en-GB" b="1" dirty="0">
              <a:latin typeface="Consolas"/>
              <a:ea typeface="Calibri"/>
              <a:cs typeface="Calibri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</a:t>
            </a:r>
            <a:r>
              <a:rPr lang="en-GB" dirty="0" err="1">
                <a:latin typeface="Consolas"/>
                <a:ea typeface="+mn-lt"/>
                <a:cs typeface="+mn-lt"/>
              </a:rPr>
              <a:t>risky_code</a:t>
            </a:r>
            <a:r>
              <a:rPr lang="en-GB" dirty="0">
                <a:latin typeface="Consolas"/>
                <a:ea typeface="+mn-lt"/>
                <a:cs typeface="+mn-lt"/>
              </a:rPr>
              <a:t>()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except: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pass  # Avoid this: it makes debugging harder!</a:t>
            </a:r>
          </a:p>
          <a:p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Always use </a:t>
            </a:r>
            <a:r>
              <a:rPr lang="en-GB" dirty="0">
                <a:latin typeface="Consolas"/>
                <a:ea typeface="Calibri"/>
                <a:cs typeface="Calibri"/>
              </a:rPr>
              <a:t>Exception as e</a:t>
            </a:r>
            <a:r>
              <a:rPr lang="en-GB" dirty="0">
                <a:ea typeface="+mn-lt"/>
                <a:cs typeface="+mn-lt"/>
              </a:rPr>
              <a:t> to understand the error details.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Use it during early development or for debugging, but aim to handle specific exceptions later.</a:t>
            </a:r>
            <a:endParaRPr lang="en-GB" dirty="0"/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814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Using the Generic Exception Thoughtfully</a:t>
            </a:r>
          </a:p>
          <a:p>
            <a:endParaRPr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Example</a:t>
            </a:r>
            <a:endParaRPr lang="en-US" dirty="0">
              <a:ea typeface="+mn-lt"/>
              <a:cs typeface="+mn-lt"/>
            </a:endParaRPr>
          </a:p>
          <a:p>
            <a:endParaRPr lang="en-GB" dirty="0">
              <a:ea typeface="Calibri"/>
              <a:cs typeface="Calibri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try:</a:t>
            </a:r>
            <a:endParaRPr lang="en-GB" dirty="0">
              <a:latin typeface="Consolas"/>
              <a:ea typeface="Calibri"/>
              <a:cs typeface="Calibri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file = open("non_existent_file.txt", "r")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except Exception as e: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print(</a:t>
            </a:r>
            <a:r>
              <a:rPr lang="en-GB" err="1">
                <a:latin typeface="Consolas"/>
                <a:ea typeface="+mn-lt"/>
                <a:cs typeface="+mn-lt"/>
              </a:rPr>
              <a:t>f"Error</a:t>
            </a:r>
            <a:r>
              <a:rPr lang="en-GB" dirty="0">
                <a:latin typeface="Consolas"/>
                <a:ea typeface="+mn-lt"/>
                <a:cs typeface="+mn-lt"/>
              </a:rPr>
              <a:t> occurred: {</a:t>
            </a:r>
            <a:r>
              <a:rPr lang="en-GB" err="1">
                <a:latin typeface="Consolas"/>
                <a:ea typeface="+mn-lt"/>
                <a:cs typeface="+mn-lt"/>
              </a:rPr>
              <a:t>e.__class__.__name</a:t>
            </a:r>
            <a:r>
              <a:rPr lang="en-GB" dirty="0">
                <a:latin typeface="Consolas"/>
                <a:ea typeface="+mn-lt"/>
                <a:cs typeface="+mn-lt"/>
              </a:rPr>
              <a:t>__} - {e}")</a:t>
            </a:r>
            <a:endParaRPr lang="en-GB" dirty="0">
              <a:latin typeface="Consolas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42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Catching Multiple Exceptions</a:t>
            </a:r>
          </a:p>
          <a:p>
            <a:endParaRPr dirty="0">
              <a:ea typeface="Calibri Light"/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GB" b="1" dirty="0">
                <a:ea typeface="+mn-lt"/>
                <a:cs typeface="+mn-lt"/>
              </a:rPr>
              <a:t>Syntax for Multiple Exceptions:</a:t>
            </a:r>
            <a:endParaRPr lang="en-US" b="1" dirty="0">
              <a:ea typeface="+mn-lt"/>
              <a:cs typeface="+mn-lt"/>
            </a:endParaRPr>
          </a:p>
          <a:p>
            <a:endParaRPr lang="en-GB" dirty="0">
              <a:latin typeface="Consolas"/>
              <a:ea typeface="Calibri"/>
              <a:cs typeface="Calibri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try:</a:t>
            </a:r>
            <a:endParaRPr lang="en-GB" dirty="0">
              <a:latin typeface="Consolas"/>
              <a:ea typeface="Calibri"/>
              <a:cs typeface="Calibri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# Code that might raise multiple exceptions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except (ExceptionType1, ExceptionType2):</a:t>
            </a:r>
            <a:endParaRPr lang="en-GB" dirty="0">
              <a:latin typeface="Consolas"/>
            </a:endParaRPr>
          </a:p>
          <a:p>
            <a:r>
              <a:rPr lang="en-GB" dirty="0">
                <a:latin typeface="Consolas"/>
                <a:ea typeface="+mn-lt"/>
                <a:cs typeface="+mn-lt"/>
              </a:rPr>
              <a:t>    # Handle both exceptions</a:t>
            </a:r>
            <a:endParaRPr lang="en-GB" dirty="0">
              <a:latin typeface="Consolas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66081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</TotalTime>
  <Words>950</Words>
  <Application>Microsoft Office PowerPoint</Application>
  <PresentationFormat>On-screen Show (4:3)</PresentationFormat>
  <Paragraphs>132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Retrospect</vt:lpstr>
      <vt:lpstr>Introduction to exception Handling</vt:lpstr>
      <vt:lpstr>Lesson Objectives</vt:lpstr>
      <vt:lpstr>The Try-Except Block</vt:lpstr>
      <vt:lpstr>The Try-Except Block</vt:lpstr>
      <vt:lpstr>Catching Unknown Exceptions </vt:lpstr>
      <vt:lpstr>Catching Unknown Exceptions </vt:lpstr>
      <vt:lpstr> Using the Generic Exception Thoughtfully </vt:lpstr>
      <vt:lpstr> Using the Generic Exception Thoughtfully </vt:lpstr>
      <vt:lpstr> Catching Multiple Exceptions </vt:lpstr>
      <vt:lpstr> Catching Multiple Exceptions </vt:lpstr>
      <vt:lpstr>The Else Clause </vt:lpstr>
      <vt:lpstr>The Finally Clause </vt:lpstr>
      <vt:lpstr>Raising Exceptions </vt:lpstr>
      <vt:lpstr>Creating Custom Exceptions </vt:lpstr>
      <vt:lpstr>Task </vt:lpstr>
      <vt:lpstr>Task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Camilla Stevenson</cp:lastModifiedBy>
  <cp:revision>84</cp:revision>
  <dcterms:created xsi:type="dcterms:W3CDTF">2013-01-27T09:14:16Z</dcterms:created>
  <dcterms:modified xsi:type="dcterms:W3CDTF">2025-01-20T12:39:38Z</dcterms:modified>
  <cp:category/>
</cp:coreProperties>
</file>