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4"/>
  </p:sldMasterIdLst>
  <p:notesMasterIdLst>
    <p:notesMasterId r:id="rId72"/>
  </p:notesMasterIdLst>
  <p:sldIdLst>
    <p:sldId id="323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</p:sldIdLst>
  <p:sldSz cx="9144000" cy="5143500" type="screen16x9"/>
  <p:notesSz cx="6858000" cy="9144000"/>
  <p:embeddedFontLst>
    <p:embeddedFont>
      <p:font typeface="Quicksand" charset="0"/>
      <p:regular r:id="rId73"/>
      <p:bold r:id="rId74"/>
    </p:embeddedFont>
    <p:embeddedFont>
      <p:font typeface="Quicksand Light" charset="0"/>
      <p:regular r:id="rId75"/>
      <p:bold r:id="rId76"/>
    </p:embeddedFont>
    <p:embeddedFont>
      <p:font typeface="Roboto Mono" panose="00000009000000000000" pitchFamily="49" charset="0"/>
      <p:regular r:id="rId77"/>
      <p:bold r:id="rId78"/>
      <p:italic r:id="rId79"/>
      <p:boldItalic r:id="rId8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00C243-2EA4-4509-8701-99568E9C7230}" v="1" dt="2025-01-27T20:25:17.728"/>
  </p1510:revLst>
</p1510:revInfo>
</file>

<file path=ppt/tableStyles.xml><?xml version="1.0" encoding="utf-8"?>
<a:tblStyleLst xmlns:a="http://schemas.openxmlformats.org/drawingml/2006/main" def="{642DCD06-B760-440F-93EE-1CE3BF9D070D}">
  <a:tblStyle styleId="{642DCD06-B760-440F-93EE-1CE3BF9D07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tableStyles" Target="tableStyle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font" Target="fonts/font2.fntdata"/><Relationship Id="rId79" Type="http://schemas.openxmlformats.org/officeDocument/2006/relationships/font" Target="fonts/font7.fntdata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font" Target="fonts/font5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notesMaster" Target="notesMasters/notesMaster1.xml"/><Relationship Id="rId80" Type="http://schemas.openxmlformats.org/officeDocument/2006/relationships/font" Target="fonts/font8.fntdata"/><Relationship Id="rId85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font" Target="fonts/font3.fntdata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font" Target="fonts/font1.fntdata"/><Relationship Id="rId78" Type="http://schemas.openxmlformats.org/officeDocument/2006/relationships/font" Target="fonts/font6.fntdata"/><Relationship Id="rId81" Type="http://schemas.openxmlformats.org/officeDocument/2006/relationships/presProps" Target="presProps.xml"/><Relationship Id="rId86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font" Target="fonts/font4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la Stevenson" userId="dd223b88-ecd7-477f-9e48-1da1f7f9879b" providerId="ADAL" clId="{3500C243-2EA4-4509-8701-99568E9C7230}"/>
    <pc:docChg chg="custSel addSld modSld">
      <pc:chgData name="Camilla Stevenson" userId="dd223b88-ecd7-477f-9e48-1da1f7f9879b" providerId="ADAL" clId="{3500C243-2EA4-4509-8701-99568E9C7230}" dt="2025-01-27T20:25:28.761" v="15" actId="20577"/>
      <pc:docMkLst>
        <pc:docMk/>
      </pc:docMkLst>
      <pc:sldChg chg="modSp new mod">
        <pc:chgData name="Camilla Stevenson" userId="dd223b88-ecd7-477f-9e48-1da1f7f9879b" providerId="ADAL" clId="{3500C243-2EA4-4509-8701-99568E9C7230}" dt="2025-01-27T20:25:15.322" v="6" actId="20577"/>
        <pc:sldMkLst>
          <pc:docMk/>
          <pc:sldMk cId="2450496442" sldId="289"/>
        </pc:sldMkLst>
        <pc:spChg chg="mod">
          <ac:chgData name="Camilla Stevenson" userId="dd223b88-ecd7-477f-9e48-1da1f7f9879b" providerId="ADAL" clId="{3500C243-2EA4-4509-8701-99568E9C7230}" dt="2025-01-27T20:25:15.322" v="6" actId="20577"/>
          <ac:spMkLst>
            <pc:docMk/>
            <pc:sldMk cId="2450496442" sldId="289"/>
            <ac:spMk id="3" creationId="{5D967435-628A-B3F6-E54A-F05428AA2030}"/>
          </ac:spMkLst>
        </pc:spChg>
      </pc:sldChg>
      <pc:sldChg chg="add setBg modNotes">
        <pc:chgData name="Camilla Stevenson" userId="dd223b88-ecd7-477f-9e48-1da1f7f9879b" providerId="ADAL" clId="{3500C243-2EA4-4509-8701-99568E9C7230}" dt="2025-01-27T20:25:17.708" v="7"/>
        <pc:sldMkLst>
          <pc:docMk/>
          <pc:sldMk cId="0" sldId="290"/>
        </pc:sldMkLst>
      </pc:sldChg>
      <pc:sldChg chg="add setBg modNotes">
        <pc:chgData name="Camilla Stevenson" userId="dd223b88-ecd7-477f-9e48-1da1f7f9879b" providerId="ADAL" clId="{3500C243-2EA4-4509-8701-99568E9C7230}" dt="2025-01-27T20:25:17.708" v="7"/>
        <pc:sldMkLst>
          <pc:docMk/>
          <pc:sldMk cId="0" sldId="291"/>
        </pc:sldMkLst>
      </pc:sldChg>
      <pc:sldChg chg="add setBg modNotes">
        <pc:chgData name="Camilla Stevenson" userId="dd223b88-ecd7-477f-9e48-1da1f7f9879b" providerId="ADAL" clId="{3500C243-2EA4-4509-8701-99568E9C7230}" dt="2025-01-27T20:25:17.708" v="7"/>
        <pc:sldMkLst>
          <pc:docMk/>
          <pc:sldMk cId="0" sldId="292"/>
        </pc:sldMkLst>
      </pc:sldChg>
      <pc:sldChg chg="add setBg modNotes">
        <pc:chgData name="Camilla Stevenson" userId="dd223b88-ecd7-477f-9e48-1da1f7f9879b" providerId="ADAL" clId="{3500C243-2EA4-4509-8701-99568E9C7230}" dt="2025-01-27T20:25:17.708" v="7"/>
        <pc:sldMkLst>
          <pc:docMk/>
          <pc:sldMk cId="0" sldId="293"/>
        </pc:sldMkLst>
      </pc:sldChg>
      <pc:sldChg chg="add setBg modNotes">
        <pc:chgData name="Camilla Stevenson" userId="dd223b88-ecd7-477f-9e48-1da1f7f9879b" providerId="ADAL" clId="{3500C243-2EA4-4509-8701-99568E9C7230}" dt="2025-01-27T20:25:17.708" v="7"/>
        <pc:sldMkLst>
          <pc:docMk/>
          <pc:sldMk cId="0" sldId="294"/>
        </pc:sldMkLst>
      </pc:sldChg>
      <pc:sldChg chg="add setBg modNotes">
        <pc:chgData name="Camilla Stevenson" userId="dd223b88-ecd7-477f-9e48-1da1f7f9879b" providerId="ADAL" clId="{3500C243-2EA4-4509-8701-99568E9C7230}" dt="2025-01-27T20:25:17.708" v="7"/>
        <pc:sldMkLst>
          <pc:docMk/>
          <pc:sldMk cId="0" sldId="295"/>
        </pc:sldMkLst>
      </pc:sldChg>
      <pc:sldChg chg="add setBg modNotes">
        <pc:chgData name="Camilla Stevenson" userId="dd223b88-ecd7-477f-9e48-1da1f7f9879b" providerId="ADAL" clId="{3500C243-2EA4-4509-8701-99568E9C7230}" dt="2025-01-27T20:25:17.708" v="7"/>
        <pc:sldMkLst>
          <pc:docMk/>
          <pc:sldMk cId="0" sldId="296"/>
        </pc:sldMkLst>
      </pc:sldChg>
      <pc:sldChg chg="add setBg">
        <pc:chgData name="Camilla Stevenson" userId="dd223b88-ecd7-477f-9e48-1da1f7f9879b" providerId="ADAL" clId="{3500C243-2EA4-4509-8701-99568E9C7230}" dt="2025-01-27T20:25:17.708" v="7"/>
        <pc:sldMkLst>
          <pc:docMk/>
          <pc:sldMk cId="0" sldId="297"/>
        </pc:sldMkLst>
      </pc:sldChg>
      <pc:sldChg chg="add setBg">
        <pc:chgData name="Camilla Stevenson" userId="dd223b88-ecd7-477f-9e48-1da1f7f9879b" providerId="ADAL" clId="{3500C243-2EA4-4509-8701-99568E9C7230}" dt="2025-01-27T20:25:17.708" v="7"/>
        <pc:sldMkLst>
          <pc:docMk/>
          <pc:sldMk cId="0" sldId="298"/>
        </pc:sldMkLst>
      </pc:sldChg>
      <pc:sldChg chg="add setBg">
        <pc:chgData name="Camilla Stevenson" userId="dd223b88-ecd7-477f-9e48-1da1f7f9879b" providerId="ADAL" clId="{3500C243-2EA4-4509-8701-99568E9C7230}" dt="2025-01-27T20:25:17.708" v="7"/>
        <pc:sldMkLst>
          <pc:docMk/>
          <pc:sldMk cId="0" sldId="299"/>
        </pc:sldMkLst>
      </pc:sldChg>
      <pc:sldChg chg="add setBg">
        <pc:chgData name="Camilla Stevenson" userId="dd223b88-ecd7-477f-9e48-1da1f7f9879b" providerId="ADAL" clId="{3500C243-2EA4-4509-8701-99568E9C7230}" dt="2025-01-27T20:25:17.708" v="7"/>
        <pc:sldMkLst>
          <pc:docMk/>
          <pc:sldMk cId="0" sldId="300"/>
        </pc:sldMkLst>
      </pc:sldChg>
      <pc:sldChg chg="add setBg">
        <pc:chgData name="Camilla Stevenson" userId="dd223b88-ecd7-477f-9e48-1da1f7f9879b" providerId="ADAL" clId="{3500C243-2EA4-4509-8701-99568E9C7230}" dt="2025-01-27T20:25:17.708" v="7"/>
        <pc:sldMkLst>
          <pc:docMk/>
          <pc:sldMk cId="0" sldId="301"/>
        </pc:sldMkLst>
      </pc:sldChg>
      <pc:sldChg chg="add setBg">
        <pc:chgData name="Camilla Stevenson" userId="dd223b88-ecd7-477f-9e48-1da1f7f9879b" providerId="ADAL" clId="{3500C243-2EA4-4509-8701-99568E9C7230}" dt="2025-01-27T20:25:17.708" v="7"/>
        <pc:sldMkLst>
          <pc:docMk/>
          <pc:sldMk cId="0" sldId="302"/>
        </pc:sldMkLst>
      </pc:sldChg>
      <pc:sldChg chg="add setBg">
        <pc:chgData name="Camilla Stevenson" userId="dd223b88-ecd7-477f-9e48-1da1f7f9879b" providerId="ADAL" clId="{3500C243-2EA4-4509-8701-99568E9C7230}" dt="2025-01-27T20:25:17.708" v="7"/>
        <pc:sldMkLst>
          <pc:docMk/>
          <pc:sldMk cId="0" sldId="303"/>
        </pc:sldMkLst>
      </pc:sldChg>
      <pc:sldChg chg="add setBg">
        <pc:chgData name="Camilla Stevenson" userId="dd223b88-ecd7-477f-9e48-1da1f7f9879b" providerId="ADAL" clId="{3500C243-2EA4-4509-8701-99568E9C7230}" dt="2025-01-27T20:25:17.708" v="7"/>
        <pc:sldMkLst>
          <pc:docMk/>
          <pc:sldMk cId="0" sldId="304"/>
        </pc:sldMkLst>
      </pc:sldChg>
      <pc:sldChg chg="add setBg modNotes">
        <pc:chgData name="Camilla Stevenson" userId="dd223b88-ecd7-477f-9e48-1da1f7f9879b" providerId="ADAL" clId="{3500C243-2EA4-4509-8701-99568E9C7230}" dt="2025-01-27T20:25:17.708" v="7"/>
        <pc:sldMkLst>
          <pc:docMk/>
          <pc:sldMk cId="0" sldId="305"/>
        </pc:sldMkLst>
      </pc:sldChg>
      <pc:sldChg chg="add setBg modNotes">
        <pc:chgData name="Camilla Stevenson" userId="dd223b88-ecd7-477f-9e48-1da1f7f9879b" providerId="ADAL" clId="{3500C243-2EA4-4509-8701-99568E9C7230}" dt="2025-01-27T20:25:17.708" v="7"/>
        <pc:sldMkLst>
          <pc:docMk/>
          <pc:sldMk cId="0" sldId="306"/>
        </pc:sldMkLst>
      </pc:sldChg>
      <pc:sldChg chg="add setBg modNotes">
        <pc:chgData name="Camilla Stevenson" userId="dd223b88-ecd7-477f-9e48-1da1f7f9879b" providerId="ADAL" clId="{3500C243-2EA4-4509-8701-99568E9C7230}" dt="2025-01-27T20:25:17.708" v="7"/>
        <pc:sldMkLst>
          <pc:docMk/>
          <pc:sldMk cId="0" sldId="307"/>
        </pc:sldMkLst>
      </pc:sldChg>
      <pc:sldChg chg="add setBg">
        <pc:chgData name="Camilla Stevenson" userId="dd223b88-ecd7-477f-9e48-1da1f7f9879b" providerId="ADAL" clId="{3500C243-2EA4-4509-8701-99568E9C7230}" dt="2025-01-27T20:25:17.708" v="7"/>
        <pc:sldMkLst>
          <pc:docMk/>
          <pc:sldMk cId="0" sldId="308"/>
        </pc:sldMkLst>
      </pc:sldChg>
      <pc:sldChg chg="add setBg">
        <pc:chgData name="Camilla Stevenson" userId="dd223b88-ecd7-477f-9e48-1da1f7f9879b" providerId="ADAL" clId="{3500C243-2EA4-4509-8701-99568E9C7230}" dt="2025-01-27T20:25:17.708" v="7"/>
        <pc:sldMkLst>
          <pc:docMk/>
          <pc:sldMk cId="0" sldId="309"/>
        </pc:sldMkLst>
      </pc:sldChg>
      <pc:sldChg chg="add setBg">
        <pc:chgData name="Camilla Stevenson" userId="dd223b88-ecd7-477f-9e48-1da1f7f9879b" providerId="ADAL" clId="{3500C243-2EA4-4509-8701-99568E9C7230}" dt="2025-01-27T20:25:17.708" v="7"/>
        <pc:sldMkLst>
          <pc:docMk/>
          <pc:sldMk cId="0" sldId="310"/>
        </pc:sldMkLst>
      </pc:sldChg>
      <pc:sldChg chg="add setBg">
        <pc:chgData name="Camilla Stevenson" userId="dd223b88-ecd7-477f-9e48-1da1f7f9879b" providerId="ADAL" clId="{3500C243-2EA4-4509-8701-99568E9C7230}" dt="2025-01-27T20:25:17.708" v="7"/>
        <pc:sldMkLst>
          <pc:docMk/>
          <pc:sldMk cId="0" sldId="311"/>
        </pc:sldMkLst>
      </pc:sldChg>
      <pc:sldChg chg="add setBg">
        <pc:chgData name="Camilla Stevenson" userId="dd223b88-ecd7-477f-9e48-1da1f7f9879b" providerId="ADAL" clId="{3500C243-2EA4-4509-8701-99568E9C7230}" dt="2025-01-27T20:25:17.708" v="7"/>
        <pc:sldMkLst>
          <pc:docMk/>
          <pc:sldMk cId="0" sldId="312"/>
        </pc:sldMkLst>
      </pc:sldChg>
      <pc:sldChg chg="add setBg">
        <pc:chgData name="Camilla Stevenson" userId="dd223b88-ecd7-477f-9e48-1da1f7f9879b" providerId="ADAL" clId="{3500C243-2EA4-4509-8701-99568E9C7230}" dt="2025-01-27T20:25:17.708" v="7"/>
        <pc:sldMkLst>
          <pc:docMk/>
          <pc:sldMk cId="0" sldId="313"/>
        </pc:sldMkLst>
      </pc:sldChg>
      <pc:sldChg chg="add setBg modNotes">
        <pc:chgData name="Camilla Stevenson" userId="dd223b88-ecd7-477f-9e48-1da1f7f9879b" providerId="ADAL" clId="{3500C243-2EA4-4509-8701-99568E9C7230}" dt="2025-01-27T20:25:17.708" v="7"/>
        <pc:sldMkLst>
          <pc:docMk/>
          <pc:sldMk cId="0" sldId="314"/>
        </pc:sldMkLst>
      </pc:sldChg>
      <pc:sldChg chg="add setBg modNotes">
        <pc:chgData name="Camilla Stevenson" userId="dd223b88-ecd7-477f-9e48-1da1f7f9879b" providerId="ADAL" clId="{3500C243-2EA4-4509-8701-99568E9C7230}" dt="2025-01-27T20:25:17.708" v="7"/>
        <pc:sldMkLst>
          <pc:docMk/>
          <pc:sldMk cId="0" sldId="315"/>
        </pc:sldMkLst>
      </pc:sldChg>
      <pc:sldChg chg="add setBg">
        <pc:chgData name="Camilla Stevenson" userId="dd223b88-ecd7-477f-9e48-1da1f7f9879b" providerId="ADAL" clId="{3500C243-2EA4-4509-8701-99568E9C7230}" dt="2025-01-27T20:25:17.708" v="7"/>
        <pc:sldMkLst>
          <pc:docMk/>
          <pc:sldMk cId="0" sldId="316"/>
        </pc:sldMkLst>
      </pc:sldChg>
      <pc:sldChg chg="add setBg">
        <pc:chgData name="Camilla Stevenson" userId="dd223b88-ecd7-477f-9e48-1da1f7f9879b" providerId="ADAL" clId="{3500C243-2EA4-4509-8701-99568E9C7230}" dt="2025-01-27T20:25:17.708" v="7"/>
        <pc:sldMkLst>
          <pc:docMk/>
          <pc:sldMk cId="0" sldId="317"/>
        </pc:sldMkLst>
      </pc:sldChg>
      <pc:sldChg chg="add setBg">
        <pc:chgData name="Camilla Stevenson" userId="dd223b88-ecd7-477f-9e48-1da1f7f9879b" providerId="ADAL" clId="{3500C243-2EA4-4509-8701-99568E9C7230}" dt="2025-01-27T20:25:17.708" v="7"/>
        <pc:sldMkLst>
          <pc:docMk/>
          <pc:sldMk cId="0" sldId="318"/>
        </pc:sldMkLst>
      </pc:sldChg>
      <pc:sldChg chg="add setBg">
        <pc:chgData name="Camilla Stevenson" userId="dd223b88-ecd7-477f-9e48-1da1f7f9879b" providerId="ADAL" clId="{3500C243-2EA4-4509-8701-99568E9C7230}" dt="2025-01-27T20:25:17.708" v="7"/>
        <pc:sldMkLst>
          <pc:docMk/>
          <pc:sldMk cId="0" sldId="319"/>
        </pc:sldMkLst>
      </pc:sldChg>
      <pc:sldChg chg="add setBg modNotes">
        <pc:chgData name="Camilla Stevenson" userId="dd223b88-ecd7-477f-9e48-1da1f7f9879b" providerId="ADAL" clId="{3500C243-2EA4-4509-8701-99568E9C7230}" dt="2025-01-27T20:25:17.708" v="7"/>
        <pc:sldMkLst>
          <pc:docMk/>
          <pc:sldMk cId="0" sldId="320"/>
        </pc:sldMkLst>
      </pc:sldChg>
      <pc:sldChg chg="add setBg modNotes">
        <pc:chgData name="Camilla Stevenson" userId="dd223b88-ecd7-477f-9e48-1da1f7f9879b" providerId="ADAL" clId="{3500C243-2EA4-4509-8701-99568E9C7230}" dt="2025-01-27T20:25:17.708" v="7"/>
        <pc:sldMkLst>
          <pc:docMk/>
          <pc:sldMk cId="0" sldId="321"/>
        </pc:sldMkLst>
      </pc:sldChg>
      <pc:sldChg chg="add setBg modNotes">
        <pc:chgData name="Camilla Stevenson" userId="dd223b88-ecd7-477f-9e48-1da1f7f9879b" providerId="ADAL" clId="{3500C243-2EA4-4509-8701-99568E9C7230}" dt="2025-01-27T20:25:17.708" v="7"/>
        <pc:sldMkLst>
          <pc:docMk/>
          <pc:sldMk cId="0" sldId="322"/>
        </pc:sldMkLst>
      </pc:sldChg>
      <pc:sldChg chg="modSp new mod">
        <pc:chgData name="Camilla Stevenson" userId="dd223b88-ecd7-477f-9e48-1da1f7f9879b" providerId="ADAL" clId="{3500C243-2EA4-4509-8701-99568E9C7230}" dt="2025-01-27T20:25:28.761" v="15" actId="20577"/>
        <pc:sldMkLst>
          <pc:docMk/>
          <pc:sldMk cId="3024140923" sldId="323"/>
        </pc:sldMkLst>
        <pc:spChg chg="mod">
          <ac:chgData name="Camilla Stevenson" userId="dd223b88-ecd7-477f-9e48-1da1f7f9879b" providerId="ADAL" clId="{3500C243-2EA4-4509-8701-99568E9C7230}" dt="2025-01-27T20:25:28.761" v="15" actId="20577"/>
          <ac:spMkLst>
            <pc:docMk/>
            <pc:sldMk cId="3024140923" sldId="323"/>
            <ac:spMk id="3" creationId="{A785655F-A4F6-D676-18F4-FD4001D70BC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67cb795c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767cb795c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cd3b80c9f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cd3b80c9f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6a4feb296_0_9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6a4feb296_0_9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6a4feb296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6a4feb296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6a4feb296_0_2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6a4feb296_0_2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6a4feb296_0_17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6a4feb296_0_17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6a4feb296_0_2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6a4feb296_0_2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6a4feb296_0_1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6a4feb296_0_16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6a4feb296_0_2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76a4feb296_0_2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6a4feb296_0_2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76a4feb296_0_2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6a4feb296_0_1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76a4feb296_0_1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6c4e3088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6c4e3088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76a4feb296_0_20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76a4feb296_0_20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76a4feb296_0_2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76a4feb296_0_2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76a4feb296_0_9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76a4feb296_0_9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76a4feb296_0_1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76a4feb296_0_1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76a4feb296_0_1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76a4feb296_0_1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76a4feb296_0_1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76a4feb296_0_1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7de9fe4c5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7de9fe4c5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7de9fe4c5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7de9fe4c5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7de73e57b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7de73e57b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7de9fe4c5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7de9fe4c5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dcef23689_0_1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dcef23689_0_1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7de9fe4c5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7de9fe4c5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7de9fe4c5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7de9fe4c5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7dcef23689_0_1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7dcef23689_0_1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76a4feb296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76a4feb296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de5261e59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de5261e59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0944449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0944449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6c4e3088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6c4e3088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6c4e3088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6c4e3088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6c4e3088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6c4e3088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6c4e3088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6c4e3088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6c4e3088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6c4e3088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dcef2368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dcef2368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dcef23689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dcef23689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dcef23689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dcef23689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dcef23689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dcef23689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dcef23689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dcef23689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dcef23689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dcef23689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7dcef23689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7dcef23689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7dcef23689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7dcef23689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7cd3b80c9f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7cd3b80c9f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7de5261e5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7de5261e5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6c4e3088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6c4e3088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7dfc74ea6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7dfc74ea6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7de5261e59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7de5261e59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7de5261e59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7de5261e59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7de5261e59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7de5261e59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7de5261e5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7de5261e5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7de5261e5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7de5261e5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7de5261e59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7de5261e59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7dfc74ea6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7dfc74ea6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7dfc74ea6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7dfc74ea6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7dfc74ea6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7dfc74ea6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6c4e3088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6c4e3088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7dfc74ea62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7dfc74ea62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7dfc74ea6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7dfc74ea6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7dfc74ea62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7dfc74ea62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7dfc74ea62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7dfc74ea62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7dfc74ea62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7dfc74ea62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6016eeabfd_2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6016eeabfd_2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0944449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0944449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6a4feb296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6a4feb296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6a4feb296_0_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6a4feb296_0_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/ Questions / Lists">
  <p:cSld name="TITLE_4_1_1_1_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2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 and text under (with heading)">
  <p:cSld name="TITLE_4_1_1_2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0900" y="1017725"/>
            <a:ext cx="8521200" cy="309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3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 and text under (no heading)">
  <p:cSld name="TITLE_4_1_1_1_4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0900" y="472000"/>
            <a:ext cx="8521200" cy="379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310900" y="4282175"/>
            <a:ext cx="85212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 (no text under)">
  <p:cSld name="TITLE_4_1_1_1_3_2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310900" y="1017725"/>
            <a:ext cx="8521200" cy="381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0900" y="319600"/>
            <a:ext cx="8521200" cy="7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2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r Images side by side">
  <p:cSld name="TITLE_4_1_1_1_3_1_1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3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text">
  <p:cSld name="TITLE_4_1_1_1_1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310900" y="319600"/>
            <a:ext cx="8521200" cy="45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0"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ubTitle" idx="1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155CC">
            <a:alpha val="559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725"/>
            <a:ext cx="9144000" cy="30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0900" y="310900"/>
            <a:ext cx="85215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0900" y="1017725"/>
            <a:ext cx="8521500" cy="3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lvl="1" algn="ctr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lvl="2" algn="ctr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lvl="3" algn="ctr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lvl="4" algn="ctr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lvl="5" algn="ctr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lvl="6" algn="ctr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lvl="7" algn="ctr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lvl="8" algn="ctr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96">
          <p15:clr>
            <a:srgbClr val="EA4335"/>
          </p15:clr>
        </p15:guide>
        <p15:guide id="2" orient="horz" pos="196">
          <p15:clr>
            <a:srgbClr val="EA4335"/>
          </p15:clr>
        </p15:guide>
        <p15:guide id="3" orient="horz" pos="641">
          <p15:clr>
            <a:srgbClr val="EA4335"/>
          </p15:clr>
        </p15:guide>
        <p15:guide id="4" pos="2776">
          <p15:clr>
            <a:srgbClr val="EA4335"/>
          </p15:clr>
        </p15:guide>
        <p15:guide id="5" orient="horz" pos="812">
          <p15:clr>
            <a:srgbClr val="EA4335"/>
          </p15:clr>
        </p15:guide>
        <p15:guide id="6" pos="2984">
          <p15:clr>
            <a:srgbClr val="EA4335"/>
          </p15:clr>
        </p15:guide>
        <p15:guide id="7" pos="5564">
          <p15:clr>
            <a:srgbClr val="EA4335"/>
          </p15:clr>
        </p15:guide>
        <p15:guide id="8" orient="horz" pos="2592">
          <p15:clr>
            <a:srgbClr val="EA4335"/>
          </p15:clr>
        </p15:guide>
        <p15:guide id="9" pos="2448">
          <p15:clr>
            <a:srgbClr val="EA4335"/>
          </p15:clr>
        </p15:guide>
        <p15:guide id="10" pos="3312">
          <p15:clr>
            <a:srgbClr val="EA4335"/>
          </p15:clr>
        </p15:guide>
        <p15:guide id="11" orient="horz" pos="304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cce.io/py-band-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ncce.io/py-books-2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cce.io/py-passwords-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3B8476-3BDC-FAD0-E7CC-4DC0DBF43D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85655F-A4F6-D676-18F4-FD4001D7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1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C2F0D41-D297-35EB-7A62-AA344BEDB3AF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14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Form a band</a:t>
            </a:r>
            <a:endParaRPr sz="24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4736600" y="1289300"/>
            <a:ext cx="4091400" cy="2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This approach won’t get us far.</a:t>
            </a:r>
            <a:endParaRPr sz="18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How can we get our programs to perform actions repeatedly?</a:t>
            </a:r>
            <a:endParaRPr sz="18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628300" y="1289300"/>
            <a:ext cx="35649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print("Let's form a band")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band = []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print("Pick an instrument:")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instrument = input()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band.append(instrument)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print("Pick an instrument:")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instrument = input()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band.append(instrument)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print("Pick an instrument:")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instrument = input()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band.append(instrument)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print(band)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318475" y="1310750"/>
            <a:ext cx="198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11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12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622150" y="1945552"/>
            <a:ext cx="3384000" cy="756000"/>
          </a:xfrm>
          <a:prstGeom prst="rect">
            <a:avLst/>
          </a:prstGeom>
          <a:noFill/>
          <a:ln w="9525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622150" y="2759359"/>
            <a:ext cx="3384000" cy="756000"/>
          </a:xfrm>
          <a:prstGeom prst="rect">
            <a:avLst/>
          </a:prstGeom>
          <a:noFill/>
          <a:ln w="9525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622150" y="3573166"/>
            <a:ext cx="3384000" cy="756000"/>
          </a:xfrm>
          <a:prstGeom prst="rect">
            <a:avLst/>
          </a:prstGeom>
          <a:noFill/>
          <a:ln w="9525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subTitle" idx="2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Iteration recap</a:t>
            </a:r>
            <a:endParaRPr sz="24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4736600" y="1289300"/>
            <a:ext cx="4091400" cy="17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You need an </a:t>
            </a:r>
            <a:r>
              <a:rPr lang="en-GB" sz="1800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iterative structure </a:t>
            </a:r>
            <a:r>
              <a:rPr lang="en-GB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 sz="18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(</a:t>
            </a:r>
            <a:r>
              <a:rPr lang="en-GB" sz="1800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-GB" sz="18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) when your program needs to </a:t>
            </a:r>
            <a:r>
              <a:rPr lang="en-GB" sz="1800" b="1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repeat</a:t>
            </a:r>
            <a:r>
              <a:rPr lang="en-GB" sz="18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actions, while a </a:t>
            </a:r>
            <a:r>
              <a:rPr lang="en-GB" sz="1800" b="1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condition</a:t>
            </a:r>
            <a:r>
              <a:rPr lang="en-GB" sz="18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is satisfied.</a:t>
            </a:r>
            <a:endParaRPr sz="18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58" name="Google Shape;15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6263" y="529300"/>
            <a:ext cx="270000" cy="27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Google Shape;159;p19"/>
          <p:cNvGrpSpPr/>
          <p:nvPr/>
        </p:nvGrpSpPr>
        <p:grpSpPr>
          <a:xfrm>
            <a:off x="310900" y="1289300"/>
            <a:ext cx="2009400" cy="851100"/>
            <a:chOff x="2292100" y="1289300"/>
            <a:chExt cx="2009400" cy="851100"/>
          </a:xfrm>
        </p:grpSpPr>
        <p:sp>
          <p:nvSpPr>
            <p:cNvPr id="160" name="Google Shape;160;p19"/>
            <p:cNvSpPr txBox="1"/>
            <p:nvPr/>
          </p:nvSpPr>
          <p:spPr>
            <a:xfrm>
              <a:off x="2292100" y="1289300"/>
              <a:ext cx="2009400" cy="85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while           :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3022280" y="1378300"/>
              <a:ext cx="1027200" cy="235800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Quicksand"/>
                  <a:ea typeface="Quicksand"/>
                  <a:cs typeface="Quicksand"/>
                  <a:sym typeface="Quicksand"/>
                </a:rPr>
                <a:t>condition</a:t>
              </a:r>
              <a:endParaRPr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cxnSp>
          <p:nvCxnSpPr>
            <p:cNvPr id="162" name="Google Shape;162;p19"/>
            <p:cNvCxnSpPr/>
            <p:nvPr/>
          </p:nvCxnSpPr>
          <p:spPr>
            <a:xfrm>
              <a:off x="2613772" y="1646213"/>
              <a:ext cx="0" cy="457800"/>
            </a:xfrm>
            <a:prstGeom prst="straightConnector1">
              <a:avLst/>
            </a:prstGeom>
            <a:noFill/>
            <a:ln w="9525" cap="flat" cmpd="sng">
              <a:solidFill>
                <a:srgbClr val="5B5BA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63" name="Google Shape;163;p19"/>
            <p:cNvSpPr/>
            <p:nvPr/>
          </p:nvSpPr>
          <p:spPr>
            <a:xfrm>
              <a:off x="2710975" y="1646213"/>
              <a:ext cx="1299900" cy="4578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Quicksand"/>
                  <a:ea typeface="Quicksand"/>
                  <a:cs typeface="Quicksand"/>
                  <a:sym typeface="Quicksand"/>
                </a:rPr>
                <a:t>block of statements</a:t>
              </a:r>
              <a:endParaRPr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164" name="Google Shape;164;p19"/>
          <p:cNvGrpSpPr/>
          <p:nvPr/>
        </p:nvGrpSpPr>
        <p:grpSpPr>
          <a:xfrm>
            <a:off x="2695963" y="1108143"/>
            <a:ext cx="844475" cy="988272"/>
            <a:chOff x="4314363" y="1108143"/>
            <a:chExt cx="844475" cy="988272"/>
          </a:xfrm>
        </p:grpSpPr>
        <p:cxnSp>
          <p:nvCxnSpPr>
            <p:cNvPr id="165" name="Google Shape;165;p19"/>
            <p:cNvCxnSpPr>
              <a:stCxn id="166" idx="2"/>
            </p:cNvCxnSpPr>
            <p:nvPr/>
          </p:nvCxnSpPr>
          <p:spPr>
            <a:xfrm rot="-5400000" flipH="1">
              <a:off x="4904628" y="1844259"/>
              <a:ext cx="163800" cy="3372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9"/>
            <p:cNvSpPr/>
            <p:nvPr/>
          </p:nvSpPr>
          <p:spPr>
            <a:xfrm>
              <a:off x="4414838" y="2058759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4699438" y="1681059"/>
              <a:ext cx="237000" cy="2499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4314363" y="1416198"/>
              <a:ext cx="236950" cy="181225"/>
            </a:xfrm>
            <a:prstGeom prst="flowChartDecision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4699428" y="1681059"/>
              <a:ext cx="237000" cy="9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1" name="Google Shape;171;p19"/>
            <p:cNvCxnSpPr>
              <a:stCxn id="169" idx="2"/>
              <a:endCxn id="167" idx="0"/>
            </p:cNvCxnSpPr>
            <p:nvPr/>
          </p:nvCxnSpPr>
          <p:spPr>
            <a:xfrm rot="-5400000" flipH="1">
              <a:off x="4202438" y="1827823"/>
              <a:ext cx="461400" cy="600"/>
            </a:xfrm>
            <a:prstGeom prst="curvedConnector3">
              <a:avLst>
                <a:gd name="adj1" fmla="val 49993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72" name="Google Shape;172;p19"/>
            <p:cNvCxnSpPr>
              <a:stCxn id="173" idx="4"/>
              <a:endCxn id="169" idx="0"/>
            </p:cNvCxnSpPr>
            <p:nvPr/>
          </p:nvCxnSpPr>
          <p:spPr>
            <a:xfrm rot="-5400000" flipH="1">
              <a:off x="4393388" y="1376193"/>
              <a:ext cx="79500" cy="600"/>
            </a:xfrm>
            <a:prstGeom prst="curvedConnector3">
              <a:avLst>
                <a:gd name="adj1" fmla="val 49971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3" name="Google Shape;173;p19"/>
            <p:cNvSpPr/>
            <p:nvPr/>
          </p:nvSpPr>
          <p:spPr>
            <a:xfrm>
              <a:off x="4414838" y="1300743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4" name="Google Shape;174;p19"/>
            <p:cNvCxnSpPr>
              <a:endCxn id="173" idx="0"/>
            </p:cNvCxnSpPr>
            <p:nvPr/>
          </p:nvCxnSpPr>
          <p:spPr>
            <a:xfrm rot="-5400000" flipH="1">
              <a:off x="4336238" y="1204143"/>
              <a:ext cx="192600" cy="6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166" name="Google Shape;166;p19"/>
            <p:cNvSpPr/>
            <p:nvPr/>
          </p:nvSpPr>
          <p:spPr>
            <a:xfrm>
              <a:off x="4699428" y="1833459"/>
              <a:ext cx="237000" cy="9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5" name="Google Shape;175;p19"/>
            <p:cNvCxnSpPr>
              <a:stCxn id="169" idx="3"/>
              <a:endCxn id="170" idx="0"/>
            </p:cNvCxnSpPr>
            <p:nvPr/>
          </p:nvCxnSpPr>
          <p:spPr>
            <a:xfrm>
              <a:off x="4551313" y="1506810"/>
              <a:ext cx="266700" cy="1743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76" name="Google Shape;176;p19"/>
            <p:cNvCxnSpPr>
              <a:stCxn id="177" idx="0"/>
              <a:endCxn id="173" idx="6"/>
            </p:cNvCxnSpPr>
            <p:nvPr/>
          </p:nvCxnSpPr>
          <p:spPr>
            <a:xfrm rot="5400000" flipH="1">
              <a:off x="4416938" y="1352716"/>
              <a:ext cx="774000" cy="7062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177" name="Google Shape;177;p19"/>
            <p:cNvSpPr/>
            <p:nvPr/>
          </p:nvSpPr>
          <p:spPr>
            <a:xfrm>
              <a:off x="5155238" y="2092816"/>
              <a:ext cx="3600" cy="36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19"/>
          <p:cNvSpPr txBox="1">
            <a:spLocks noGrp="1"/>
          </p:cNvSpPr>
          <p:nvPr>
            <p:ph type="subTitle" idx="3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Form a band</a:t>
            </a:r>
            <a:endParaRPr sz="24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4736600" y="1289300"/>
            <a:ext cx="4091400" cy="2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Let’s modify this program together to use </a:t>
            </a:r>
            <a:r>
              <a:rPr lang="en-GB" sz="1800" b="1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iteration</a:t>
            </a:r>
            <a:r>
              <a:rPr lang="en-GB" sz="18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(a </a:t>
            </a:r>
            <a:r>
              <a:rPr lang="en-GB" sz="1800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-GB" sz="18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-loop), in order to repeat the same actions.</a:t>
            </a:r>
            <a:endParaRPr sz="18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85" name="Google Shape;185;p20"/>
          <p:cNvGrpSpPr/>
          <p:nvPr/>
        </p:nvGrpSpPr>
        <p:grpSpPr>
          <a:xfrm>
            <a:off x="4441389" y="2563791"/>
            <a:ext cx="3861850" cy="404400"/>
            <a:chOff x="4960850" y="3956300"/>
            <a:chExt cx="3861850" cy="404400"/>
          </a:xfrm>
        </p:grpSpPr>
        <p:sp>
          <p:nvSpPr>
            <p:cNvPr id="186" name="Google Shape;186;p20"/>
            <p:cNvSpPr txBox="1"/>
            <p:nvPr/>
          </p:nvSpPr>
          <p:spPr>
            <a:xfrm>
              <a:off x="5257800" y="3956300"/>
              <a:ext cx="35649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54000" bIns="91425" anchor="t" anchorCtr="0">
              <a:noAutofit/>
            </a:bodyPr>
            <a:lstStyle/>
            <a:p>
              <a:pPr marL="0" lvl="0" indent="0" algn="l" rtl="0">
                <a:lnSpc>
                  <a:spcPct val="11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Live coding (</a:t>
              </a:r>
              <a:r>
                <a:rPr lang="en-GB" sz="1800" dirty="0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  <a:hlinkClick r:id="rId3"/>
                </a:rPr>
                <a:t>ncce.io/py-band-0</a:t>
              </a:r>
              <a:r>
                <a:rPr lang="en-GB" sz="1800" dirty="0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)</a:t>
              </a:r>
              <a:endParaRPr sz="1800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pic>
          <p:nvPicPr>
            <p:cNvPr id="187" name="Google Shape;187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60850" y="4061711"/>
              <a:ext cx="270000" cy="27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8" name="Google Shape;188;p20"/>
          <p:cNvSpPr txBox="1"/>
          <p:nvPr/>
        </p:nvSpPr>
        <p:spPr>
          <a:xfrm>
            <a:off x="628300" y="1289300"/>
            <a:ext cx="35649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print("Let's form a band")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band = []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print("Pick an instrument:")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instrument = input()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band.append(instrument)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print(band)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318475" y="1310750"/>
            <a:ext cx="198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622150" y="1945552"/>
            <a:ext cx="3384000" cy="756000"/>
          </a:xfrm>
          <a:prstGeom prst="rect">
            <a:avLst/>
          </a:prstGeom>
          <a:noFill/>
          <a:ln w="9525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subTitle" idx="2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/>
          <p:nvPr/>
        </p:nvSpPr>
        <p:spPr>
          <a:xfrm>
            <a:off x="1331405" y="1940637"/>
            <a:ext cx="1440000" cy="2340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628300" y="1289300"/>
            <a:ext cx="37791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print("Let's form a band")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band = []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while len(band) &lt; 3: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print("Pick an instrument:")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instrument = input()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band.append(instrument)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print(band)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Form a band: After the live coding session</a:t>
            </a:r>
            <a:endParaRPr sz="2400" b="1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4736600" y="1289300"/>
            <a:ext cx="4091400" cy="14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We created a program that uses </a:t>
            </a:r>
            <a:r>
              <a:rPr lang="en-GB" sz="1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iteration</a:t>
            </a: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(a 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-loop) in order to repeatedly read the names of instruments and add them to a list.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318475" y="1310750"/>
            <a:ext cx="198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1" name="Google Shape;201;p21"/>
          <p:cNvSpPr/>
          <p:nvPr/>
        </p:nvSpPr>
        <p:spPr>
          <a:xfrm>
            <a:off x="829841" y="2188621"/>
            <a:ext cx="3384000" cy="756000"/>
          </a:xfrm>
          <a:prstGeom prst="rect">
            <a:avLst/>
          </a:prstGeom>
          <a:noFill/>
          <a:ln w="9525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1"/>
          <p:cNvSpPr txBox="1"/>
          <p:nvPr/>
        </p:nvSpPr>
        <p:spPr>
          <a:xfrm>
            <a:off x="4736600" y="2813300"/>
            <a:ext cx="4091400" cy="14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 this case, the process is repeated for as long as the length of the list has not reached 3.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3" name="Google Shape;203;p21"/>
          <p:cNvSpPr txBox="1">
            <a:spLocks noGrp="1"/>
          </p:cNvSpPr>
          <p:nvPr>
            <p:ph type="subTitle" idx="2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/>
          <p:nvPr/>
        </p:nvSpPr>
        <p:spPr>
          <a:xfrm>
            <a:off x="1331405" y="1940637"/>
            <a:ext cx="2178000" cy="234000"/>
          </a:xfrm>
          <a:prstGeom prst="roundRect">
            <a:avLst>
              <a:gd name="adj" fmla="val 16867"/>
            </a:avLst>
          </a:prstGeom>
          <a:solidFill>
            <a:srgbClr val="EFEFEF"/>
          </a:solidFill>
          <a:ln w="9525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Form a band: After the live coding session</a:t>
            </a:r>
            <a:endParaRPr sz="2400" b="1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4736600" y="1289300"/>
            <a:ext cx="4091400" cy="14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We created a program that uses </a:t>
            </a:r>
            <a:r>
              <a:rPr lang="en-GB" sz="1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iteration</a:t>
            </a: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(a 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-loop) in order to repeatedly read the names of instruments and add them to a list.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628300" y="1289300"/>
            <a:ext cx="37791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print("Let's form a band")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band = []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while not "guitar" in band: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print("Pick an instrument:")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instrument = input()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band.append(instrument)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print(band)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318475" y="1310750"/>
            <a:ext cx="198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3" name="Google Shape;213;p22"/>
          <p:cNvSpPr txBox="1">
            <a:spLocks noGrp="1"/>
          </p:cNvSpPr>
          <p:nvPr>
            <p:ph type="subTitle" idx="2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14" name="Google Shape;214;p22"/>
          <p:cNvSpPr/>
          <p:nvPr/>
        </p:nvSpPr>
        <p:spPr>
          <a:xfrm>
            <a:off x="829841" y="2188621"/>
            <a:ext cx="3384000" cy="756000"/>
          </a:xfrm>
          <a:prstGeom prst="rect">
            <a:avLst/>
          </a:prstGeom>
          <a:noFill/>
          <a:ln w="9525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2"/>
          <p:cNvSpPr txBox="1"/>
          <p:nvPr/>
        </p:nvSpPr>
        <p:spPr>
          <a:xfrm>
            <a:off x="4736600" y="2813300"/>
            <a:ext cx="4091400" cy="14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 this case, the process is repeated for as long as the the list does not contain a guitar!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Form a band: Walkthrough</a:t>
            </a:r>
            <a:endParaRPr sz="2400" b="1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628300" y="1289300"/>
            <a:ext cx="3400200" cy="20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print("Let's form a band")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band = []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while "guitar" not in band: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print("Pick an instrument:")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instrument = input()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band.append(instrument)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print(band)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318475" y="1310750"/>
            <a:ext cx="198000" cy="20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5715000" y="1282350"/>
            <a:ext cx="16233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4" name="Google Shape;224;p23"/>
          <p:cNvSpPr txBox="1"/>
          <p:nvPr/>
        </p:nvSpPr>
        <p:spPr>
          <a:xfrm>
            <a:off x="5715075" y="3933825"/>
            <a:ext cx="31179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Let's form a band</a:t>
            </a:r>
            <a:endParaRPr/>
          </a:p>
        </p:txBody>
      </p:sp>
      <p:sp>
        <p:nvSpPr>
          <p:cNvPr id="225" name="Google Shape;225;p23"/>
          <p:cNvSpPr txBox="1"/>
          <p:nvPr/>
        </p:nvSpPr>
        <p:spPr>
          <a:xfrm>
            <a:off x="5715000" y="3564075"/>
            <a:ext cx="16233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Input/Output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226" name="Google Shape;226;p23"/>
          <p:cNvGrpSpPr/>
          <p:nvPr/>
        </p:nvGrpSpPr>
        <p:grpSpPr>
          <a:xfrm>
            <a:off x="4419152" y="1447171"/>
            <a:ext cx="842446" cy="1742801"/>
            <a:chOff x="-679278" y="1447171"/>
            <a:chExt cx="842446" cy="1742801"/>
          </a:xfrm>
        </p:grpSpPr>
        <p:cxnSp>
          <p:nvCxnSpPr>
            <p:cNvPr id="227" name="Google Shape;227;p23"/>
            <p:cNvCxnSpPr>
              <a:stCxn id="228" idx="2"/>
              <a:endCxn id="229" idx="2"/>
            </p:cNvCxnSpPr>
            <p:nvPr/>
          </p:nvCxnSpPr>
          <p:spPr>
            <a:xfrm rot="-5400000" flipH="1">
              <a:off x="-51599" y="2730208"/>
              <a:ext cx="84900" cy="3372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0" name="Google Shape;230;p23"/>
            <p:cNvSpPr/>
            <p:nvPr/>
          </p:nvSpPr>
          <p:spPr>
            <a:xfrm>
              <a:off x="-578778" y="2920311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-679253" y="1993393"/>
              <a:ext cx="236950" cy="181225"/>
            </a:xfrm>
            <a:prstGeom prst="flowChartDecision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2" name="Google Shape;232;p23"/>
            <p:cNvCxnSpPr>
              <a:stCxn id="231" idx="2"/>
              <a:endCxn id="230" idx="0"/>
            </p:cNvCxnSpPr>
            <p:nvPr/>
          </p:nvCxnSpPr>
          <p:spPr>
            <a:xfrm rot="-5400000" flipH="1">
              <a:off x="-933378" y="2547218"/>
              <a:ext cx="745800" cy="600"/>
            </a:xfrm>
            <a:prstGeom prst="curvedConnector3">
              <a:avLst>
                <a:gd name="adj1" fmla="val 49993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23"/>
            <p:cNvCxnSpPr>
              <a:stCxn id="234" idx="4"/>
              <a:endCxn id="231" idx="0"/>
            </p:cNvCxnSpPr>
            <p:nvPr/>
          </p:nvCxnSpPr>
          <p:spPr>
            <a:xfrm rot="-5400000" flipH="1">
              <a:off x="-574878" y="1978561"/>
              <a:ext cx="28800" cy="600"/>
            </a:xfrm>
            <a:prstGeom prst="curvedConnector3">
              <a:avLst>
                <a:gd name="adj1" fmla="val 50230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4" name="Google Shape;234;p23"/>
            <p:cNvSpPr/>
            <p:nvPr/>
          </p:nvSpPr>
          <p:spPr>
            <a:xfrm>
              <a:off x="-578778" y="1928461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5" name="Google Shape;235;p23"/>
            <p:cNvCxnSpPr>
              <a:stCxn id="236" idx="2"/>
              <a:endCxn id="234" idx="0"/>
            </p:cNvCxnSpPr>
            <p:nvPr/>
          </p:nvCxnSpPr>
          <p:spPr>
            <a:xfrm rot="-5400000" flipH="1">
              <a:off x="-628878" y="1859698"/>
              <a:ext cx="136800" cy="600"/>
            </a:xfrm>
            <a:prstGeom prst="curvedConnector3">
              <a:avLst>
                <a:gd name="adj1" fmla="val 50023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37" name="Google Shape;237;p23"/>
            <p:cNvCxnSpPr>
              <a:stCxn id="231" idx="3"/>
              <a:endCxn id="238" idx="0"/>
            </p:cNvCxnSpPr>
            <p:nvPr/>
          </p:nvCxnSpPr>
          <p:spPr>
            <a:xfrm>
              <a:off x="-442303" y="2084006"/>
              <a:ext cx="264600" cy="1914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39" name="Google Shape;239;p23"/>
            <p:cNvCxnSpPr>
              <a:stCxn id="229" idx="0"/>
              <a:endCxn id="234" idx="6"/>
            </p:cNvCxnSpPr>
            <p:nvPr/>
          </p:nvCxnSpPr>
          <p:spPr>
            <a:xfrm rot="5400000" flipH="1">
              <a:off x="-687182" y="2090927"/>
              <a:ext cx="993000" cy="7041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229" name="Google Shape;229;p23"/>
            <p:cNvSpPr/>
            <p:nvPr/>
          </p:nvSpPr>
          <p:spPr>
            <a:xfrm>
              <a:off x="159568" y="2939477"/>
              <a:ext cx="3600" cy="36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-679278" y="1694098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-296249" y="2275281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-296249" y="2530258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-679278" y="3092472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2" name="Google Shape;242;p23"/>
            <p:cNvCxnSpPr>
              <a:stCxn id="238" idx="2"/>
              <a:endCxn id="240" idx="0"/>
            </p:cNvCxnSpPr>
            <p:nvPr/>
          </p:nvCxnSpPr>
          <p:spPr>
            <a:xfrm rot="-5400000" flipH="1">
              <a:off x="-256199" y="2451231"/>
              <a:ext cx="157500" cy="600"/>
            </a:xfrm>
            <a:prstGeom prst="curvedConnector3">
              <a:avLst>
                <a:gd name="adj1" fmla="val 49993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43" name="Google Shape;243;p23"/>
            <p:cNvCxnSpPr>
              <a:stCxn id="230" idx="4"/>
              <a:endCxn id="241" idx="0"/>
            </p:cNvCxnSpPr>
            <p:nvPr/>
          </p:nvCxnSpPr>
          <p:spPr>
            <a:xfrm rot="-5400000" flipH="1">
              <a:off x="-628578" y="3024111"/>
              <a:ext cx="136200" cy="600"/>
            </a:xfrm>
            <a:prstGeom prst="curvedConnector3">
              <a:avLst>
                <a:gd name="adj1" fmla="val 49986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44" name="Google Shape;244;p23"/>
            <p:cNvCxnSpPr>
              <a:stCxn id="245" idx="2"/>
              <a:endCxn id="236" idx="0"/>
            </p:cNvCxnSpPr>
            <p:nvPr/>
          </p:nvCxnSpPr>
          <p:spPr>
            <a:xfrm rot="-5400000" flipH="1">
              <a:off x="-635178" y="1619071"/>
              <a:ext cx="149400" cy="600"/>
            </a:xfrm>
            <a:prstGeom prst="curvedConnector3">
              <a:avLst>
                <a:gd name="adj1" fmla="val 50009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245" name="Google Shape;245;p23"/>
            <p:cNvSpPr/>
            <p:nvPr/>
          </p:nvSpPr>
          <p:spPr>
            <a:xfrm>
              <a:off x="-679278" y="1447171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-296249" y="2758858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6" name="Google Shape;246;p23"/>
            <p:cNvCxnSpPr>
              <a:stCxn id="240" idx="2"/>
              <a:endCxn id="228" idx="0"/>
            </p:cNvCxnSpPr>
            <p:nvPr/>
          </p:nvCxnSpPr>
          <p:spPr>
            <a:xfrm rot="-5400000" flipH="1">
              <a:off x="-242999" y="2693008"/>
              <a:ext cx="131100" cy="6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sp>
        <p:nvSpPr>
          <p:cNvPr id="247" name="Google Shape;247;p23"/>
          <p:cNvSpPr/>
          <p:nvPr/>
        </p:nvSpPr>
        <p:spPr>
          <a:xfrm>
            <a:off x="645200" y="1618100"/>
            <a:ext cx="3320400" cy="2520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3"/>
          <p:cNvSpPr/>
          <p:nvPr/>
        </p:nvSpPr>
        <p:spPr>
          <a:xfrm>
            <a:off x="4421181" y="1692058"/>
            <a:ext cx="237000" cy="97500"/>
          </a:xfrm>
          <a:prstGeom prst="rect">
            <a:avLst/>
          </a:prstGeom>
          <a:noFill/>
          <a:ln w="19050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3"/>
          <p:cNvSpPr/>
          <p:nvPr/>
        </p:nvSpPr>
        <p:spPr>
          <a:xfrm>
            <a:off x="645200" y="1362689"/>
            <a:ext cx="3320400" cy="2520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3"/>
          <p:cNvSpPr/>
          <p:nvPr/>
        </p:nvSpPr>
        <p:spPr>
          <a:xfrm>
            <a:off x="4421181" y="1447171"/>
            <a:ext cx="237000" cy="97500"/>
          </a:xfrm>
          <a:prstGeom prst="rect">
            <a:avLst/>
          </a:prstGeom>
          <a:noFill/>
          <a:ln w="19050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3"/>
          <p:cNvSpPr txBox="1">
            <a:spLocks noGrp="1"/>
          </p:cNvSpPr>
          <p:nvPr>
            <p:ph type="subTitle" idx="2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"/>
          <p:cNvSpPr/>
          <p:nvPr/>
        </p:nvSpPr>
        <p:spPr>
          <a:xfrm>
            <a:off x="5807450" y="2079375"/>
            <a:ext cx="1512000" cy="319800"/>
          </a:xfrm>
          <a:prstGeom prst="roundRect">
            <a:avLst>
              <a:gd name="adj" fmla="val 2121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000" rIns="9142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57" name="Google Shape;257;p24"/>
          <p:cNvGraphicFramePr/>
          <p:nvPr/>
        </p:nvGraphicFramePr>
        <p:xfrm>
          <a:off x="5804750" y="2079425"/>
          <a:ext cx="1512000" cy="319875"/>
        </p:xfrm>
        <a:graphic>
          <a:graphicData uri="http://schemas.openxmlformats.org/drawingml/2006/table">
            <a:tbl>
              <a:tblPr>
                <a:noFill/>
                <a:tableStyleId>{642DCD06-B760-440F-93EE-1CE3BF9D070D}</a:tableStyleId>
              </a:tblPr>
              <a:tblGrid>
                <a:gridCol w="36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8" name="Google Shape;258;p24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Form a band: Walkthrough</a:t>
            </a:r>
            <a:endParaRPr sz="2400" b="1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9" name="Google Shape;259;p24"/>
          <p:cNvSpPr txBox="1"/>
          <p:nvPr/>
        </p:nvSpPr>
        <p:spPr>
          <a:xfrm>
            <a:off x="628300" y="1289300"/>
            <a:ext cx="3400200" cy="20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print("Let's form a band")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band = []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while "guitar" not in band: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print("Pick an instrument:")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instrument = input()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band.append(instrument)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print(band)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0" name="Google Shape;260;p24"/>
          <p:cNvSpPr txBox="1"/>
          <p:nvPr/>
        </p:nvSpPr>
        <p:spPr>
          <a:xfrm>
            <a:off x="318475" y="1310750"/>
            <a:ext cx="198000" cy="20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1" name="Google Shape;261;p24"/>
          <p:cNvSpPr txBox="1"/>
          <p:nvPr/>
        </p:nvSpPr>
        <p:spPr>
          <a:xfrm>
            <a:off x="5715000" y="1282350"/>
            <a:ext cx="16233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2" name="Google Shape;262;p24"/>
          <p:cNvSpPr txBox="1"/>
          <p:nvPr/>
        </p:nvSpPr>
        <p:spPr>
          <a:xfrm>
            <a:off x="5715075" y="3933825"/>
            <a:ext cx="31179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Pick an instrument:</a:t>
            </a:r>
            <a:endParaRPr/>
          </a:p>
        </p:txBody>
      </p:sp>
      <p:sp>
        <p:nvSpPr>
          <p:cNvPr id="263" name="Google Shape;263;p24"/>
          <p:cNvSpPr txBox="1"/>
          <p:nvPr/>
        </p:nvSpPr>
        <p:spPr>
          <a:xfrm>
            <a:off x="5715000" y="3564075"/>
            <a:ext cx="16233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Input/Output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264" name="Google Shape;264;p24"/>
          <p:cNvGrpSpPr/>
          <p:nvPr/>
        </p:nvGrpSpPr>
        <p:grpSpPr>
          <a:xfrm>
            <a:off x="4419152" y="1447171"/>
            <a:ext cx="842446" cy="1742801"/>
            <a:chOff x="-679278" y="1447171"/>
            <a:chExt cx="842446" cy="1742801"/>
          </a:xfrm>
        </p:grpSpPr>
        <p:cxnSp>
          <p:nvCxnSpPr>
            <p:cNvPr id="265" name="Google Shape;265;p24"/>
            <p:cNvCxnSpPr>
              <a:stCxn id="266" idx="2"/>
              <a:endCxn id="267" idx="2"/>
            </p:cNvCxnSpPr>
            <p:nvPr/>
          </p:nvCxnSpPr>
          <p:spPr>
            <a:xfrm rot="-5400000" flipH="1">
              <a:off x="-51599" y="2730208"/>
              <a:ext cx="84900" cy="3372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8" name="Google Shape;268;p24"/>
            <p:cNvSpPr/>
            <p:nvPr/>
          </p:nvSpPr>
          <p:spPr>
            <a:xfrm>
              <a:off x="-578778" y="2920311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-679253" y="1993393"/>
              <a:ext cx="236950" cy="181225"/>
            </a:xfrm>
            <a:prstGeom prst="flowChartDecision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0" name="Google Shape;270;p24"/>
            <p:cNvCxnSpPr>
              <a:stCxn id="269" idx="2"/>
              <a:endCxn id="268" idx="0"/>
            </p:cNvCxnSpPr>
            <p:nvPr/>
          </p:nvCxnSpPr>
          <p:spPr>
            <a:xfrm rot="-5400000" flipH="1">
              <a:off x="-933378" y="2547218"/>
              <a:ext cx="745800" cy="600"/>
            </a:xfrm>
            <a:prstGeom prst="curvedConnector3">
              <a:avLst>
                <a:gd name="adj1" fmla="val 49993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24"/>
            <p:cNvCxnSpPr>
              <a:stCxn id="272" idx="4"/>
              <a:endCxn id="269" idx="0"/>
            </p:cNvCxnSpPr>
            <p:nvPr/>
          </p:nvCxnSpPr>
          <p:spPr>
            <a:xfrm rot="-5400000" flipH="1">
              <a:off x="-574878" y="1978561"/>
              <a:ext cx="28800" cy="600"/>
            </a:xfrm>
            <a:prstGeom prst="curvedConnector3">
              <a:avLst>
                <a:gd name="adj1" fmla="val 50230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2" name="Google Shape;272;p24"/>
            <p:cNvSpPr/>
            <p:nvPr/>
          </p:nvSpPr>
          <p:spPr>
            <a:xfrm>
              <a:off x="-578778" y="1928461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3" name="Google Shape;273;p24"/>
            <p:cNvCxnSpPr>
              <a:stCxn id="274" idx="2"/>
              <a:endCxn id="272" idx="0"/>
            </p:cNvCxnSpPr>
            <p:nvPr/>
          </p:nvCxnSpPr>
          <p:spPr>
            <a:xfrm rot="-5400000" flipH="1">
              <a:off x="-628878" y="1859698"/>
              <a:ext cx="136800" cy="600"/>
            </a:xfrm>
            <a:prstGeom prst="curvedConnector3">
              <a:avLst>
                <a:gd name="adj1" fmla="val 50023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75" name="Google Shape;275;p24"/>
            <p:cNvCxnSpPr>
              <a:stCxn id="269" idx="3"/>
              <a:endCxn id="276" idx="0"/>
            </p:cNvCxnSpPr>
            <p:nvPr/>
          </p:nvCxnSpPr>
          <p:spPr>
            <a:xfrm>
              <a:off x="-442303" y="2084006"/>
              <a:ext cx="264600" cy="1914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77" name="Google Shape;277;p24"/>
            <p:cNvCxnSpPr>
              <a:stCxn id="267" idx="0"/>
              <a:endCxn id="272" idx="6"/>
            </p:cNvCxnSpPr>
            <p:nvPr/>
          </p:nvCxnSpPr>
          <p:spPr>
            <a:xfrm rot="5400000" flipH="1">
              <a:off x="-687182" y="2090927"/>
              <a:ext cx="993000" cy="7041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267" name="Google Shape;267;p24"/>
            <p:cNvSpPr/>
            <p:nvPr/>
          </p:nvSpPr>
          <p:spPr>
            <a:xfrm>
              <a:off x="159568" y="2939477"/>
              <a:ext cx="3600" cy="36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-679278" y="1694098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-296249" y="2275281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-296249" y="2530258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-679278" y="3092472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0" name="Google Shape;280;p24"/>
            <p:cNvCxnSpPr>
              <a:stCxn id="276" idx="2"/>
              <a:endCxn id="278" idx="0"/>
            </p:cNvCxnSpPr>
            <p:nvPr/>
          </p:nvCxnSpPr>
          <p:spPr>
            <a:xfrm rot="-5400000" flipH="1">
              <a:off x="-256199" y="2451231"/>
              <a:ext cx="157500" cy="600"/>
            </a:xfrm>
            <a:prstGeom prst="curvedConnector3">
              <a:avLst>
                <a:gd name="adj1" fmla="val 49993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81" name="Google Shape;281;p24"/>
            <p:cNvCxnSpPr>
              <a:stCxn id="268" idx="4"/>
              <a:endCxn id="279" idx="0"/>
            </p:cNvCxnSpPr>
            <p:nvPr/>
          </p:nvCxnSpPr>
          <p:spPr>
            <a:xfrm rot="-5400000" flipH="1">
              <a:off x="-628578" y="3024111"/>
              <a:ext cx="136200" cy="600"/>
            </a:xfrm>
            <a:prstGeom prst="curvedConnector3">
              <a:avLst>
                <a:gd name="adj1" fmla="val 49986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82" name="Google Shape;282;p24"/>
            <p:cNvCxnSpPr>
              <a:stCxn id="283" idx="2"/>
              <a:endCxn id="274" idx="0"/>
            </p:cNvCxnSpPr>
            <p:nvPr/>
          </p:nvCxnSpPr>
          <p:spPr>
            <a:xfrm rot="-5400000" flipH="1">
              <a:off x="-635178" y="1619071"/>
              <a:ext cx="149400" cy="600"/>
            </a:xfrm>
            <a:prstGeom prst="curvedConnector3">
              <a:avLst>
                <a:gd name="adj1" fmla="val 50009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283" name="Google Shape;283;p24"/>
            <p:cNvSpPr/>
            <p:nvPr/>
          </p:nvSpPr>
          <p:spPr>
            <a:xfrm>
              <a:off x="-679278" y="1447171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-296249" y="2758858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4" name="Google Shape;284;p24"/>
            <p:cNvCxnSpPr>
              <a:stCxn id="278" idx="2"/>
              <a:endCxn id="266" idx="0"/>
            </p:cNvCxnSpPr>
            <p:nvPr/>
          </p:nvCxnSpPr>
          <p:spPr>
            <a:xfrm rot="-5400000" flipH="1">
              <a:off x="-242999" y="2693008"/>
              <a:ext cx="131100" cy="6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sp>
        <p:nvSpPr>
          <p:cNvPr id="285" name="Google Shape;285;p24"/>
          <p:cNvSpPr/>
          <p:nvPr/>
        </p:nvSpPr>
        <p:spPr>
          <a:xfrm>
            <a:off x="873800" y="2192850"/>
            <a:ext cx="3117900" cy="2520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4"/>
          <p:cNvSpPr txBox="1"/>
          <p:nvPr/>
        </p:nvSpPr>
        <p:spPr>
          <a:xfrm>
            <a:off x="5714999" y="4195425"/>
            <a:ext cx="24324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User types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violin</a:t>
            </a:r>
            <a:endParaRPr/>
          </a:p>
        </p:txBody>
      </p:sp>
      <p:sp>
        <p:nvSpPr>
          <p:cNvPr id="287" name="Google Shape;287;p24"/>
          <p:cNvSpPr/>
          <p:nvPr/>
        </p:nvSpPr>
        <p:spPr>
          <a:xfrm>
            <a:off x="4802181" y="2275281"/>
            <a:ext cx="237000" cy="97500"/>
          </a:xfrm>
          <a:prstGeom prst="rect">
            <a:avLst/>
          </a:prstGeom>
          <a:noFill/>
          <a:ln w="19050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4"/>
          <p:cNvSpPr/>
          <p:nvPr/>
        </p:nvSpPr>
        <p:spPr>
          <a:xfrm>
            <a:off x="873800" y="2438874"/>
            <a:ext cx="3117900" cy="2520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4"/>
          <p:cNvSpPr/>
          <p:nvPr/>
        </p:nvSpPr>
        <p:spPr>
          <a:xfrm>
            <a:off x="4802181" y="2530258"/>
            <a:ext cx="237000" cy="97500"/>
          </a:xfrm>
          <a:prstGeom prst="rect">
            <a:avLst/>
          </a:prstGeom>
          <a:noFill/>
          <a:ln w="19050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4"/>
          <p:cNvSpPr/>
          <p:nvPr/>
        </p:nvSpPr>
        <p:spPr>
          <a:xfrm>
            <a:off x="1324200" y="1936850"/>
            <a:ext cx="2208300" cy="2520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4"/>
          <p:cNvSpPr/>
          <p:nvPr/>
        </p:nvSpPr>
        <p:spPr>
          <a:xfrm>
            <a:off x="3643116" y="1951255"/>
            <a:ext cx="432000" cy="223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440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000"/>
          </a:p>
        </p:txBody>
      </p:sp>
      <p:sp>
        <p:nvSpPr>
          <p:cNvPr id="292" name="Google Shape;292;p24"/>
          <p:cNvSpPr txBox="1"/>
          <p:nvPr/>
        </p:nvSpPr>
        <p:spPr>
          <a:xfrm>
            <a:off x="6148229" y="1670300"/>
            <a:ext cx="13788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band</a:t>
            </a:r>
            <a:endParaRPr/>
          </a:p>
        </p:txBody>
      </p:sp>
      <p:sp>
        <p:nvSpPr>
          <p:cNvPr id="293" name="Google Shape;293;p24"/>
          <p:cNvSpPr/>
          <p:nvPr/>
        </p:nvSpPr>
        <p:spPr>
          <a:xfrm>
            <a:off x="4419177" y="1993393"/>
            <a:ext cx="236950" cy="181225"/>
          </a:xfrm>
          <a:prstGeom prst="flowChartDecision">
            <a:avLst/>
          </a:prstGeom>
          <a:noFill/>
          <a:ln w="19050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4"/>
          <p:cNvSpPr/>
          <p:nvPr/>
        </p:nvSpPr>
        <p:spPr>
          <a:xfrm>
            <a:off x="645200" y="1618100"/>
            <a:ext cx="3320400" cy="2520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4"/>
          <p:cNvSpPr/>
          <p:nvPr/>
        </p:nvSpPr>
        <p:spPr>
          <a:xfrm>
            <a:off x="4421181" y="1692058"/>
            <a:ext cx="237000" cy="97500"/>
          </a:xfrm>
          <a:prstGeom prst="rect">
            <a:avLst/>
          </a:prstGeom>
          <a:noFill/>
          <a:ln w="19050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4"/>
          <p:cNvSpPr txBox="1">
            <a:spLocks noGrp="1"/>
          </p:cNvSpPr>
          <p:nvPr>
            <p:ph type="subTitle" idx="2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Form a band: Walkthrough</a:t>
            </a:r>
            <a:endParaRPr sz="2400" b="1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2" name="Google Shape;302;p25"/>
          <p:cNvSpPr txBox="1"/>
          <p:nvPr/>
        </p:nvSpPr>
        <p:spPr>
          <a:xfrm>
            <a:off x="628300" y="1289300"/>
            <a:ext cx="3400200" cy="20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print("Let's form a band")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band = []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while "guitar" not in band: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print("Pick an instrument:")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instrument = input()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band.append(instrument)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print(band)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3" name="Google Shape;303;p25"/>
          <p:cNvSpPr txBox="1"/>
          <p:nvPr/>
        </p:nvSpPr>
        <p:spPr>
          <a:xfrm>
            <a:off x="318475" y="1310750"/>
            <a:ext cx="198000" cy="20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4" name="Google Shape;304;p25"/>
          <p:cNvSpPr txBox="1"/>
          <p:nvPr/>
        </p:nvSpPr>
        <p:spPr>
          <a:xfrm>
            <a:off x="5715000" y="1282350"/>
            <a:ext cx="16233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5" name="Google Shape;305;p25"/>
          <p:cNvSpPr txBox="1"/>
          <p:nvPr/>
        </p:nvSpPr>
        <p:spPr>
          <a:xfrm>
            <a:off x="5715075" y="3933825"/>
            <a:ext cx="31179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Pick an instrument:</a:t>
            </a:r>
            <a:endParaRPr/>
          </a:p>
        </p:txBody>
      </p:sp>
      <p:sp>
        <p:nvSpPr>
          <p:cNvPr id="306" name="Google Shape;306;p25"/>
          <p:cNvSpPr txBox="1"/>
          <p:nvPr/>
        </p:nvSpPr>
        <p:spPr>
          <a:xfrm>
            <a:off x="5715000" y="3564075"/>
            <a:ext cx="16233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Input/Output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307" name="Google Shape;307;p25"/>
          <p:cNvGrpSpPr/>
          <p:nvPr/>
        </p:nvGrpSpPr>
        <p:grpSpPr>
          <a:xfrm>
            <a:off x="4419152" y="1447171"/>
            <a:ext cx="842446" cy="1742801"/>
            <a:chOff x="-679278" y="1447171"/>
            <a:chExt cx="842446" cy="1742801"/>
          </a:xfrm>
        </p:grpSpPr>
        <p:cxnSp>
          <p:nvCxnSpPr>
            <p:cNvPr id="308" name="Google Shape;308;p25"/>
            <p:cNvCxnSpPr>
              <a:stCxn id="309" idx="2"/>
              <a:endCxn id="310" idx="2"/>
            </p:cNvCxnSpPr>
            <p:nvPr/>
          </p:nvCxnSpPr>
          <p:spPr>
            <a:xfrm rot="-5400000" flipH="1">
              <a:off x="-51599" y="2730208"/>
              <a:ext cx="84900" cy="3372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1" name="Google Shape;311;p25"/>
            <p:cNvSpPr/>
            <p:nvPr/>
          </p:nvSpPr>
          <p:spPr>
            <a:xfrm>
              <a:off x="-578778" y="2920311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-679253" y="1993393"/>
              <a:ext cx="236950" cy="181225"/>
            </a:xfrm>
            <a:prstGeom prst="flowChartDecision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3" name="Google Shape;313;p25"/>
            <p:cNvCxnSpPr>
              <a:stCxn id="312" idx="2"/>
              <a:endCxn id="311" idx="0"/>
            </p:cNvCxnSpPr>
            <p:nvPr/>
          </p:nvCxnSpPr>
          <p:spPr>
            <a:xfrm rot="-5400000" flipH="1">
              <a:off x="-933378" y="2547218"/>
              <a:ext cx="745800" cy="600"/>
            </a:xfrm>
            <a:prstGeom prst="curvedConnector3">
              <a:avLst>
                <a:gd name="adj1" fmla="val 49993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25"/>
            <p:cNvCxnSpPr>
              <a:stCxn id="315" idx="4"/>
              <a:endCxn id="312" idx="0"/>
            </p:cNvCxnSpPr>
            <p:nvPr/>
          </p:nvCxnSpPr>
          <p:spPr>
            <a:xfrm rot="-5400000" flipH="1">
              <a:off x="-574878" y="1978561"/>
              <a:ext cx="28800" cy="600"/>
            </a:xfrm>
            <a:prstGeom prst="curvedConnector3">
              <a:avLst>
                <a:gd name="adj1" fmla="val 50230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5" name="Google Shape;315;p25"/>
            <p:cNvSpPr/>
            <p:nvPr/>
          </p:nvSpPr>
          <p:spPr>
            <a:xfrm>
              <a:off x="-578778" y="1928461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6" name="Google Shape;316;p25"/>
            <p:cNvCxnSpPr>
              <a:stCxn id="317" idx="2"/>
              <a:endCxn id="315" idx="0"/>
            </p:cNvCxnSpPr>
            <p:nvPr/>
          </p:nvCxnSpPr>
          <p:spPr>
            <a:xfrm rot="-5400000" flipH="1">
              <a:off x="-628878" y="1859698"/>
              <a:ext cx="136800" cy="600"/>
            </a:xfrm>
            <a:prstGeom prst="curvedConnector3">
              <a:avLst>
                <a:gd name="adj1" fmla="val 50023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18" name="Google Shape;318;p25"/>
            <p:cNvCxnSpPr>
              <a:stCxn id="312" idx="3"/>
              <a:endCxn id="319" idx="0"/>
            </p:cNvCxnSpPr>
            <p:nvPr/>
          </p:nvCxnSpPr>
          <p:spPr>
            <a:xfrm>
              <a:off x="-442303" y="2084006"/>
              <a:ext cx="264600" cy="1914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20" name="Google Shape;320;p25"/>
            <p:cNvCxnSpPr>
              <a:stCxn id="310" idx="0"/>
              <a:endCxn id="315" idx="6"/>
            </p:cNvCxnSpPr>
            <p:nvPr/>
          </p:nvCxnSpPr>
          <p:spPr>
            <a:xfrm rot="5400000" flipH="1">
              <a:off x="-687182" y="2090927"/>
              <a:ext cx="993000" cy="7041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310" name="Google Shape;310;p25"/>
            <p:cNvSpPr/>
            <p:nvPr/>
          </p:nvSpPr>
          <p:spPr>
            <a:xfrm>
              <a:off x="159568" y="2939477"/>
              <a:ext cx="3600" cy="36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-679278" y="1694098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-296249" y="2275281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-296249" y="2530258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-679278" y="3092472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3" name="Google Shape;323;p25"/>
            <p:cNvCxnSpPr>
              <a:stCxn id="319" idx="2"/>
              <a:endCxn id="321" idx="0"/>
            </p:cNvCxnSpPr>
            <p:nvPr/>
          </p:nvCxnSpPr>
          <p:spPr>
            <a:xfrm rot="-5400000" flipH="1">
              <a:off x="-256199" y="2451231"/>
              <a:ext cx="157500" cy="600"/>
            </a:xfrm>
            <a:prstGeom prst="curvedConnector3">
              <a:avLst>
                <a:gd name="adj1" fmla="val 49993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24" name="Google Shape;324;p25"/>
            <p:cNvCxnSpPr>
              <a:stCxn id="311" idx="4"/>
              <a:endCxn id="322" idx="0"/>
            </p:cNvCxnSpPr>
            <p:nvPr/>
          </p:nvCxnSpPr>
          <p:spPr>
            <a:xfrm rot="-5400000" flipH="1">
              <a:off x="-628578" y="3024111"/>
              <a:ext cx="136200" cy="600"/>
            </a:xfrm>
            <a:prstGeom prst="curvedConnector3">
              <a:avLst>
                <a:gd name="adj1" fmla="val 49986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25" name="Google Shape;325;p25"/>
            <p:cNvCxnSpPr>
              <a:stCxn id="326" idx="2"/>
              <a:endCxn id="317" idx="0"/>
            </p:cNvCxnSpPr>
            <p:nvPr/>
          </p:nvCxnSpPr>
          <p:spPr>
            <a:xfrm rot="-5400000" flipH="1">
              <a:off x="-635178" y="1619071"/>
              <a:ext cx="149400" cy="600"/>
            </a:xfrm>
            <a:prstGeom prst="curvedConnector3">
              <a:avLst>
                <a:gd name="adj1" fmla="val 50009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326" name="Google Shape;326;p25"/>
            <p:cNvSpPr/>
            <p:nvPr/>
          </p:nvSpPr>
          <p:spPr>
            <a:xfrm>
              <a:off x="-679278" y="1447171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-296249" y="2758858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7" name="Google Shape;327;p25"/>
            <p:cNvCxnSpPr>
              <a:stCxn id="321" idx="2"/>
              <a:endCxn id="309" idx="0"/>
            </p:cNvCxnSpPr>
            <p:nvPr/>
          </p:nvCxnSpPr>
          <p:spPr>
            <a:xfrm rot="-5400000" flipH="1">
              <a:off x="-242999" y="2693008"/>
              <a:ext cx="131100" cy="6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sp>
        <p:nvSpPr>
          <p:cNvPr id="328" name="Google Shape;328;p25"/>
          <p:cNvSpPr txBox="1"/>
          <p:nvPr/>
        </p:nvSpPr>
        <p:spPr>
          <a:xfrm>
            <a:off x="5714999" y="4195425"/>
            <a:ext cx="24324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User types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violin</a:t>
            </a:r>
            <a:endParaRPr/>
          </a:p>
        </p:txBody>
      </p:sp>
      <p:grpSp>
        <p:nvGrpSpPr>
          <p:cNvPr id="329" name="Google Shape;329;p25"/>
          <p:cNvGrpSpPr/>
          <p:nvPr/>
        </p:nvGrpSpPr>
        <p:grpSpPr>
          <a:xfrm>
            <a:off x="7516533" y="1691750"/>
            <a:ext cx="1263600" cy="704213"/>
            <a:chOff x="7440333" y="1691750"/>
            <a:chExt cx="1263600" cy="704213"/>
          </a:xfrm>
        </p:grpSpPr>
        <p:sp>
          <p:nvSpPr>
            <p:cNvPr id="330" name="Google Shape;330;p25"/>
            <p:cNvSpPr/>
            <p:nvPr/>
          </p:nvSpPr>
          <p:spPr>
            <a:xfrm>
              <a:off x="7460133" y="2081863"/>
              <a:ext cx="1224000" cy="314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18000" rIns="91425" bIns="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"violin"</a:t>
              </a:r>
              <a:endParaRPr/>
            </a:p>
          </p:txBody>
        </p:sp>
        <p:sp>
          <p:nvSpPr>
            <p:cNvPr id="331" name="Google Shape;331;p25"/>
            <p:cNvSpPr txBox="1"/>
            <p:nvPr/>
          </p:nvSpPr>
          <p:spPr>
            <a:xfrm>
              <a:off x="7440333" y="1691750"/>
              <a:ext cx="12636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instrument</a:t>
              </a:r>
              <a:endParaRPr/>
            </a:p>
          </p:txBody>
        </p:sp>
      </p:grpSp>
      <p:sp>
        <p:nvSpPr>
          <p:cNvPr id="332" name="Google Shape;332;p25"/>
          <p:cNvSpPr/>
          <p:nvPr/>
        </p:nvSpPr>
        <p:spPr>
          <a:xfrm>
            <a:off x="873800" y="2438874"/>
            <a:ext cx="3117900" cy="2520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5"/>
          <p:cNvSpPr/>
          <p:nvPr/>
        </p:nvSpPr>
        <p:spPr>
          <a:xfrm>
            <a:off x="873800" y="2684898"/>
            <a:ext cx="3117900" cy="2520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5"/>
          <p:cNvSpPr/>
          <p:nvPr/>
        </p:nvSpPr>
        <p:spPr>
          <a:xfrm>
            <a:off x="4802181" y="2758858"/>
            <a:ext cx="237000" cy="97500"/>
          </a:xfrm>
          <a:prstGeom prst="rect">
            <a:avLst/>
          </a:prstGeom>
          <a:noFill/>
          <a:ln w="19050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5"/>
          <p:cNvSpPr/>
          <p:nvPr/>
        </p:nvSpPr>
        <p:spPr>
          <a:xfrm>
            <a:off x="4802181" y="2530258"/>
            <a:ext cx="237000" cy="97500"/>
          </a:xfrm>
          <a:prstGeom prst="rect">
            <a:avLst/>
          </a:prstGeom>
          <a:noFill/>
          <a:ln w="19050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5"/>
          <p:cNvSpPr/>
          <p:nvPr/>
        </p:nvSpPr>
        <p:spPr>
          <a:xfrm>
            <a:off x="5807450" y="2079375"/>
            <a:ext cx="1512000" cy="319800"/>
          </a:xfrm>
          <a:prstGeom prst="roundRect">
            <a:avLst>
              <a:gd name="adj" fmla="val 2121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000" rIns="9142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37" name="Google Shape;337;p25"/>
          <p:cNvGraphicFramePr/>
          <p:nvPr/>
        </p:nvGraphicFramePr>
        <p:xfrm>
          <a:off x="5804750" y="2079425"/>
          <a:ext cx="1512000" cy="319875"/>
        </p:xfrm>
        <a:graphic>
          <a:graphicData uri="http://schemas.openxmlformats.org/drawingml/2006/table">
            <a:tbl>
              <a:tblPr>
                <a:noFill/>
                <a:tableStyleId>{642DCD06-B760-440F-93EE-1CE3BF9D070D}</a:tableStyleId>
              </a:tblPr>
              <a:tblGrid>
                <a:gridCol w="36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8" name="Google Shape;338;p25"/>
          <p:cNvSpPr txBox="1"/>
          <p:nvPr/>
        </p:nvSpPr>
        <p:spPr>
          <a:xfrm>
            <a:off x="6148229" y="1670300"/>
            <a:ext cx="13788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band</a:t>
            </a:r>
            <a:endParaRPr/>
          </a:p>
        </p:txBody>
      </p:sp>
      <p:sp>
        <p:nvSpPr>
          <p:cNvPr id="339" name="Google Shape;339;p25"/>
          <p:cNvSpPr txBox="1">
            <a:spLocks noGrp="1"/>
          </p:cNvSpPr>
          <p:nvPr>
            <p:ph type="subTitle" idx="2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4" name="Google Shape;344;p26"/>
          <p:cNvGraphicFramePr/>
          <p:nvPr/>
        </p:nvGraphicFramePr>
        <p:xfrm>
          <a:off x="5804750" y="2079425"/>
          <a:ext cx="1512000" cy="319875"/>
        </p:xfrm>
        <a:graphic>
          <a:graphicData uri="http://schemas.openxmlformats.org/drawingml/2006/table">
            <a:tbl>
              <a:tblPr>
                <a:noFill/>
                <a:tableStyleId>{642DCD06-B760-440F-93EE-1CE3BF9D070D}</a:tableStyleId>
              </a:tblPr>
              <a:tblGrid>
                <a:gridCol w="36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200"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"violin"</a:t>
                      </a: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5" name="Google Shape;345;p26"/>
          <p:cNvSpPr/>
          <p:nvPr/>
        </p:nvSpPr>
        <p:spPr>
          <a:xfrm>
            <a:off x="5807450" y="2079375"/>
            <a:ext cx="1512000" cy="319800"/>
          </a:xfrm>
          <a:prstGeom prst="roundRect">
            <a:avLst>
              <a:gd name="adj" fmla="val 2121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000" rIns="9142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6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Form a band: Walkthrough</a:t>
            </a:r>
            <a:endParaRPr sz="2400" b="1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47" name="Google Shape;347;p26"/>
          <p:cNvSpPr txBox="1"/>
          <p:nvPr/>
        </p:nvSpPr>
        <p:spPr>
          <a:xfrm>
            <a:off x="628300" y="1289300"/>
            <a:ext cx="3400200" cy="20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print("Let's form a band")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band = []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while "guitar" not in band: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print("Pick an instrument:")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instrument = input()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band.append(instrument)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print(band)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8" name="Google Shape;348;p26"/>
          <p:cNvSpPr txBox="1"/>
          <p:nvPr/>
        </p:nvSpPr>
        <p:spPr>
          <a:xfrm>
            <a:off x="318475" y="1310750"/>
            <a:ext cx="198000" cy="20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9" name="Google Shape;349;p26"/>
          <p:cNvSpPr txBox="1"/>
          <p:nvPr/>
        </p:nvSpPr>
        <p:spPr>
          <a:xfrm>
            <a:off x="5715000" y="1282350"/>
            <a:ext cx="16233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0" name="Google Shape;350;p26"/>
          <p:cNvSpPr txBox="1"/>
          <p:nvPr/>
        </p:nvSpPr>
        <p:spPr>
          <a:xfrm>
            <a:off x="5715075" y="3933825"/>
            <a:ext cx="31179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Pick an instrument:</a:t>
            </a:r>
            <a:endParaRPr/>
          </a:p>
        </p:txBody>
      </p:sp>
      <p:sp>
        <p:nvSpPr>
          <p:cNvPr id="351" name="Google Shape;351;p26"/>
          <p:cNvSpPr txBox="1"/>
          <p:nvPr/>
        </p:nvSpPr>
        <p:spPr>
          <a:xfrm>
            <a:off x="5715000" y="3564075"/>
            <a:ext cx="16233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Input/Output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352" name="Google Shape;352;p26"/>
          <p:cNvGrpSpPr/>
          <p:nvPr/>
        </p:nvGrpSpPr>
        <p:grpSpPr>
          <a:xfrm>
            <a:off x="4419152" y="1447171"/>
            <a:ext cx="842446" cy="1742801"/>
            <a:chOff x="-679278" y="1447171"/>
            <a:chExt cx="842446" cy="1742801"/>
          </a:xfrm>
        </p:grpSpPr>
        <p:cxnSp>
          <p:nvCxnSpPr>
            <p:cNvPr id="353" name="Google Shape;353;p26"/>
            <p:cNvCxnSpPr>
              <a:stCxn id="354" idx="2"/>
              <a:endCxn id="355" idx="2"/>
            </p:cNvCxnSpPr>
            <p:nvPr/>
          </p:nvCxnSpPr>
          <p:spPr>
            <a:xfrm rot="-5400000" flipH="1">
              <a:off x="-51599" y="2730208"/>
              <a:ext cx="84900" cy="3372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6" name="Google Shape;356;p26"/>
            <p:cNvSpPr/>
            <p:nvPr/>
          </p:nvSpPr>
          <p:spPr>
            <a:xfrm>
              <a:off x="-578778" y="2920311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-679253" y="1993393"/>
              <a:ext cx="236950" cy="181225"/>
            </a:xfrm>
            <a:prstGeom prst="flowChartDecision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8" name="Google Shape;358;p26"/>
            <p:cNvCxnSpPr>
              <a:stCxn id="357" idx="2"/>
              <a:endCxn id="356" idx="0"/>
            </p:cNvCxnSpPr>
            <p:nvPr/>
          </p:nvCxnSpPr>
          <p:spPr>
            <a:xfrm rot="-5400000" flipH="1">
              <a:off x="-933378" y="2547218"/>
              <a:ext cx="745800" cy="600"/>
            </a:xfrm>
            <a:prstGeom prst="curvedConnector3">
              <a:avLst>
                <a:gd name="adj1" fmla="val 49993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9" name="Google Shape;359;p26"/>
            <p:cNvCxnSpPr>
              <a:stCxn id="360" idx="4"/>
              <a:endCxn id="357" idx="0"/>
            </p:cNvCxnSpPr>
            <p:nvPr/>
          </p:nvCxnSpPr>
          <p:spPr>
            <a:xfrm rot="-5400000" flipH="1">
              <a:off x="-574878" y="1978561"/>
              <a:ext cx="28800" cy="600"/>
            </a:xfrm>
            <a:prstGeom prst="curvedConnector3">
              <a:avLst>
                <a:gd name="adj1" fmla="val 50230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0" name="Google Shape;360;p26"/>
            <p:cNvSpPr/>
            <p:nvPr/>
          </p:nvSpPr>
          <p:spPr>
            <a:xfrm>
              <a:off x="-578778" y="1928461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1" name="Google Shape;361;p26"/>
            <p:cNvCxnSpPr>
              <a:stCxn id="362" idx="2"/>
              <a:endCxn id="360" idx="0"/>
            </p:cNvCxnSpPr>
            <p:nvPr/>
          </p:nvCxnSpPr>
          <p:spPr>
            <a:xfrm rot="-5400000" flipH="1">
              <a:off x="-628878" y="1859698"/>
              <a:ext cx="136800" cy="600"/>
            </a:xfrm>
            <a:prstGeom prst="curvedConnector3">
              <a:avLst>
                <a:gd name="adj1" fmla="val 50023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63" name="Google Shape;363;p26"/>
            <p:cNvCxnSpPr>
              <a:stCxn id="357" idx="3"/>
              <a:endCxn id="364" idx="0"/>
            </p:cNvCxnSpPr>
            <p:nvPr/>
          </p:nvCxnSpPr>
          <p:spPr>
            <a:xfrm>
              <a:off x="-442303" y="2084006"/>
              <a:ext cx="264600" cy="1914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65" name="Google Shape;365;p26"/>
            <p:cNvCxnSpPr>
              <a:stCxn id="355" idx="0"/>
              <a:endCxn id="360" idx="6"/>
            </p:cNvCxnSpPr>
            <p:nvPr/>
          </p:nvCxnSpPr>
          <p:spPr>
            <a:xfrm rot="5400000" flipH="1">
              <a:off x="-687182" y="2090927"/>
              <a:ext cx="993000" cy="7041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355" name="Google Shape;355;p26"/>
            <p:cNvSpPr/>
            <p:nvPr/>
          </p:nvSpPr>
          <p:spPr>
            <a:xfrm>
              <a:off x="159568" y="2939477"/>
              <a:ext cx="3600" cy="36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-679278" y="1694098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-296249" y="2275281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-296249" y="2530258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-679278" y="3092472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8" name="Google Shape;368;p26"/>
            <p:cNvCxnSpPr>
              <a:stCxn id="364" idx="2"/>
              <a:endCxn id="366" idx="0"/>
            </p:cNvCxnSpPr>
            <p:nvPr/>
          </p:nvCxnSpPr>
          <p:spPr>
            <a:xfrm rot="-5400000" flipH="1">
              <a:off x="-256199" y="2451231"/>
              <a:ext cx="157500" cy="600"/>
            </a:xfrm>
            <a:prstGeom prst="curvedConnector3">
              <a:avLst>
                <a:gd name="adj1" fmla="val 49993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69" name="Google Shape;369;p26"/>
            <p:cNvCxnSpPr>
              <a:stCxn id="356" idx="4"/>
              <a:endCxn id="367" idx="0"/>
            </p:cNvCxnSpPr>
            <p:nvPr/>
          </p:nvCxnSpPr>
          <p:spPr>
            <a:xfrm rot="-5400000" flipH="1">
              <a:off x="-628578" y="3024111"/>
              <a:ext cx="136200" cy="600"/>
            </a:xfrm>
            <a:prstGeom prst="curvedConnector3">
              <a:avLst>
                <a:gd name="adj1" fmla="val 49986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70" name="Google Shape;370;p26"/>
            <p:cNvCxnSpPr>
              <a:stCxn id="371" idx="2"/>
              <a:endCxn id="362" idx="0"/>
            </p:cNvCxnSpPr>
            <p:nvPr/>
          </p:nvCxnSpPr>
          <p:spPr>
            <a:xfrm rot="-5400000" flipH="1">
              <a:off x="-635178" y="1619071"/>
              <a:ext cx="149400" cy="600"/>
            </a:xfrm>
            <a:prstGeom prst="curvedConnector3">
              <a:avLst>
                <a:gd name="adj1" fmla="val 50009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371" name="Google Shape;371;p26"/>
            <p:cNvSpPr/>
            <p:nvPr/>
          </p:nvSpPr>
          <p:spPr>
            <a:xfrm>
              <a:off x="-679278" y="1447171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-296249" y="2758858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2" name="Google Shape;372;p26"/>
            <p:cNvCxnSpPr>
              <a:stCxn id="366" idx="2"/>
              <a:endCxn id="354" idx="0"/>
            </p:cNvCxnSpPr>
            <p:nvPr/>
          </p:nvCxnSpPr>
          <p:spPr>
            <a:xfrm rot="-5400000" flipH="1">
              <a:off x="-242999" y="2693008"/>
              <a:ext cx="131100" cy="6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sp>
        <p:nvSpPr>
          <p:cNvPr id="373" name="Google Shape;373;p26"/>
          <p:cNvSpPr/>
          <p:nvPr/>
        </p:nvSpPr>
        <p:spPr>
          <a:xfrm>
            <a:off x="873800" y="2192850"/>
            <a:ext cx="3117900" cy="2520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6"/>
          <p:cNvSpPr txBox="1"/>
          <p:nvPr/>
        </p:nvSpPr>
        <p:spPr>
          <a:xfrm>
            <a:off x="5714999" y="4195425"/>
            <a:ext cx="24324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User types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bass</a:t>
            </a:r>
            <a:endParaRPr/>
          </a:p>
        </p:txBody>
      </p:sp>
      <p:sp>
        <p:nvSpPr>
          <p:cNvPr id="375" name="Google Shape;375;p26"/>
          <p:cNvSpPr/>
          <p:nvPr/>
        </p:nvSpPr>
        <p:spPr>
          <a:xfrm>
            <a:off x="4802181" y="2275281"/>
            <a:ext cx="237000" cy="97500"/>
          </a:xfrm>
          <a:prstGeom prst="rect">
            <a:avLst/>
          </a:prstGeom>
          <a:noFill/>
          <a:ln w="19050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6" name="Google Shape;376;p26"/>
          <p:cNvGrpSpPr/>
          <p:nvPr/>
        </p:nvGrpSpPr>
        <p:grpSpPr>
          <a:xfrm>
            <a:off x="7516533" y="1691750"/>
            <a:ext cx="1263600" cy="704213"/>
            <a:chOff x="7440333" y="1691750"/>
            <a:chExt cx="1263600" cy="704213"/>
          </a:xfrm>
        </p:grpSpPr>
        <p:sp>
          <p:nvSpPr>
            <p:cNvPr id="377" name="Google Shape;377;p26"/>
            <p:cNvSpPr/>
            <p:nvPr/>
          </p:nvSpPr>
          <p:spPr>
            <a:xfrm>
              <a:off x="7460133" y="2081863"/>
              <a:ext cx="1224000" cy="314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18000" rIns="91425" bIns="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"violin"</a:t>
              </a:r>
              <a:endParaRPr/>
            </a:p>
          </p:txBody>
        </p:sp>
        <p:sp>
          <p:nvSpPr>
            <p:cNvPr id="378" name="Google Shape;378;p26"/>
            <p:cNvSpPr txBox="1"/>
            <p:nvPr/>
          </p:nvSpPr>
          <p:spPr>
            <a:xfrm>
              <a:off x="7440333" y="1691750"/>
              <a:ext cx="12636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instrument</a:t>
              </a:r>
              <a:endParaRPr/>
            </a:p>
          </p:txBody>
        </p:sp>
      </p:grpSp>
      <p:sp>
        <p:nvSpPr>
          <p:cNvPr id="379" name="Google Shape;379;p26"/>
          <p:cNvSpPr/>
          <p:nvPr/>
        </p:nvSpPr>
        <p:spPr>
          <a:xfrm>
            <a:off x="873800" y="2438874"/>
            <a:ext cx="3117900" cy="2520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6"/>
          <p:cNvSpPr/>
          <p:nvPr/>
        </p:nvSpPr>
        <p:spPr>
          <a:xfrm>
            <a:off x="4802181" y="2530258"/>
            <a:ext cx="237000" cy="97500"/>
          </a:xfrm>
          <a:prstGeom prst="rect">
            <a:avLst/>
          </a:prstGeom>
          <a:noFill/>
          <a:ln w="19050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6"/>
          <p:cNvSpPr/>
          <p:nvPr/>
        </p:nvSpPr>
        <p:spPr>
          <a:xfrm>
            <a:off x="1324200" y="1936850"/>
            <a:ext cx="2208300" cy="2520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6"/>
          <p:cNvSpPr/>
          <p:nvPr/>
        </p:nvSpPr>
        <p:spPr>
          <a:xfrm>
            <a:off x="3643116" y="1951255"/>
            <a:ext cx="432000" cy="223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440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000"/>
          </a:p>
        </p:txBody>
      </p:sp>
      <p:sp>
        <p:nvSpPr>
          <p:cNvPr id="383" name="Google Shape;383;p26"/>
          <p:cNvSpPr txBox="1"/>
          <p:nvPr/>
        </p:nvSpPr>
        <p:spPr>
          <a:xfrm>
            <a:off x="6148229" y="1670300"/>
            <a:ext cx="13788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band</a:t>
            </a:r>
            <a:endParaRPr/>
          </a:p>
        </p:txBody>
      </p:sp>
      <p:sp>
        <p:nvSpPr>
          <p:cNvPr id="384" name="Google Shape;384;p26"/>
          <p:cNvSpPr/>
          <p:nvPr/>
        </p:nvSpPr>
        <p:spPr>
          <a:xfrm>
            <a:off x="4419177" y="1993393"/>
            <a:ext cx="236950" cy="181225"/>
          </a:xfrm>
          <a:prstGeom prst="flowChartDecision">
            <a:avLst/>
          </a:prstGeom>
          <a:noFill/>
          <a:ln w="19050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6"/>
          <p:cNvSpPr/>
          <p:nvPr/>
        </p:nvSpPr>
        <p:spPr>
          <a:xfrm>
            <a:off x="873800" y="2684898"/>
            <a:ext cx="3117900" cy="2520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6"/>
          <p:cNvSpPr/>
          <p:nvPr/>
        </p:nvSpPr>
        <p:spPr>
          <a:xfrm>
            <a:off x="4802181" y="2758858"/>
            <a:ext cx="237000" cy="97500"/>
          </a:xfrm>
          <a:prstGeom prst="rect">
            <a:avLst/>
          </a:prstGeom>
          <a:noFill/>
          <a:ln w="19050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6"/>
          <p:cNvSpPr txBox="1">
            <a:spLocks noGrp="1"/>
          </p:cNvSpPr>
          <p:nvPr>
            <p:ph type="subTitle" idx="2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2" name="Google Shape;392;p27"/>
          <p:cNvGraphicFramePr/>
          <p:nvPr/>
        </p:nvGraphicFramePr>
        <p:xfrm>
          <a:off x="5804750" y="2079425"/>
          <a:ext cx="1512000" cy="319875"/>
        </p:xfrm>
        <a:graphic>
          <a:graphicData uri="http://schemas.openxmlformats.org/drawingml/2006/table">
            <a:tbl>
              <a:tblPr>
                <a:noFill/>
                <a:tableStyleId>{642DCD06-B760-440F-93EE-1CE3BF9D070D}</a:tableStyleId>
              </a:tblPr>
              <a:tblGrid>
                <a:gridCol w="36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200"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"violin"</a:t>
                      </a: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3" name="Google Shape;393;p27"/>
          <p:cNvSpPr/>
          <p:nvPr/>
        </p:nvSpPr>
        <p:spPr>
          <a:xfrm>
            <a:off x="5807450" y="2079375"/>
            <a:ext cx="1512000" cy="319800"/>
          </a:xfrm>
          <a:prstGeom prst="roundRect">
            <a:avLst>
              <a:gd name="adj" fmla="val 2121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000" rIns="9142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Form a band: Walkthrough</a:t>
            </a:r>
            <a:endParaRPr sz="2400" b="1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95" name="Google Shape;395;p27"/>
          <p:cNvSpPr txBox="1"/>
          <p:nvPr/>
        </p:nvSpPr>
        <p:spPr>
          <a:xfrm>
            <a:off x="628300" y="1289300"/>
            <a:ext cx="3400200" cy="20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print("Let's form a band")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band = []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while "guitar" not in band: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print("Pick an instrument:")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instrument = input()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band.append(instrument)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print(band)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6" name="Google Shape;396;p27"/>
          <p:cNvSpPr txBox="1"/>
          <p:nvPr/>
        </p:nvSpPr>
        <p:spPr>
          <a:xfrm>
            <a:off x="318475" y="1310750"/>
            <a:ext cx="198000" cy="20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7" name="Google Shape;397;p27"/>
          <p:cNvSpPr txBox="1"/>
          <p:nvPr/>
        </p:nvSpPr>
        <p:spPr>
          <a:xfrm>
            <a:off x="5715000" y="1282350"/>
            <a:ext cx="16233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98" name="Google Shape;398;p27"/>
          <p:cNvSpPr txBox="1"/>
          <p:nvPr/>
        </p:nvSpPr>
        <p:spPr>
          <a:xfrm>
            <a:off x="5715075" y="3933825"/>
            <a:ext cx="31179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Pick an instrument:</a:t>
            </a:r>
            <a:endParaRPr/>
          </a:p>
        </p:txBody>
      </p:sp>
      <p:sp>
        <p:nvSpPr>
          <p:cNvPr id="399" name="Google Shape;399;p27"/>
          <p:cNvSpPr txBox="1"/>
          <p:nvPr/>
        </p:nvSpPr>
        <p:spPr>
          <a:xfrm>
            <a:off x="5715000" y="3564075"/>
            <a:ext cx="16233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Input/Output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400" name="Google Shape;400;p27"/>
          <p:cNvGrpSpPr/>
          <p:nvPr/>
        </p:nvGrpSpPr>
        <p:grpSpPr>
          <a:xfrm>
            <a:off x="4419152" y="1447171"/>
            <a:ext cx="842446" cy="1742801"/>
            <a:chOff x="-679278" y="1447171"/>
            <a:chExt cx="842446" cy="1742801"/>
          </a:xfrm>
        </p:grpSpPr>
        <p:cxnSp>
          <p:nvCxnSpPr>
            <p:cNvPr id="401" name="Google Shape;401;p27"/>
            <p:cNvCxnSpPr>
              <a:stCxn id="402" idx="2"/>
              <a:endCxn id="403" idx="2"/>
            </p:cNvCxnSpPr>
            <p:nvPr/>
          </p:nvCxnSpPr>
          <p:spPr>
            <a:xfrm rot="-5400000" flipH="1">
              <a:off x="-51599" y="2730208"/>
              <a:ext cx="84900" cy="3372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04" name="Google Shape;404;p27"/>
            <p:cNvSpPr/>
            <p:nvPr/>
          </p:nvSpPr>
          <p:spPr>
            <a:xfrm>
              <a:off x="-578778" y="2920311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-679253" y="1993393"/>
              <a:ext cx="236950" cy="181225"/>
            </a:xfrm>
            <a:prstGeom prst="flowChartDecision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06" name="Google Shape;406;p27"/>
            <p:cNvCxnSpPr>
              <a:stCxn id="405" idx="2"/>
              <a:endCxn id="404" idx="0"/>
            </p:cNvCxnSpPr>
            <p:nvPr/>
          </p:nvCxnSpPr>
          <p:spPr>
            <a:xfrm rot="-5400000" flipH="1">
              <a:off x="-933378" y="2547218"/>
              <a:ext cx="745800" cy="600"/>
            </a:xfrm>
            <a:prstGeom prst="curvedConnector3">
              <a:avLst>
                <a:gd name="adj1" fmla="val 49993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Google Shape;407;p27"/>
            <p:cNvCxnSpPr>
              <a:stCxn id="408" idx="4"/>
              <a:endCxn id="405" idx="0"/>
            </p:cNvCxnSpPr>
            <p:nvPr/>
          </p:nvCxnSpPr>
          <p:spPr>
            <a:xfrm rot="-5400000" flipH="1">
              <a:off x="-574878" y="1978561"/>
              <a:ext cx="28800" cy="600"/>
            </a:xfrm>
            <a:prstGeom prst="curvedConnector3">
              <a:avLst>
                <a:gd name="adj1" fmla="val 50230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08" name="Google Shape;408;p27"/>
            <p:cNvSpPr/>
            <p:nvPr/>
          </p:nvSpPr>
          <p:spPr>
            <a:xfrm>
              <a:off x="-578778" y="1928461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09" name="Google Shape;409;p27"/>
            <p:cNvCxnSpPr>
              <a:stCxn id="410" idx="2"/>
              <a:endCxn id="408" idx="0"/>
            </p:cNvCxnSpPr>
            <p:nvPr/>
          </p:nvCxnSpPr>
          <p:spPr>
            <a:xfrm rot="-5400000" flipH="1">
              <a:off x="-628878" y="1859698"/>
              <a:ext cx="136800" cy="600"/>
            </a:xfrm>
            <a:prstGeom prst="curvedConnector3">
              <a:avLst>
                <a:gd name="adj1" fmla="val 50023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11" name="Google Shape;411;p27"/>
            <p:cNvCxnSpPr>
              <a:stCxn id="405" idx="3"/>
              <a:endCxn id="412" idx="0"/>
            </p:cNvCxnSpPr>
            <p:nvPr/>
          </p:nvCxnSpPr>
          <p:spPr>
            <a:xfrm>
              <a:off x="-442303" y="2084006"/>
              <a:ext cx="264600" cy="1914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13" name="Google Shape;413;p27"/>
            <p:cNvCxnSpPr>
              <a:stCxn id="403" idx="0"/>
              <a:endCxn id="408" idx="6"/>
            </p:cNvCxnSpPr>
            <p:nvPr/>
          </p:nvCxnSpPr>
          <p:spPr>
            <a:xfrm rot="5400000" flipH="1">
              <a:off x="-687182" y="2090927"/>
              <a:ext cx="993000" cy="7041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403" name="Google Shape;403;p27"/>
            <p:cNvSpPr/>
            <p:nvPr/>
          </p:nvSpPr>
          <p:spPr>
            <a:xfrm>
              <a:off x="159568" y="2939477"/>
              <a:ext cx="3600" cy="36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-679278" y="1694098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-296249" y="2275281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7"/>
            <p:cNvSpPr/>
            <p:nvPr/>
          </p:nvSpPr>
          <p:spPr>
            <a:xfrm>
              <a:off x="-296249" y="2530258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7"/>
            <p:cNvSpPr/>
            <p:nvPr/>
          </p:nvSpPr>
          <p:spPr>
            <a:xfrm>
              <a:off x="-679278" y="3092472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16" name="Google Shape;416;p27"/>
            <p:cNvCxnSpPr>
              <a:stCxn id="412" idx="2"/>
              <a:endCxn id="414" idx="0"/>
            </p:cNvCxnSpPr>
            <p:nvPr/>
          </p:nvCxnSpPr>
          <p:spPr>
            <a:xfrm rot="-5400000" flipH="1">
              <a:off x="-256199" y="2451231"/>
              <a:ext cx="157500" cy="600"/>
            </a:xfrm>
            <a:prstGeom prst="curvedConnector3">
              <a:avLst>
                <a:gd name="adj1" fmla="val 49993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17" name="Google Shape;417;p27"/>
            <p:cNvCxnSpPr>
              <a:stCxn id="404" idx="4"/>
              <a:endCxn id="415" idx="0"/>
            </p:cNvCxnSpPr>
            <p:nvPr/>
          </p:nvCxnSpPr>
          <p:spPr>
            <a:xfrm rot="-5400000" flipH="1">
              <a:off x="-628578" y="3024111"/>
              <a:ext cx="136200" cy="600"/>
            </a:xfrm>
            <a:prstGeom prst="curvedConnector3">
              <a:avLst>
                <a:gd name="adj1" fmla="val 49986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18" name="Google Shape;418;p27"/>
            <p:cNvCxnSpPr>
              <a:stCxn id="419" idx="2"/>
              <a:endCxn id="410" idx="0"/>
            </p:cNvCxnSpPr>
            <p:nvPr/>
          </p:nvCxnSpPr>
          <p:spPr>
            <a:xfrm rot="-5400000" flipH="1">
              <a:off x="-635178" y="1619071"/>
              <a:ext cx="149400" cy="600"/>
            </a:xfrm>
            <a:prstGeom prst="curvedConnector3">
              <a:avLst>
                <a:gd name="adj1" fmla="val 50009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419" name="Google Shape;419;p27"/>
            <p:cNvSpPr/>
            <p:nvPr/>
          </p:nvSpPr>
          <p:spPr>
            <a:xfrm>
              <a:off x="-679278" y="1447171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-296249" y="2758858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0" name="Google Shape;420;p27"/>
            <p:cNvCxnSpPr>
              <a:stCxn id="414" idx="2"/>
              <a:endCxn id="402" idx="0"/>
            </p:cNvCxnSpPr>
            <p:nvPr/>
          </p:nvCxnSpPr>
          <p:spPr>
            <a:xfrm rot="-5400000" flipH="1">
              <a:off x="-242999" y="2693008"/>
              <a:ext cx="131100" cy="6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sp>
        <p:nvSpPr>
          <p:cNvPr id="421" name="Google Shape;421;p27"/>
          <p:cNvSpPr txBox="1"/>
          <p:nvPr/>
        </p:nvSpPr>
        <p:spPr>
          <a:xfrm>
            <a:off x="5714999" y="4195425"/>
            <a:ext cx="24324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User types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bass</a:t>
            </a:r>
            <a:endParaRPr/>
          </a:p>
        </p:txBody>
      </p:sp>
      <p:grpSp>
        <p:nvGrpSpPr>
          <p:cNvPr id="422" name="Google Shape;422;p27"/>
          <p:cNvGrpSpPr/>
          <p:nvPr/>
        </p:nvGrpSpPr>
        <p:grpSpPr>
          <a:xfrm>
            <a:off x="7516533" y="1691750"/>
            <a:ext cx="1263600" cy="704213"/>
            <a:chOff x="7440333" y="1691750"/>
            <a:chExt cx="1263600" cy="704213"/>
          </a:xfrm>
        </p:grpSpPr>
        <p:sp>
          <p:nvSpPr>
            <p:cNvPr id="423" name="Google Shape;423;p27"/>
            <p:cNvSpPr/>
            <p:nvPr/>
          </p:nvSpPr>
          <p:spPr>
            <a:xfrm>
              <a:off x="7460133" y="2081863"/>
              <a:ext cx="1224000" cy="314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18000" rIns="91425" bIns="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"bass"</a:t>
              </a:r>
              <a:endParaRPr/>
            </a:p>
          </p:txBody>
        </p:sp>
        <p:sp>
          <p:nvSpPr>
            <p:cNvPr id="424" name="Google Shape;424;p27"/>
            <p:cNvSpPr txBox="1"/>
            <p:nvPr/>
          </p:nvSpPr>
          <p:spPr>
            <a:xfrm>
              <a:off x="7440333" y="1691750"/>
              <a:ext cx="12636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instrument</a:t>
              </a:r>
              <a:endParaRPr/>
            </a:p>
          </p:txBody>
        </p:sp>
      </p:grpSp>
      <p:sp>
        <p:nvSpPr>
          <p:cNvPr id="425" name="Google Shape;425;p27"/>
          <p:cNvSpPr/>
          <p:nvPr/>
        </p:nvSpPr>
        <p:spPr>
          <a:xfrm>
            <a:off x="873800" y="2438874"/>
            <a:ext cx="3117900" cy="2520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7"/>
          <p:cNvSpPr/>
          <p:nvPr/>
        </p:nvSpPr>
        <p:spPr>
          <a:xfrm>
            <a:off x="873800" y="2684898"/>
            <a:ext cx="3117900" cy="2520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7"/>
          <p:cNvSpPr/>
          <p:nvPr/>
        </p:nvSpPr>
        <p:spPr>
          <a:xfrm>
            <a:off x="4802181" y="2758858"/>
            <a:ext cx="237000" cy="97500"/>
          </a:xfrm>
          <a:prstGeom prst="rect">
            <a:avLst/>
          </a:prstGeom>
          <a:noFill/>
          <a:ln w="19050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7"/>
          <p:cNvSpPr txBox="1"/>
          <p:nvPr/>
        </p:nvSpPr>
        <p:spPr>
          <a:xfrm>
            <a:off x="6148229" y="1670300"/>
            <a:ext cx="13788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band</a:t>
            </a:r>
            <a:endParaRPr/>
          </a:p>
        </p:txBody>
      </p:sp>
      <p:sp>
        <p:nvSpPr>
          <p:cNvPr id="429" name="Google Shape;429;p27"/>
          <p:cNvSpPr/>
          <p:nvPr/>
        </p:nvSpPr>
        <p:spPr>
          <a:xfrm>
            <a:off x="4802181" y="2530258"/>
            <a:ext cx="237000" cy="97500"/>
          </a:xfrm>
          <a:prstGeom prst="rect">
            <a:avLst/>
          </a:prstGeom>
          <a:noFill/>
          <a:ln w="19050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7"/>
          <p:cNvSpPr txBox="1">
            <a:spLocks noGrp="1"/>
          </p:cNvSpPr>
          <p:nvPr>
            <p:ph type="subTitle" idx="2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/>
        </p:nvSpPr>
        <p:spPr>
          <a:xfrm>
            <a:off x="4755625" y="1289300"/>
            <a:ext cx="4086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Assume that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passwords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is a list of common passwords, sorted according to popularity: the more common passwords are earlier in the list.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Note 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The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module and the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passwords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list are </a:t>
            </a:r>
            <a:r>
              <a:rPr lang="en-GB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not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standard Python components.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Question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Fill in the gap with an </a:t>
            </a:r>
            <a:r>
              <a:rPr lang="en-GB" b="1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index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, so that the program displays the most common password.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" name="Google Shape;57;p10"/>
          <p:cNvSpPr txBox="1">
            <a:spLocks noGrp="1"/>
          </p:cNvSpPr>
          <p:nvPr>
            <p:ph type="subTitle" idx="3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58" name="Google Shape;58;p10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Passwords</a:t>
            </a:r>
            <a:endParaRPr sz="2400" b="1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628300" y="1289300"/>
            <a:ext cx="36036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from data import passwords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password = passwords[</a:t>
            </a:r>
            <a:r>
              <a:rPr lang="en-GB" b="1" dirty="0">
                <a:latin typeface="Roboto Mono"/>
                <a:ea typeface="Roboto Mono"/>
                <a:cs typeface="Roboto Mono"/>
                <a:sym typeface="Roboto Mono"/>
              </a:rPr>
              <a:t>0 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print("Most common password")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" name="Google Shape;60;p10"/>
          <p:cNvSpPr txBox="1"/>
          <p:nvPr/>
        </p:nvSpPr>
        <p:spPr>
          <a:xfrm>
            <a:off x="318475" y="1310750"/>
            <a:ext cx="198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" name="Google Shape;61;p10"/>
          <p:cNvSpPr/>
          <p:nvPr/>
        </p:nvSpPr>
        <p:spPr>
          <a:xfrm>
            <a:off x="2961975" y="1695539"/>
            <a:ext cx="216000" cy="2340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" name="Google Shape;6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1075" y="2207519"/>
            <a:ext cx="270000" cy="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8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Form a band: Walkthrough</a:t>
            </a:r>
            <a:endParaRPr sz="2400" b="1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6" name="Google Shape;436;p28"/>
          <p:cNvSpPr txBox="1"/>
          <p:nvPr/>
        </p:nvSpPr>
        <p:spPr>
          <a:xfrm>
            <a:off x="628300" y="1289300"/>
            <a:ext cx="3400200" cy="20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print("Let's form a band")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band = []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while "guitar" not in band: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print("Pick an instrument:")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instrument = input()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band.append(instrument)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print(band)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7" name="Google Shape;437;p28"/>
          <p:cNvSpPr txBox="1"/>
          <p:nvPr/>
        </p:nvSpPr>
        <p:spPr>
          <a:xfrm>
            <a:off x="318475" y="1310750"/>
            <a:ext cx="198000" cy="20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8" name="Google Shape;438;p28"/>
          <p:cNvSpPr txBox="1"/>
          <p:nvPr/>
        </p:nvSpPr>
        <p:spPr>
          <a:xfrm>
            <a:off x="5715000" y="1282350"/>
            <a:ext cx="16233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9" name="Google Shape;439;p28"/>
          <p:cNvSpPr txBox="1"/>
          <p:nvPr/>
        </p:nvSpPr>
        <p:spPr>
          <a:xfrm>
            <a:off x="5715075" y="3933825"/>
            <a:ext cx="31179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Pick an instrument:</a:t>
            </a:r>
            <a:endParaRPr/>
          </a:p>
        </p:txBody>
      </p:sp>
      <p:sp>
        <p:nvSpPr>
          <p:cNvPr id="440" name="Google Shape;440;p28"/>
          <p:cNvSpPr txBox="1"/>
          <p:nvPr/>
        </p:nvSpPr>
        <p:spPr>
          <a:xfrm>
            <a:off x="5715000" y="3564075"/>
            <a:ext cx="16233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Input/Output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441" name="Google Shape;441;p28"/>
          <p:cNvGrpSpPr/>
          <p:nvPr/>
        </p:nvGrpSpPr>
        <p:grpSpPr>
          <a:xfrm>
            <a:off x="4419152" y="1447171"/>
            <a:ext cx="842446" cy="1742801"/>
            <a:chOff x="-679278" y="1447171"/>
            <a:chExt cx="842446" cy="1742801"/>
          </a:xfrm>
        </p:grpSpPr>
        <p:cxnSp>
          <p:nvCxnSpPr>
            <p:cNvPr id="442" name="Google Shape;442;p28"/>
            <p:cNvCxnSpPr>
              <a:stCxn id="443" idx="2"/>
              <a:endCxn id="444" idx="2"/>
            </p:cNvCxnSpPr>
            <p:nvPr/>
          </p:nvCxnSpPr>
          <p:spPr>
            <a:xfrm rot="-5400000" flipH="1">
              <a:off x="-51599" y="2730208"/>
              <a:ext cx="84900" cy="3372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5" name="Google Shape;445;p28"/>
            <p:cNvSpPr/>
            <p:nvPr/>
          </p:nvSpPr>
          <p:spPr>
            <a:xfrm>
              <a:off x="-578778" y="2920311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-679253" y="1993393"/>
              <a:ext cx="236950" cy="181225"/>
            </a:xfrm>
            <a:prstGeom prst="flowChartDecision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7" name="Google Shape;447;p28"/>
            <p:cNvCxnSpPr>
              <a:stCxn id="446" idx="2"/>
              <a:endCxn id="445" idx="0"/>
            </p:cNvCxnSpPr>
            <p:nvPr/>
          </p:nvCxnSpPr>
          <p:spPr>
            <a:xfrm rot="-5400000" flipH="1">
              <a:off x="-933378" y="2547218"/>
              <a:ext cx="745800" cy="600"/>
            </a:xfrm>
            <a:prstGeom prst="curvedConnector3">
              <a:avLst>
                <a:gd name="adj1" fmla="val 49993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28"/>
            <p:cNvCxnSpPr>
              <a:stCxn id="449" idx="4"/>
              <a:endCxn id="446" idx="0"/>
            </p:cNvCxnSpPr>
            <p:nvPr/>
          </p:nvCxnSpPr>
          <p:spPr>
            <a:xfrm rot="-5400000" flipH="1">
              <a:off x="-574878" y="1978561"/>
              <a:ext cx="28800" cy="600"/>
            </a:xfrm>
            <a:prstGeom prst="curvedConnector3">
              <a:avLst>
                <a:gd name="adj1" fmla="val 50230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9" name="Google Shape;449;p28"/>
            <p:cNvSpPr/>
            <p:nvPr/>
          </p:nvSpPr>
          <p:spPr>
            <a:xfrm>
              <a:off x="-578778" y="1928461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50" name="Google Shape;450;p28"/>
            <p:cNvCxnSpPr>
              <a:stCxn id="451" idx="2"/>
              <a:endCxn id="449" idx="0"/>
            </p:cNvCxnSpPr>
            <p:nvPr/>
          </p:nvCxnSpPr>
          <p:spPr>
            <a:xfrm rot="-5400000" flipH="1">
              <a:off x="-628878" y="1859698"/>
              <a:ext cx="136800" cy="600"/>
            </a:xfrm>
            <a:prstGeom prst="curvedConnector3">
              <a:avLst>
                <a:gd name="adj1" fmla="val 50023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52" name="Google Shape;452;p28"/>
            <p:cNvCxnSpPr>
              <a:stCxn id="446" idx="3"/>
              <a:endCxn id="453" idx="0"/>
            </p:cNvCxnSpPr>
            <p:nvPr/>
          </p:nvCxnSpPr>
          <p:spPr>
            <a:xfrm>
              <a:off x="-442303" y="2084006"/>
              <a:ext cx="264600" cy="1914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54" name="Google Shape;454;p28"/>
            <p:cNvCxnSpPr>
              <a:stCxn id="444" idx="0"/>
              <a:endCxn id="449" idx="6"/>
            </p:cNvCxnSpPr>
            <p:nvPr/>
          </p:nvCxnSpPr>
          <p:spPr>
            <a:xfrm rot="5400000" flipH="1">
              <a:off x="-687182" y="2090927"/>
              <a:ext cx="993000" cy="7041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444" name="Google Shape;444;p28"/>
            <p:cNvSpPr/>
            <p:nvPr/>
          </p:nvSpPr>
          <p:spPr>
            <a:xfrm>
              <a:off x="159568" y="2939477"/>
              <a:ext cx="3600" cy="36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-679278" y="1694098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-296249" y="2275281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-296249" y="2530258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-679278" y="3092472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57" name="Google Shape;457;p28"/>
            <p:cNvCxnSpPr>
              <a:stCxn id="453" idx="2"/>
              <a:endCxn id="455" idx="0"/>
            </p:cNvCxnSpPr>
            <p:nvPr/>
          </p:nvCxnSpPr>
          <p:spPr>
            <a:xfrm rot="-5400000" flipH="1">
              <a:off x="-256199" y="2451231"/>
              <a:ext cx="157500" cy="600"/>
            </a:xfrm>
            <a:prstGeom prst="curvedConnector3">
              <a:avLst>
                <a:gd name="adj1" fmla="val 49993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58" name="Google Shape;458;p28"/>
            <p:cNvCxnSpPr>
              <a:stCxn id="445" idx="4"/>
              <a:endCxn id="456" idx="0"/>
            </p:cNvCxnSpPr>
            <p:nvPr/>
          </p:nvCxnSpPr>
          <p:spPr>
            <a:xfrm rot="-5400000" flipH="1">
              <a:off x="-628578" y="3024111"/>
              <a:ext cx="136200" cy="600"/>
            </a:xfrm>
            <a:prstGeom prst="curvedConnector3">
              <a:avLst>
                <a:gd name="adj1" fmla="val 49986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59" name="Google Shape;459;p28"/>
            <p:cNvCxnSpPr>
              <a:stCxn id="460" idx="2"/>
              <a:endCxn id="451" idx="0"/>
            </p:cNvCxnSpPr>
            <p:nvPr/>
          </p:nvCxnSpPr>
          <p:spPr>
            <a:xfrm rot="-5400000" flipH="1">
              <a:off x="-635178" y="1619071"/>
              <a:ext cx="149400" cy="600"/>
            </a:xfrm>
            <a:prstGeom prst="curvedConnector3">
              <a:avLst>
                <a:gd name="adj1" fmla="val 50009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460" name="Google Shape;460;p28"/>
            <p:cNvSpPr/>
            <p:nvPr/>
          </p:nvSpPr>
          <p:spPr>
            <a:xfrm>
              <a:off x="-679278" y="1447171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-296249" y="2758858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1" name="Google Shape;461;p28"/>
            <p:cNvCxnSpPr>
              <a:stCxn id="455" idx="2"/>
              <a:endCxn id="443" idx="0"/>
            </p:cNvCxnSpPr>
            <p:nvPr/>
          </p:nvCxnSpPr>
          <p:spPr>
            <a:xfrm rot="-5400000" flipH="1">
              <a:off x="-242999" y="2693008"/>
              <a:ext cx="131100" cy="6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sp>
        <p:nvSpPr>
          <p:cNvPr id="462" name="Google Shape;462;p28"/>
          <p:cNvSpPr/>
          <p:nvPr/>
        </p:nvSpPr>
        <p:spPr>
          <a:xfrm>
            <a:off x="873800" y="2192850"/>
            <a:ext cx="3117900" cy="2520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8"/>
          <p:cNvSpPr txBox="1"/>
          <p:nvPr/>
        </p:nvSpPr>
        <p:spPr>
          <a:xfrm>
            <a:off x="5714999" y="4195425"/>
            <a:ext cx="24324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User types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guitar</a:t>
            </a:r>
            <a:endParaRPr/>
          </a:p>
        </p:txBody>
      </p:sp>
      <p:sp>
        <p:nvSpPr>
          <p:cNvPr id="464" name="Google Shape;464;p28"/>
          <p:cNvSpPr/>
          <p:nvPr/>
        </p:nvSpPr>
        <p:spPr>
          <a:xfrm>
            <a:off x="4802181" y="2275281"/>
            <a:ext cx="237000" cy="97500"/>
          </a:xfrm>
          <a:prstGeom prst="rect">
            <a:avLst/>
          </a:prstGeom>
          <a:noFill/>
          <a:ln w="19050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5" name="Google Shape;465;p28"/>
          <p:cNvGrpSpPr/>
          <p:nvPr/>
        </p:nvGrpSpPr>
        <p:grpSpPr>
          <a:xfrm>
            <a:off x="7516533" y="1691750"/>
            <a:ext cx="1263600" cy="704213"/>
            <a:chOff x="7440333" y="1691750"/>
            <a:chExt cx="1263600" cy="704213"/>
          </a:xfrm>
        </p:grpSpPr>
        <p:sp>
          <p:nvSpPr>
            <p:cNvPr id="466" name="Google Shape;466;p28"/>
            <p:cNvSpPr/>
            <p:nvPr/>
          </p:nvSpPr>
          <p:spPr>
            <a:xfrm>
              <a:off x="7460133" y="2081863"/>
              <a:ext cx="1224000" cy="314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18000" rIns="91425" bIns="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"bass"</a:t>
              </a:r>
              <a:endParaRPr/>
            </a:p>
          </p:txBody>
        </p:sp>
        <p:sp>
          <p:nvSpPr>
            <p:cNvPr id="467" name="Google Shape;467;p28"/>
            <p:cNvSpPr txBox="1"/>
            <p:nvPr/>
          </p:nvSpPr>
          <p:spPr>
            <a:xfrm>
              <a:off x="7440333" y="1691750"/>
              <a:ext cx="12636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instrument</a:t>
              </a:r>
              <a:endParaRPr/>
            </a:p>
          </p:txBody>
        </p:sp>
      </p:grpSp>
      <p:sp>
        <p:nvSpPr>
          <p:cNvPr id="468" name="Google Shape;468;p28"/>
          <p:cNvSpPr/>
          <p:nvPr/>
        </p:nvSpPr>
        <p:spPr>
          <a:xfrm>
            <a:off x="873800" y="2438874"/>
            <a:ext cx="3117900" cy="2520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8"/>
          <p:cNvSpPr/>
          <p:nvPr/>
        </p:nvSpPr>
        <p:spPr>
          <a:xfrm>
            <a:off x="4802181" y="2530258"/>
            <a:ext cx="237000" cy="97500"/>
          </a:xfrm>
          <a:prstGeom prst="rect">
            <a:avLst/>
          </a:prstGeom>
          <a:noFill/>
          <a:ln w="19050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8"/>
          <p:cNvSpPr/>
          <p:nvPr/>
        </p:nvSpPr>
        <p:spPr>
          <a:xfrm>
            <a:off x="1324200" y="1936850"/>
            <a:ext cx="2208300" cy="2520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8"/>
          <p:cNvSpPr/>
          <p:nvPr/>
        </p:nvSpPr>
        <p:spPr>
          <a:xfrm>
            <a:off x="3643116" y="1951255"/>
            <a:ext cx="432000" cy="223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440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000"/>
          </a:p>
        </p:txBody>
      </p:sp>
      <p:sp>
        <p:nvSpPr>
          <p:cNvPr id="472" name="Google Shape;472;p28"/>
          <p:cNvSpPr/>
          <p:nvPr/>
        </p:nvSpPr>
        <p:spPr>
          <a:xfrm>
            <a:off x="4419177" y="1993393"/>
            <a:ext cx="236950" cy="181225"/>
          </a:xfrm>
          <a:prstGeom prst="flowChartDecision">
            <a:avLst/>
          </a:prstGeom>
          <a:noFill/>
          <a:ln w="19050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8"/>
          <p:cNvSpPr/>
          <p:nvPr/>
        </p:nvSpPr>
        <p:spPr>
          <a:xfrm>
            <a:off x="873800" y="2684898"/>
            <a:ext cx="3117900" cy="2520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8"/>
          <p:cNvSpPr/>
          <p:nvPr/>
        </p:nvSpPr>
        <p:spPr>
          <a:xfrm>
            <a:off x="4802181" y="2758858"/>
            <a:ext cx="237000" cy="97500"/>
          </a:xfrm>
          <a:prstGeom prst="rect">
            <a:avLst/>
          </a:prstGeom>
          <a:noFill/>
          <a:ln w="19050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8"/>
          <p:cNvSpPr txBox="1"/>
          <p:nvPr/>
        </p:nvSpPr>
        <p:spPr>
          <a:xfrm>
            <a:off x="6148229" y="1670300"/>
            <a:ext cx="13788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band</a:t>
            </a:r>
            <a:endParaRPr/>
          </a:p>
        </p:txBody>
      </p:sp>
      <p:sp>
        <p:nvSpPr>
          <p:cNvPr id="476" name="Google Shape;476;p28"/>
          <p:cNvSpPr/>
          <p:nvPr/>
        </p:nvSpPr>
        <p:spPr>
          <a:xfrm>
            <a:off x="5807450" y="2079375"/>
            <a:ext cx="1512000" cy="639900"/>
          </a:xfrm>
          <a:prstGeom prst="roundRect">
            <a:avLst>
              <a:gd name="adj" fmla="val 706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000" rIns="9142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77" name="Google Shape;477;p28"/>
          <p:cNvGraphicFramePr/>
          <p:nvPr/>
        </p:nvGraphicFramePr>
        <p:xfrm>
          <a:off x="5804750" y="2079425"/>
          <a:ext cx="1512000" cy="639750"/>
        </p:xfrm>
        <a:graphic>
          <a:graphicData uri="http://schemas.openxmlformats.org/drawingml/2006/table">
            <a:tbl>
              <a:tblPr>
                <a:noFill/>
                <a:tableStyleId>{642DCD06-B760-440F-93EE-1CE3BF9D070D}</a:tableStyleId>
              </a:tblPr>
              <a:tblGrid>
                <a:gridCol w="36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200"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"violin"</a:t>
                      </a: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"bass"</a:t>
                      </a: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8" name="Google Shape;478;p28"/>
          <p:cNvSpPr txBox="1">
            <a:spLocks noGrp="1"/>
          </p:cNvSpPr>
          <p:nvPr>
            <p:ph type="subTitle" idx="2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9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Form a band: Walkthrough</a:t>
            </a:r>
            <a:endParaRPr sz="2400" b="1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84" name="Google Shape;484;p29"/>
          <p:cNvSpPr txBox="1"/>
          <p:nvPr/>
        </p:nvSpPr>
        <p:spPr>
          <a:xfrm>
            <a:off x="628300" y="1289300"/>
            <a:ext cx="3400200" cy="20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print("Let's form a band")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band = []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while "guitar" not in band: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print("Pick an instrument:")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instrument = input()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band.append(instrument)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print(band)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5" name="Google Shape;485;p29"/>
          <p:cNvSpPr txBox="1"/>
          <p:nvPr/>
        </p:nvSpPr>
        <p:spPr>
          <a:xfrm>
            <a:off x="318475" y="1310750"/>
            <a:ext cx="198000" cy="20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6" name="Google Shape;486;p29"/>
          <p:cNvSpPr txBox="1"/>
          <p:nvPr/>
        </p:nvSpPr>
        <p:spPr>
          <a:xfrm>
            <a:off x="5715000" y="1282350"/>
            <a:ext cx="16233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87" name="Google Shape;487;p29"/>
          <p:cNvSpPr txBox="1"/>
          <p:nvPr/>
        </p:nvSpPr>
        <p:spPr>
          <a:xfrm>
            <a:off x="5715075" y="3933825"/>
            <a:ext cx="31179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Pick an instrument:</a:t>
            </a:r>
            <a:endParaRPr/>
          </a:p>
        </p:txBody>
      </p:sp>
      <p:sp>
        <p:nvSpPr>
          <p:cNvPr id="488" name="Google Shape;488;p29"/>
          <p:cNvSpPr txBox="1"/>
          <p:nvPr/>
        </p:nvSpPr>
        <p:spPr>
          <a:xfrm>
            <a:off x="5715000" y="3564075"/>
            <a:ext cx="16233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Input/Output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489" name="Google Shape;489;p29"/>
          <p:cNvGrpSpPr/>
          <p:nvPr/>
        </p:nvGrpSpPr>
        <p:grpSpPr>
          <a:xfrm>
            <a:off x="4419152" y="1447171"/>
            <a:ext cx="842446" cy="1742801"/>
            <a:chOff x="-679278" y="1447171"/>
            <a:chExt cx="842446" cy="1742801"/>
          </a:xfrm>
        </p:grpSpPr>
        <p:cxnSp>
          <p:nvCxnSpPr>
            <p:cNvPr id="490" name="Google Shape;490;p29"/>
            <p:cNvCxnSpPr>
              <a:stCxn id="491" idx="2"/>
              <a:endCxn id="492" idx="2"/>
            </p:cNvCxnSpPr>
            <p:nvPr/>
          </p:nvCxnSpPr>
          <p:spPr>
            <a:xfrm rot="-5400000" flipH="1">
              <a:off x="-51599" y="2730208"/>
              <a:ext cx="84900" cy="3372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3" name="Google Shape;493;p29"/>
            <p:cNvSpPr/>
            <p:nvPr/>
          </p:nvSpPr>
          <p:spPr>
            <a:xfrm>
              <a:off x="-578778" y="2920311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-679253" y="1993393"/>
              <a:ext cx="236950" cy="181225"/>
            </a:xfrm>
            <a:prstGeom prst="flowChartDecision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5" name="Google Shape;495;p29"/>
            <p:cNvCxnSpPr>
              <a:stCxn id="494" idx="2"/>
              <a:endCxn id="493" idx="0"/>
            </p:cNvCxnSpPr>
            <p:nvPr/>
          </p:nvCxnSpPr>
          <p:spPr>
            <a:xfrm rot="-5400000" flipH="1">
              <a:off x="-933378" y="2547218"/>
              <a:ext cx="745800" cy="600"/>
            </a:xfrm>
            <a:prstGeom prst="curvedConnector3">
              <a:avLst>
                <a:gd name="adj1" fmla="val 49993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29"/>
            <p:cNvCxnSpPr>
              <a:stCxn id="497" idx="4"/>
              <a:endCxn id="494" idx="0"/>
            </p:cNvCxnSpPr>
            <p:nvPr/>
          </p:nvCxnSpPr>
          <p:spPr>
            <a:xfrm rot="-5400000" flipH="1">
              <a:off x="-574878" y="1978561"/>
              <a:ext cx="28800" cy="600"/>
            </a:xfrm>
            <a:prstGeom prst="curvedConnector3">
              <a:avLst>
                <a:gd name="adj1" fmla="val 50230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7" name="Google Shape;497;p29"/>
            <p:cNvSpPr/>
            <p:nvPr/>
          </p:nvSpPr>
          <p:spPr>
            <a:xfrm>
              <a:off x="-578778" y="1928461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8" name="Google Shape;498;p29"/>
            <p:cNvCxnSpPr>
              <a:stCxn id="499" idx="2"/>
              <a:endCxn id="497" idx="0"/>
            </p:cNvCxnSpPr>
            <p:nvPr/>
          </p:nvCxnSpPr>
          <p:spPr>
            <a:xfrm rot="-5400000" flipH="1">
              <a:off x="-628878" y="1859698"/>
              <a:ext cx="136800" cy="600"/>
            </a:xfrm>
            <a:prstGeom prst="curvedConnector3">
              <a:avLst>
                <a:gd name="adj1" fmla="val 50023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500" name="Google Shape;500;p29"/>
            <p:cNvCxnSpPr>
              <a:stCxn id="494" idx="3"/>
              <a:endCxn id="501" idx="0"/>
            </p:cNvCxnSpPr>
            <p:nvPr/>
          </p:nvCxnSpPr>
          <p:spPr>
            <a:xfrm>
              <a:off x="-442303" y="2084006"/>
              <a:ext cx="264600" cy="1914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502" name="Google Shape;502;p29"/>
            <p:cNvCxnSpPr>
              <a:stCxn id="492" idx="0"/>
              <a:endCxn id="497" idx="6"/>
            </p:cNvCxnSpPr>
            <p:nvPr/>
          </p:nvCxnSpPr>
          <p:spPr>
            <a:xfrm rot="5400000" flipH="1">
              <a:off x="-687182" y="2090927"/>
              <a:ext cx="993000" cy="7041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492" name="Google Shape;492;p29"/>
            <p:cNvSpPr/>
            <p:nvPr/>
          </p:nvSpPr>
          <p:spPr>
            <a:xfrm>
              <a:off x="159568" y="2939477"/>
              <a:ext cx="3600" cy="36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-679278" y="1694098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-296249" y="2275281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-296249" y="2530258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-679278" y="3092472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05" name="Google Shape;505;p29"/>
            <p:cNvCxnSpPr>
              <a:stCxn id="501" idx="2"/>
              <a:endCxn id="503" idx="0"/>
            </p:cNvCxnSpPr>
            <p:nvPr/>
          </p:nvCxnSpPr>
          <p:spPr>
            <a:xfrm rot="-5400000" flipH="1">
              <a:off x="-256199" y="2451231"/>
              <a:ext cx="157500" cy="600"/>
            </a:xfrm>
            <a:prstGeom prst="curvedConnector3">
              <a:avLst>
                <a:gd name="adj1" fmla="val 49993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506" name="Google Shape;506;p29"/>
            <p:cNvCxnSpPr>
              <a:stCxn id="493" idx="4"/>
              <a:endCxn id="504" idx="0"/>
            </p:cNvCxnSpPr>
            <p:nvPr/>
          </p:nvCxnSpPr>
          <p:spPr>
            <a:xfrm rot="-5400000" flipH="1">
              <a:off x="-628578" y="3024111"/>
              <a:ext cx="136200" cy="600"/>
            </a:xfrm>
            <a:prstGeom prst="curvedConnector3">
              <a:avLst>
                <a:gd name="adj1" fmla="val 49986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507" name="Google Shape;507;p29"/>
            <p:cNvCxnSpPr>
              <a:stCxn id="508" idx="2"/>
              <a:endCxn id="499" idx="0"/>
            </p:cNvCxnSpPr>
            <p:nvPr/>
          </p:nvCxnSpPr>
          <p:spPr>
            <a:xfrm rot="-5400000" flipH="1">
              <a:off x="-635178" y="1619071"/>
              <a:ext cx="149400" cy="600"/>
            </a:xfrm>
            <a:prstGeom prst="curvedConnector3">
              <a:avLst>
                <a:gd name="adj1" fmla="val 50009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508" name="Google Shape;508;p29"/>
            <p:cNvSpPr/>
            <p:nvPr/>
          </p:nvSpPr>
          <p:spPr>
            <a:xfrm>
              <a:off x="-679278" y="1447171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-296249" y="2758858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09" name="Google Shape;509;p29"/>
            <p:cNvCxnSpPr>
              <a:stCxn id="503" idx="2"/>
              <a:endCxn id="491" idx="0"/>
            </p:cNvCxnSpPr>
            <p:nvPr/>
          </p:nvCxnSpPr>
          <p:spPr>
            <a:xfrm rot="-5400000" flipH="1">
              <a:off x="-242999" y="2693008"/>
              <a:ext cx="131100" cy="6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sp>
        <p:nvSpPr>
          <p:cNvPr id="510" name="Google Shape;510;p29"/>
          <p:cNvSpPr txBox="1"/>
          <p:nvPr/>
        </p:nvSpPr>
        <p:spPr>
          <a:xfrm>
            <a:off x="5714999" y="4195425"/>
            <a:ext cx="24324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User types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guitar</a:t>
            </a:r>
            <a:endParaRPr/>
          </a:p>
        </p:txBody>
      </p:sp>
      <p:grpSp>
        <p:nvGrpSpPr>
          <p:cNvPr id="511" name="Google Shape;511;p29"/>
          <p:cNvGrpSpPr/>
          <p:nvPr/>
        </p:nvGrpSpPr>
        <p:grpSpPr>
          <a:xfrm>
            <a:off x="7516533" y="1691750"/>
            <a:ext cx="1263600" cy="704213"/>
            <a:chOff x="7440333" y="1691750"/>
            <a:chExt cx="1263600" cy="704213"/>
          </a:xfrm>
        </p:grpSpPr>
        <p:sp>
          <p:nvSpPr>
            <p:cNvPr id="512" name="Google Shape;512;p29"/>
            <p:cNvSpPr/>
            <p:nvPr/>
          </p:nvSpPr>
          <p:spPr>
            <a:xfrm>
              <a:off x="7460133" y="2081863"/>
              <a:ext cx="1224000" cy="314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18000" rIns="91425" bIns="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"guitar"</a:t>
              </a:r>
              <a:endParaRPr/>
            </a:p>
          </p:txBody>
        </p:sp>
        <p:sp>
          <p:nvSpPr>
            <p:cNvPr id="513" name="Google Shape;513;p29"/>
            <p:cNvSpPr txBox="1"/>
            <p:nvPr/>
          </p:nvSpPr>
          <p:spPr>
            <a:xfrm>
              <a:off x="7440333" y="1691750"/>
              <a:ext cx="12636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instrument</a:t>
              </a:r>
              <a:endParaRPr/>
            </a:p>
          </p:txBody>
        </p:sp>
      </p:grpSp>
      <p:sp>
        <p:nvSpPr>
          <p:cNvPr id="514" name="Google Shape;514;p29"/>
          <p:cNvSpPr/>
          <p:nvPr/>
        </p:nvSpPr>
        <p:spPr>
          <a:xfrm>
            <a:off x="873800" y="2438874"/>
            <a:ext cx="3117900" cy="2520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873800" y="2684898"/>
            <a:ext cx="3117900" cy="2520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4802181" y="2758858"/>
            <a:ext cx="237000" cy="97500"/>
          </a:xfrm>
          <a:prstGeom prst="rect">
            <a:avLst/>
          </a:prstGeom>
          <a:noFill/>
          <a:ln w="19050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4802181" y="2530258"/>
            <a:ext cx="237000" cy="97500"/>
          </a:xfrm>
          <a:prstGeom prst="rect">
            <a:avLst/>
          </a:prstGeom>
          <a:noFill/>
          <a:ln w="19050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 txBox="1"/>
          <p:nvPr/>
        </p:nvSpPr>
        <p:spPr>
          <a:xfrm>
            <a:off x="6148229" y="1670300"/>
            <a:ext cx="13788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band</a:t>
            </a: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5807450" y="2079375"/>
            <a:ext cx="1512000" cy="639900"/>
          </a:xfrm>
          <a:prstGeom prst="roundRect">
            <a:avLst>
              <a:gd name="adj" fmla="val 706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000" rIns="9142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20" name="Google Shape;520;p29"/>
          <p:cNvGraphicFramePr/>
          <p:nvPr/>
        </p:nvGraphicFramePr>
        <p:xfrm>
          <a:off x="5804750" y="2079425"/>
          <a:ext cx="1512000" cy="639750"/>
        </p:xfrm>
        <a:graphic>
          <a:graphicData uri="http://schemas.openxmlformats.org/drawingml/2006/table">
            <a:tbl>
              <a:tblPr>
                <a:noFill/>
                <a:tableStyleId>{642DCD06-B760-440F-93EE-1CE3BF9D070D}</a:tableStyleId>
              </a:tblPr>
              <a:tblGrid>
                <a:gridCol w="36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200"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"violin"</a:t>
                      </a: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"bass"</a:t>
                      </a: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1" name="Google Shape;521;p29"/>
          <p:cNvSpPr txBox="1">
            <a:spLocks noGrp="1"/>
          </p:cNvSpPr>
          <p:nvPr>
            <p:ph type="subTitle" idx="2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0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Form a band: Walkthrough</a:t>
            </a:r>
            <a:endParaRPr sz="2400" b="1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27" name="Google Shape;527;p30"/>
          <p:cNvSpPr txBox="1"/>
          <p:nvPr/>
        </p:nvSpPr>
        <p:spPr>
          <a:xfrm>
            <a:off x="628300" y="1289300"/>
            <a:ext cx="3400200" cy="20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print("Let's form a band")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band = []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while "guitar" not in band: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print("Pick an instrument:")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instrument = input()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band.append(instrument)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print(band)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8" name="Google Shape;528;p30"/>
          <p:cNvSpPr txBox="1"/>
          <p:nvPr/>
        </p:nvSpPr>
        <p:spPr>
          <a:xfrm>
            <a:off x="318475" y="1310750"/>
            <a:ext cx="198000" cy="20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9" name="Google Shape;529;p30"/>
          <p:cNvSpPr txBox="1"/>
          <p:nvPr/>
        </p:nvSpPr>
        <p:spPr>
          <a:xfrm>
            <a:off x="5715000" y="1282350"/>
            <a:ext cx="16233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30" name="Google Shape;530;p30"/>
          <p:cNvSpPr txBox="1"/>
          <p:nvPr/>
        </p:nvSpPr>
        <p:spPr>
          <a:xfrm>
            <a:off x="5715075" y="3933825"/>
            <a:ext cx="31179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800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["violin", "bass", "guitar"]</a:t>
            </a:r>
            <a:endParaRPr/>
          </a:p>
        </p:txBody>
      </p:sp>
      <p:sp>
        <p:nvSpPr>
          <p:cNvPr id="531" name="Google Shape;531;p30"/>
          <p:cNvSpPr txBox="1"/>
          <p:nvPr/>
        </p:nvSpPr>
        <p:spPr>
          <a:xfrm>
            <a:off x="5715000" y="3564075"/>
            <a:ext cx="16233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Input/Output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532" name="Google Shape;532;p30"/>
          <p:cNvGrpSpPr/>
          <p:nvPr/>
        </p:nvGrpSpPr>
        <p:grpSpPr>
          <a:xfrm>
            <a:off x="4419152" y="1447171"/>
            <a:ext cx="842446" cy="1742801"/>
            <a:chOff x="-679278" y="1447171"/>
            <a:chExt cx="842446" cy="1742801"/>
          </a:xfrm>
        </p:grpSpPr>
        <p:cxnSp>
          <p:nvCxnSpPr>
            <p:cNvPr id="533" name="Google Shape;533;p30"/>
            <p:cNvCxnSpPr>
              <a:stCxn id="534" idx="2"/>
              <a:endCxn id="535" idx="2"/>
            </p:cNvCxnSpPr>
            <p:nvPr/>
          </p:nvCxnSpPr>
          <p:spPr>
            <a:xfrm rot="-5400000" flipH="1">
              <a:off x="-51599" y="2730208"/>
              <a:ext cx="84900" cy="3372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36" name="Google Shape;536;p30"/>
            <p:cNvSpPr/>
            <p:nvPr/>
          </p:nvSpPr>
          <p:spPr>
            <a:xfrm>
              <a:off x="-578778" y="2920311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-679253" y="1993393"/>
              <a:ext cx="236950" cy="181225"/>
            </a:xfrm>
            <a:prstGeom prst="flowChartDecision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8" name="Google Shape;538;p30"/>
            <p:cNvCxnSpPr>
              <a:stCxn id="537" idx="2"/>
              <a:endCxn id="536" idx="0"/>
            </p:cNvCxnSpPr>
            <p:nvPr/>
          </p:nvCxnSpPr>
          <p:spPr>
            <a:xfrm rot="-5400000" flipH="1">
              <a:off x="-933378" y="2547218"/>
              <a:ext cx="745800" cy="600"/>
            </a:xfrm>
            <a:prstGeom prst="curvedConnector3">
              <a:avLst>
                <a:gd name="adj1" fmla="val 49993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9" name="Google Shape;539;p30"/>
            <p:cNvCxnSpPr>
              <a:stCxn id="540" idx="4"/>
              <a:endCxn id="537" idx="0"/>
            </p:cNvCxnSpPr>
            <p:nvPr/>
          </p:nvCxnSpPr>
          <p:spPr>
            <a:xfrm rot="-5400000" flipH="1">
              <a:off x="-574878" y="1978561"/>
              <a:ext cx="28800" cy="600"/>
            </a:xfrm>
            <a:prstGeom prst="curvedConnector3">
              <a:avLst>
                <a:gd name="adj1" fmla="val 50230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0" name="Google Shape;540;p30"/>
            <p:cNvSpPr/>
            <p:nvPr/>
          </p:nvSpPr>
          <p:spPr>
            <a:xfrm>
              <a:off x="-578778" y="1928461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1" name="Google Shape;541;p30"/>
            <p:cNvCxnSpPr>
              <a:stCxn id="542" idx="2"/>
              <a:endCxn id="540" idx="0"/>
            </p:cNvCxnSpPr>
            <p:nvPr/>
          </p:nvCxnSpPr>
          <p:spPr>
            <a:xfrm rot="-5400000" flipH="1">
              <a:off x="-628878" y="1859698"/>
              <a:ext cx="136800" cy="600"/>
            </a:xfrm>
            <a:prstGeom prst="curvedConnector3">
              <a:avLst>
                <a:gd name="adj1" fmla="val 50023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543" name="Google Shape;543;p30"/>
            <p:cNvCxnSpPr>
              <a:stCxn id="537" idx="3"/>
              <a:endCxn id="544" idx="0"/>
            </p:cNvCxnSpPr>
            <p:nvPr/>
          </p:nvCxnSpPr>
          <p:spPr>
            <a:xfrm>
              <a:off x="-442303" y="2084006"/>
              <a:ext cx="264600" cy="1914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545" name="Google Shape;545;p30"/>
            <p:cNvCxnSpPr>
              <a:stCxn id="535" idx="0"/>
              <a:endCxn id="540" idx="6"/>
            </p:cNvCxnSpPr>
            <p:nvPr/>
          </p:nvCxnSpPr>
          <p:spPr>
            <a:xfrm rot="5400000" flipH="1">
              <a:off x="-687182" y="2090927"/>
              <a:ext cx="993000" cy="7041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535" name="Google Shape;535;p30"/>
            <p:cNvSpPr/>
            <p:nvPr/>
          </p:nvSpPr>
          <p:spPr>
            <a:xfrm>
              <a:off x="159568" y="2939477"/>
              <a:ext cx="3600" cy="36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-679278" y="1694098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-296249" y="2275281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-296249" y="2530258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-679278" y="3092472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8" name="Google Shape;548;p30"/>
            <p:cNvCxnSpPr>
              <a:stCxn id="544" idx="2"/>
              <a:endCxn id="546" idx="0"/>
            </p:cNvCxnSpPr>
            <p:nvPr/>
          </p:nvCxnSpPr>
          <p:spPr>
            <a:xfrm rot="-5400000" flipH="1">
              <a:off x="-256199" y="2451231"/>
              <a:ext cx="157500" cy="600"/>
            </a:xfrm>
            <a:prstGeom prst="curvedConnector3">
              <a:avLst>
                <a:gd name="adj1" fmla="val 49993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549" name="Google Shape;549;p30"/>
            <p:cNvCxnSpPr>
              <a:stCxn id="536" idx="4"/>
              <a:endCxn id="547" idx="0"/>
            </p:cNvCxnSpPr>
            <p:nvPr/>
          </p:nvCxnSpPr>
          <p:spPr>
            <a:xfrm rot="-5400000" flipH="1">
              <a:off x="-628578" y="3024111"/>
              <a:ext cx="136200" cy="600"/>
            </a:xfrm>
            <a:prstGeom prst="curvedConnector3">
              <a:avLst>
                <a:gd name="adj1" fmla="val 49986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550" name="Google Shape;550;p30"/>
            <p:cNvCxnSpPr>
              <a:stCxn id="551" idx="2"/>
              <a:endCxn id="542" idx="0"/>
            </p:cNvCxnSpPr>
            <p:nvPr/>
          </p:nvCxnSpPr>
          <p:spPr>
            <a:xfrm rot="-5400000" flipH="1">
              <a:off x="-635178" y="1619071"/>
              <a:ext cx="149400" cy="600"/>
            </a:xfrm>
            <a:prstGeom prst="curvedConnector3">
              <a:avLst>
                <a:gd name="adj1" fmla="val 50009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551" name="Google Shape;551;p30"/>
            <p:cNvSpPr/>
            <p:nvPr/>
          </p:nvSpPr>
          <p:spPr>
            <a:xfrm>
              <a:off x="-679278" y="1447171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-296249" y="2758858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2" name="Google Shape;552;p30"/>
            <p:cNvCxnSpPr>
              <a:stCxn id="546" idx="2"/>
              <a:endCxn id="534" idx="0"/>
            </p:cNvCxnSpPr>
            <p:nvPr/>
          </p:nvCxnSpPr>
          <p:spPr>
            <a:xfrm rot="-5400000" flipH="1">
              <a:off x="-242999" y="2693008"/>
              <a:ext cx="131100" cy="6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sp>
        <p:nvSpPr>
          <p:cNvPr id="553" name="Google Shape;553;p30"/>
          <p:cNvSpPr/>
          <p:nvPr/>
        </p:nvSpPr>
        <p:spPr>
          <a:xfrm>
            <a:off x="645200" y="3017575"/>
            <a:ext cx="3346500" cy="2520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0"/>
          <p:cNvSpPr/>
          <p:nvPr/>
        </p:nvSpPr>
        <p:spPr>
          <a:xfrm>
            <a:off x="4419152" y="3092472"/>
            <a:ext cx="237000" cy="97500"/>
          </a:xfrm>
          <a:prstGeom prst="rect">
            <a:avLst/>
          </a:prstGeom>
          <a:noFill/>
          <a:ln w="19050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30"/>
          <p:cNvGrpSpPr/>
          <p:nvPr/>
        </p:nvGrpSpPr>
        <p:grpSpPr>
          <a:xfrm>
            <a:off x="7516533" y="1691750"/>
            <a:ext cx="1263600" cy="704213"/>
            <a:chOff x="7440333" y="1691750"/>
            <a:chExt cx="1263600" cy="704213"/>
          </a:xfrm>
        </p:grpSpPr>
        <p:sp>
          <p:nvSpPr>
            <p:cNvPr id="556" name="Google Shape;556;p30"/>
            <p:cNvSpPr/>
            <p:nvPr/>
          </p:nvSpPr>
          <p:spPr>
            <a:xfrm>
              <a:off x="7460133" y="2081863"/>
              <a:ext cx="1224000" cy="314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18000" rIns="91425" bIns="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"guitar"</a:t>
              </a:r>
              <a:endParaRPr/>
            </a:p>
          </p:txBody>
        </p:sp>
        <p:sp>
          <p:nvSpPr>
            <p:cNvPr id="557" name="Google Shape;557;p30"/>
            <p:cNvSpPr txBox="1"/>
            <p:nvPr/>
          </p:nvSpPr>
          <p:spPr>
            <a:xfrm>
              <a:off x="7440333" y="1691750"/>
              <a:ext cx="12636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instrument</a:t>
              </a:r>
              <a:endParaRPr/>
            </a:p>
          </p:txBody>
        </p:sp>
      </p:grpSp>
      <p:sp>
        <p:nvSpPr>
          <p:cNvPr id="558" name="Google Shape;558;p30"/>
          <p:cNvSpPr/>
          <p:nvPr/>
        </p:nvSpPr>
        <p:spPr>
          <a:xfrm>
            <a:off x="1324200" y="1936850"/>
            <a:ext cx="2208300" cy="2520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0"/>
          <p:cNvSpPr/>
          <p:nvPr/>
        </p:nvSpPr>
        <p:spPr>
          <a:xfrm>
            <a:off x="3643116" y="1951255"/>
            <a:ext cx="432000" cy="223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440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000"/>
          </a:p>
        </p:txBody>
      </p:sp>
      <p:sp>
        <p:nvSpPr>
          <p:cNvPr id="560" name="Google Shape;560;p30"/>
          <p:cNvSpPr/>
          <p:nvPr/>
        </p:nvSpPr>
        <p:spPr>
          <a:xfrm>
            <a:off x="4419177" y="1993393"/>
            <a:ext cx="236950" cy="181225"/>
          </a:xfrm>
          <a:prstGeom prst="flowChartDecision">
            <a:avLst/>
          </a:prstGeom>
          <a:noFill/>
          <a:ln w="19050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0"/>
          <p:cNvSpPr/>
          <p:nvPr/>
        </p:nvSpPr>
        <p:spPr>
          <a:xfrm>
            <a:off x="873800" y="2684898"/>
            <a:ext cx="3117900" cy="2520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0"/>
          <p:cNvSpPr/>
          <p:nvPr/>
        </p:nvSpPr>
        <p:spPr>
          <a:xfrm>
            <a:off x="4802181" y="2758858"/>
            <a:ext cx="237000" cy="97500"/>
          </a:xfrm>
          <a:prstGeom prst="rect">
            <a:avLst/>
          </a:prstGeom>
          <a:noFill/>
          <a:ln w="19050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0"/>
          <p:cNvSpPr/>
          <p:nvPr/>
        </p:nvSpPr>
        <p:spPr>
          <a:xfrm>
            <a:off x="5807450" y="2079375"/>
            <a:ext cx="1512000" cy="959700"/>
          </a:xfrm>
          <a:prstGeom prst="roundRect">
            <a:avLst>
              <a:gd name="adj" fmla="val 706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000" rIns="9142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64" name="Google Shape;564;p30"/>
          <p:cNvGraphicFramePr/>
          <p:nvPr/>
        </p:nvGraphicFramePr>
        <p:xfrm>
          <a:off x="5804750" y="2079425"/>
          <a:ext cx="1512000" cy="959625"/>
        </p:xfrm>
        <a:graphic>
          <a:graphicData uri="http://schemas.openxmlformats.org/drawingml/2006/table">
            <a:tbl>
              <a:tblPr>
                <a:noFill/>
                <a:tableStyleId>{642DCD06-B760-440F-93EE-1CE3BF9D070D}</a:tableStyleId>
              </a:tblPr>
              <a:tblGrid>
                <a:gridCol w="36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200"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"violin"</a:t>
                      </a: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"bass"</a:t>
                      </a: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"guitar"</a:t>
                      </a: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5" name="Google Shape;565;p30"/>
          <p:cNvSpPr txBox="1"/>
          <p:nvPr/>
        </p:nvSpPr>
        <p:spPr>
          <a:xfrm>
            <a:off x="6148229" y="1670300"/>
            <a:ext cx="13788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band</a:t>
            </a:r>
            <a:endParaRPr/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2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1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City hopping</a:t>
            </a:r>
            <a:endParaRPr sz="24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72" name="Google Shape;572;p31"/>
          <p:cNvSpPr txBox="1"/>
          <p:nvPr/>
        </p:nvSpPr>
        <p:spPr>
          <a:xfrm>
            <a:off x="310900" y="1292775"/>
            <a:ext cx="4096500" cy="1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Complete the task on your </a:t>
            </a:r>
            <a:r>
              <a:rPr lang="en-GB" sz="1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worksheet</a:t>
            </a: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to </a:t>
            </a:r>
            <a:r>
              <a:rPr lang="en-GB" sz="1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create</a:t>
            </a: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 random-trip planner.</a:t>
            </a:r>
            <a:endParaRPr sz="18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73" name="Google Shape;5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916" y="529300"/>
            <a:ext cx="27000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31"/>
          <p:cNvSpPr txBox="1">
            <a:spLocks noGrp="1"/>
          </p:cNvSpPr>
          <p:nvPr>
            <p:ph type="subTitle" idx="3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556066-155B-4235-B4C0-B2A4EDB7C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456" y="1328600"/>
            <a:ext cx="4631477" cy="300902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2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City hopping: Solutions</a:t>
            </a:r>
            <a:endParaRPr sz="24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81" name="Google Shape;5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802" y="528850"/>
            <a:ext cx="27000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32"/>
          <p:cNvSpPr txBox="1"/>
          <p:nvPr/>
        </p:nvSpPr>
        <p:spPr>
          <a:xfrm>
            <a:off x="628300" y="1289300"/>
            <a:ext cx="46296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from data import cities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from random import choice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print("City hopping random planner")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trip = []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while </a:t>
            </a:r>
            <a:r>
              <a:rPr lang="en-GB" dirty="0" err="1"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(trip) &lt; 5: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 city = choice(cities)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dirty="0" err="1">
                <a:latin typeface="Roboto Mono"/>
                <a:ea typeface="Roboto Mono"/>
                <a:cs typeface="Roboto Mono"/>
                <a:sym typeface="Roboto Mono"/>
              </a:rPr>
              <a:t>trip.append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(city)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print("Itinerary:", trip)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3" name="Google Shape;583;p32"/>
          <p:cNvSpPr txBox="1"/>
          <p:nvPr/>
        </p:nvSpPr>
        <p:spPr>
          <a:xfrm>
            <a:off x="318475" y="1310750"/>
            <a:ext cx="198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4" name="Google Shape;584;p32"/>
          <p:cNvSpPr/>
          <p:nvPr/>
        </p:nvSpPr>
        <p:spPr>
          <a:xfrm>
            <a:off x="829850" y="2811175"/>
            <a:ext cx="2439000" cy="573000"/>
          </a:xfrm>
          <a:prstGeom prst="rect">
            <a:avLst/>
          </a:prstGeom>
          <a:noFill/>
          <a:ln w="9525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2"/>
          <p:cNvSpPr txBox="1">
            <a:spLocks noGrp="1"/>
          </p:cNvSpPr>
          <p:nvPr>
            <p:ph type="subTitle" idx="3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586" name="Google Shape;586;p32"/>
          <p:cNvSpPr txBox="1"/>
          <p:nvPr/>
        </p:nvSpPr>
        <p:spPr>
          <a:xfrm>
            <a:off x="3993625" y="2751575"/>
            <a:ext cx="46296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Randomly select a </a:t>
            </a:r>
            <a:r>
              <a:rPr lang="en-GB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city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from the list of </a:t>
            </a:r>
            <a:r>
              <a:rPr lang="en-GB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cities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Add this </a:t>
            </a:r>
            <a:r>
              <a:rPr lang="en-GB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city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to the end of the </a:t>
            </a:r>
            <a:r>
              <a:rPr lang="en-GB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trip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list.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3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City hopping: Solutions</a:t>
            </a:r>
            <a:endParaRPr sz="24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92" name="Google Shape;5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802" y="528850"/>
            <a:ext cx="27000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33"/>
          <p:cNvSpPr txBox="1"/>
          <p:nvPr/>
        </p:nvSpPr>
        <p:spPr>
          <a:xfrm>
            <a:off x="628300" y="1289300"/>
            <a:ext cx="46296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from data import cities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from random import choice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print("City hopping random planner")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trip = []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while </a:t>
            </a:r>
            <a:r>
              <a:rPr lang="en-GB" dirty="0" err="1"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(trip) &lt; 5: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 city = choice(cities)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dirty="0" err="1">
                <a:latin typeface="Roboto Mono"/>
                <a:ea typeface="Roboto Mono"/>
                <a:cs typeface="Roboto Mono"/>
                <a:sym typeface="Roboto Mono"/>
              </a:rPr>
              <a:t>trip.append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(city)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dirty="0" err="1">
                <a:latin typeface="Roboto Mono"/>
                <a:ea typeface="Roboto Mono"/>
                <a:cs typeface="Roboto Mono"/>
                <a:sym typeface="Roboto Mono"/>
              </a:rPr>
              <a:t>cities.remove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(city)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print("Itinerary:", trip)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4" name="Google Shape;594;p33"/>
          <p:cNvSpPr txBox="1"/>
          <p:nvPr/>
        </p:nvSpPr>
        <p:spPr>
          <a:xfrm>
            <a:off x="318475" y="1310750"/>
            <a:ext cx="198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5" name="Google Shape;595;p33"/>
          <p:cNvSpPr/>
          <p:nvPr/>
        </p:nvSpPr>
        <p:spPr>
          <a:xfrm>
            <a:off x="829850" y="2811175"/>
            <a:ext cx="2439000" cy="798900"/>
          </a:xfrm>
          <a:prstGeom prst="rect">
            <a:avLst/>
          </a:prstGeom>
          <a:noFill/>
          <a:ln w="9525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33"/>
          <p:cNvSpPr txBox="1">
            <a:spLocks noGrp="1"/>
          </p:cNvSpPr>
          <p:nvPr>
            <p:ph type="subTitle" idx="3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597" name="Google Shape;597;p33"/>
          <p:cNvSpPr txBox="1"/>
          <p:nvPr/>
        </p:nvSpPr>
        <p:spPr>
          <a:xfrm>
            <a:off x="3993625" y="3227662"/>
            <a:ext cx="46296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Remove the </a:t>
            </a:r>
            <a:r>
              <a:rPr lang="en-GB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city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from the list of </a:t>
            </a:r>
            <a:r>
              <a:rPr lang="en-GB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cities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, so it cannot be selected again.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4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City hopping: Solutions</a:t>
            </a:r>
            <a:endParaRPr sz="24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603" name="Google Shape;6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802" y="528850"/>
            <a:ext cx="27000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34"/>
          <p:cNvSpPr txBox="1"/>
          <p:nvPr/>
        </p:nvSpPr>
        <p:spPr>
          <a:xfrm>
            <a:off x="628300" y="1289300"/>
            <a:ext cx="46296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from data import cities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from random import choice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print("City hopping random planner")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trip = []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while "London" not in trip: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 city = choice(cities)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dirty="0" err="1">
                <a:latin typeface="Roboto Mono"/>
                <a:ea typeface="Roboto Mono"/>
                <a:cs typeface="Roboto Mono"/>
                <a:sym typeface="Roboto Mono"/>
              </a:rPr>
              <a:t>trip.append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(city)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dirty="0" err="1">
                <a:latin typeface="Roboto Mono"/>
                <a:ea typeface="Roboto Mono"/>
                <a:cs typeface="Roboto Mono"/>
                <a:sym typeface="Roboto Mono"/>
              </a:rPr>
              <a:t>cities.remove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(city)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 err="1">
                <a:latin typeface="Roboto Mono"/>
                <a:ea typeface="Roboto Mono"/>
                <a:cs typeface="Roboto Mono"/>
                <a:sym typeface="Roboto Mono"/>
              </a:rPr>
              <a:t>trip.insert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(0, "London") 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print("Itinerary:", trip)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5" name="Google Shape;605;p34"/>
          <p:cNvSpPr txBox="1"/>
          <p:nvPr/>
        </p:nvSpPr>
        <p:spPr>
          <a:xfrm>
            <a:off x="318475" y="1310750"/>
            <a:ext cx="198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6" name="Google Shape;606;p34"/>
          <p:cNvSpPr/>
          <p:nvPr/>
        </p:nvSpPr>
        <p:spPr>
          <a:xfrm>
            <a:off x="829850" y="2811175"/>
            <a:ext cx="2439000" cy="798900"/>
          </a:xfrm>
          <a:prstGeom prst="rect">
            <a:avLst/>
          </a:prstGeom>
          <a:noFill/>
          <a:ln w="9525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4"/>
          <p:cNvSpPr txBox="1">
            <a:spLocks noGrp="1"/>
          </p:cNvSpPr>
          <p:nvPr>
            <p:ph type="subTitle" idx="3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608" name="Google Shape;608;p34"/>
          <p:cNvSpPr txBox="1"/>
          <p:nvPr/>
        </p:nvSpPr>
        <p:spPr>
          <a:xfrm>
            <a:off x="3993625" y="2421593"/>
            <a:ext cx="46296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Modify the condition: these actions are repeated for as long as London has not been included in the trip.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09" name="Google Shape;609;p34"/>
          <p:cNvSpPr txBox="1"/>
          <p:nvPr/>
        </p:nvSpPr>
        <p:spPr>
          <a:xfrm>
            <a:off x="3993625" y="3564593"/>
            <a:ext cx="46296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In the end, London is also inserted as the first item in the </a:t>
            </a:r>
            <a:r>
              <a:rPr lang="en-GB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trip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list.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5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Strings (are a lot like lists)</a:t>
            </a:r>
            <a:endParaRPr sz="24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15" name="Google Shape;615;p35"/>
          <p:cNvSpPr txBox="1">
            <a:spLocks noGrp="1"/>
          </p:cNvSpPr>
          <p:nvPr>
            <p:ph type="subTitle" idx="3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616" name="Google Shape;616;p35"/>
          <p:cNvSpPr txBox="1"/>
          <p:nvPr/>
        </p:nvSpPr>
        <p:spPr>
          <a:xfrm>
            <a:off x="310900" y="1289300"/>
            <a:ext cx="4096500" cy="14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The built-in </a:t>
            </a:r>
            <a:r>
              <a:rPr lang="en-GB" sz="1800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-GB" sz="18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function returns the length (number of items) of a list.</a:t>
            </a:r>
            <a:endParaRPr sz="18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Syntax </a:t>
            </a:r>
            <a:r>
              <a:rPr lang="en-GB" sz="18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 </a:t>
            </a:r>
            <a:r>
              <a:rPr lang="en-GB" sz="1800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len(</a:t>
            </a:r>
            <a:r>
              <a:rPr lang="en-GB" sz="18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list</a:t>
            </a:r>
            <a:r>
              <a:rPr lang="en-GB" sz="1800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17" name="Google Shape;617;p35"/>
          <p:cNvSpPr txBox="1"/>
          <p:nvPr/>
        </p:nvSpPr>
        <p:spPr>
          <a:xfrm>
            <a:off x="310900" y="2822950"/>
            <a:ext cx="4096500" cy="20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Example</a:t>
            </a:r>
            <a:endParaRPr b="1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numbers = [16, 76, 11]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length = len(numbers)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8" name="Google Shape;618;p35"/>
          <p:cNvSpPr/>
          <p:nvPr/>
        </p:nvSpPr>
        <p:spPr>
          <a:xfrm>
            <a:off x="2728716" y="3551455"/>
            <a:ext cx="432000" cy="223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440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000"/>
          </a:p>
        </p:txBody>
      </p:sp>
      <p:grpSp>
        <p:nvGrpSpPr>
          <p:cNvPr id="619" name="Google Shape;619;p35"/>
          <p:cNvGrpSpPr/>
          <p:nvPr/>
        </p:nvGrpSpPr>
        <p:grpSpPr>
          <a:xfrm>
            <a:off x="4726200" y="1289300"/>
            <a:ext cx="4096500" cy="3538850"/>
            <a:chOff x="4726200" y="1289300"/>
            <a:chExt cx="4096500" cy="3538850"/>
          </a:xfrm>
        </p:grpSpPr>
        <p:sp>
          <p:nvSpPr>
            <p:cNvPr id="620" name="Google Shape;620;p35"/>
            <p:cNvSpPr txBox="1"/>
            <p:nvPr/>
          </p:nvSpPr>
          <p:spPr>
            <a:xfrm>
              <a:off x="4726200" y="1289300"/>
              <a:ext cx="4096500" cy="14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54000" bIns="91425" anchor="t" anchorCtr="0">
              <a:noAutofit/>
            </a:bodyPr>
            <a:lstStyle/>
            <a:p>
              <a:pPr marL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The </a:t>
              </a:r>
              <a:r>
                <a:rPr lang="en-GB" sz="18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len</a:t>
              </a:r>
              <a:r>
                <a:rPr lang="en-GB" sz="18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function returns the length (number of characters) of a string.</a:t>
              </a:r>
              <a:endParaRPr sz="18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l" rtl="0">
                <a:lnSpc>
                  <a:spcPct val="112000"/>
                </a:lnSpc>
                <a:spcBef>
                  <a:spcPts val="180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FFFF"/>
                  </a:solidFill>
                  <a:highlight>
                    <a:srgbClr val="5B5BA5"/>
                  </a:highlight>
                  <a:latin typeface="Quicksand"/>
                  <a:ea typeface="Quicksand"/>
                  <a:cs typeface="Quicksand"/>
                  <a:sym typeface="Quicksand"/>
                </a:rPr>
                <a:t> Syntax </a:t>
              </a:r>
              <a:r>
                <a:rPr lang="en-GB" sz="1800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  </a:t>
              </a:r>
              <a:r>
                <a:rPr lang="en-GB" sz="1800">
                  <a:solidFill>
                    <a:srgbClr val="5B5BA5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len(</a:t>
              </a:r>
              <a:r>
                <a:rPr lang="en-GB" sz="1800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string</a:t>
              </a:r>
              <a:r>
                <a:rPr lang="en-GB" sz="1800">
                  <a:solidFill>
                    <a:srgbClr val="5B5BA5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)</a:t>
              </a:r>
              <a:endParaRPr sz="18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621" name="Google Shape;621;p35"/>
            <p:cNvSpPr txBox="1"/>
            <p:nvPr/>
          </p:nvSpPr>
          <p:spPr>
            <a:xfrm>
              <a:off x="4726200" y="2822950"/>
              <a:ext cx="4096500" cy="200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54000" bIns="91425" anchor="t" anchorCtr="0">
              <a:noAutofit/>
            </a:bodyPr>
            <a:lstStyle/>
            <a:p>
              <a:pPr marL="0" lvl="0" indent="0" algn="l" rtl="0">
                <a:lnSpc>
                  <a:spcPct val="11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Example</a:t>
              </a:r>
              <a:endParaRPr b="1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language = "Python"</a:t>
              </a:r>
              <a:endParaRPr b="1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length = len(language)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7224516" y="3551455"/>
              <a:ext cx="432000" cy="223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14400" rIns="0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Mono"/>
                  <a:ea typeface="Roboto Mono"/>
                  <a:cs typeface="Roboto Mono"/>
                  <a:sym typeface="Roboto Mono"/>
                </a:rPr>
                <a:t>6</a:t>
              </a:r>
              <a:endParaRPr sz="1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6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Strings (are a lot like lists)</a:t>
            </a:r>
            <a:endParaRPr sz="24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28" name="Google Shape;628;p36"/>
          <p:cNvSpPr txBox="1">
            <a:spLocks noGrp="1"/>
          </p:cNvSpPr>
          <p:nvPr>
            <p:ph type="subTitle" idx="3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629" name="Google Shape;629;p36"/>
          <p:cNvSpPr txBox="1"/>
          <p:nvPr/>
        </p:nvSpPr>
        <p:spPr>
          <a:xfrm>
            <a:off x="310900" y="3584950"/>
            <a:ext cx="40965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Example</a:t>
            </a:r>
            <a:endParaRPr b="1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numbers = [16, 76, 11]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found = 32 in numbers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0" name="Google Shape;630;p36"/>
          <p:cNvSpPr txBox="1"/>
          <p:nvPr/>
        </p:nvSpPr>
        <p:spPr>
          <a:xfrm>
            <a:off x="310900" y="1289300"/>
            <a:ext cx="4096500" cy="20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The </a:t>
            </a:r>
            <a:r>
              <a:rPr lang="en-GB" sz="1800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-GB" sz="18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operator checks if a value is equal to any item in a list. </a:t>
            </a:r>
            <a:endParaRPr sz="18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Expressions formed with </a:t>
            </a:r>
            <a:r>
              <a:rPr lang="en-GB" sz="1800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-GB" sz="18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evaluate to either </a:t>
            </a:r>
            <a:r>
              <a:rPr lang="en-GB" sz="1800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-GB" sz="18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or </a:t>
            </a:r>
            <a:r>
              <a:rPr lang="en-GB" sz="1800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-GB" sz="18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8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Syntax </a:t>
            </a:r>
            <a:r>
              <a:rPr lang="en-GB" sz="18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 item </a:t>
            </a:r>
            <a:r>
              <a:rPr lang="en-GB" sz="1800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-GB" sz="18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list</a:t>
            </a:r>
            <a:endParaRPr sz="18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631" name="Google Shape;631;p36"/>
          <p:cNvGrpSpPr/>
          <p:nvPr/>
        </p:nvGrpSpPr>
        <p:grpSpPr>
          <a:xfrm>
            <a:off x="4736600" y="1289300"/>
            <a:ext cx="4096500" cy="3370850"/>
            <a:chOff x="4736600" y="1289300"/>
            <a:chExt cx="4096500" cy="3370850"/>
          </a:xfrm>
        </p:grpSpPr>
        <p:sp>
          <p:nvSpPr>
            <p:cNvPr id="632" name="Google Shape;632;p36"/>
            <p:cNvSpPr txBox="1"/>
            <p:nvPr/>
          </p:nvSpPr>
          <p:spPr>
            <a:xfrm>
              <a:off x="4736600" y="3584950"/>
              <a:ext cx="4096500" cy="107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54000" bIns="91425" anchor="t" anchorCtr="0">
              <a:noAutofit/>
            </a:bodyPr>
            <a:lstStyle/>
            <a:p>
              <a:pPr marL="0" lvl="0" indent="0" algn="l" rtl="0">
                <a:lnSpc>
                  <a:spcPct val="11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Example</a:t>
              </a:r>
              <a:endParaRPr b="1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language = "Python"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contains = "ty" in language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check = language in "pythonic" 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633" name="Google Shape;633;p36"/>
            <p:cNvSpPr txBox="1"/>
            <p:nvPr/>
          </p:nvSpPr>
          <p:spPr>
            <a:xfrm>
              <a:off x="4736600" y="1289300"/>
              <a:ext cx="4096500" cy="209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54000" bIns="91425" anchor="t" anchorCtr="0">
              <a:noAutofit/>
            </a:bodyPr>
            <a:lstStyle/>
            <a:p>
              <a:pPr marL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The </a:t>
              </a:r>
              <a:r>
                <a:rPr lang="en-GB" sz="1800">
                  <a:solidFill>
                    <a:srgbClr val="5B5BA5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in</a:t>
              </a:r>
              <a:r>
                <a:rPr lang="en-GB" sz="1800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 operator checks if a string is contained within another string.</a:t>
              </a:r>
              <a:endParaRPr sz="18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l" rtl="0">
                <a:lnSpc>
                  <a:spcPct val="114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Expressions formed with </a:t>
              </a:r>
              <a:r>
                <a:rPr lang="en-GB" sz="1800">
                  <a:solidFill>
                    <a:srgbClr val="5B5BA5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in</a:t>
              </a:r>
              <a:r>
                <a:rPr lang="en-GB" sz="1800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 evaluate to either </a:t>
              </a:r>
              <a:r>
                <a:rPr lang="en-GB" sz="1800">
                  <a:solidFill>
                    <a:srgbClr val="5B5BA5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True</a:t>
              </a:r>
              <a:r>
                <a:rPr lang="en-GB" sz="1800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 or </a:t>
              </a:r>
              <a:r>
                <a:rPr lang="en-GB" sz="1800">
                  <a:solidFill>
                    <a:srgbClr val="5B5BA5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False</a:t>
              </a:r>
              <a:r>
                <a:rPr lang="en-GB" sz="1800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18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l" rtl="0">
                <a:lnSpc>
                  <a:spcPct val="112000"/>
                </a:lnSpc>
                <a:spcBef>
                  <a:spcPts val="180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FFFF"/>
                  </a:solidFill>
                  <a:highlight>
                    <a:srgbClr val="5B5BA5"/>
                  </a:highlight>
                  <a:latin typeface="Quicksand"/>
                  <a:ea typeface="Quicksand"/>
                  <a:cs typeface="Quicksand"/>
                  <a:sym typeface="Quicksand"/>
                </a:rPr>
                <a:t> Syntax </a:t>
              </a:r>
              <a:r>
                <a:rPr lang="en-GB" sz="1800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  string </a:t>
              </a:r>
              <a:r>
                <a:rPr lang="en-GB" sz="1800">
                  <a:solidFill>
                    <a:srgbClr val="5B5BA5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in</a:t>
              </a:r>
              <a:r>
                <a:rPr lang="en-GB" sz="1800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 string</a:t>
              </a:r>
              <a:endParaRPr sz="18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634" name="Google Shape;634;p36"/>
          <p:cNvSpPr/>
          <p:nvPr/>
        </p:nvSpPr>
        <p:spPr>
          <a:xfrm>
            <a:off x="2783214" y="4313455"/>
            <a:ext cx="432000" cy="223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440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000"/>
          </a:p>
        </p:txBody>
      </p:sp>
      <p:sp>
        <p:nvSpPr>
          <p:cNvPr id="635" name="Google Shape;635;p36"/>
          <p:cNvSpPr/>
          <p:nvPr/>
        </p:nvSpPr>
        <p:spPr>
          <a:xfrm>
            <a:off x="7812414" y="4313455"/>
            <a:ext cx="432000" cy="223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440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000"/>
          </a:p>
        </p:txBody>
      </p:sp>
      <p:sp>
        <p:nvSpPr>
          <p:cNvPr id="636" name="Google Shape;636;p36"/>
          <p:cNvSpPr/>
          <p:nvPr/>
        </p:nvSpPr>
        <p:spPr>
          <a:xfrm>
            <a:off x="8269614" y="4542055"/>
            <a:ext cx="432000" cy="223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440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7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Strings (are a lot like lists)</a:t>
            </a:r>
            <a:endParaRPr sz="24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42" name="Google Shape;642;p37"/>
          <p:cNvSpPr txBox="1">
            <a:spLocks noGrp="1"/>
          </p:cNvSpPr>
          <p:nvPr>
            <p:ph type="subTitle" idx="3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643" name="Google Shape;643;p37"/>
          <p:cNvSpPr txBox="1"/>
          <p:nvPr/>
        </p:nvSpPr>
        <p:spPr>
          <a:xfrm>
            <a:off x="310900" y="1289300"/>
            <a:ext cx="4096500" cy="14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An item in a list can be accessed through its index.</a:t>
            </a:r>
            <a:endParaRPr sz="18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Syntax </a:t>
            </a:r>
            <a:r>
              <a:rPr lang="en-GB" sz="18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 list</a:t>
            </a:r>
            <a:r>
              <a:rPr lang="en-GB" sz="1800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index</a:t>
            </a:r>
            <a:r>
              <a:rPr lang="en-GB" sz="1800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8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44" name="Google Shape;644;p37"/>
          <p:cNvSpPr txBox="1"/>
          <p:nvPr/>
        </p:nvSpPr>
        <p:spPr>
          <a:xfrm>
            <a:off x="310900" y="2822950"/>
            <a:ext cx="4096500" cy="10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Example</a:t>
            </a:r>
            <a:endParaRPr b="1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numbers = [16, 76, 11]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item = numbers[1]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numbers[2] = 32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5" name="Google Shape;645;p37"/>
          <p:cNvSpPr/>
          <p:nvPr/>
        </p:nvSpPr>
        <p:spPr>
          <a:xfrm>
            <a:off x="2347716" y="3558690"/>
            <a:ext cx="432000" cy="223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440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 Mono"/>
                <a:ea typeface="Roboto Mono"/>
                <a:cs typeface="Roboto Mono"/>
                <a:sym typeface="Roboto Mono"/>
              </a:rPr>
              <a:t>76</a:t>
            </a:r>
            <a:endParaRPr sz="1000"/>
          </a:p>
        </p:txBody>
      </p:sp>
      <p:sp>
        <p:nvSpPr>
          <p:cNvPr id="646" name="Google Shape;646;p37"/>
          <p:cNvSpPr/>
          <p:nvPr/>
        </p:nvSpPr>
        <p:spPr>
          <a:xfrm>
            <a:off x="7376916" y="3558690"/>
            <a:ext cx="432000" cy="223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440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GB" sz="1000"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000"/>
          </a:p>
        </p:txBody>
      </p:sp>
      <p:grpSp>
        <p:nvGrpSpPr>
          <p:cNvPr id="647" name="Google Shape;647;p37"/>
          <p:cNvGrpSpPr/>
          <p:nvPr/>
        </p:nvGrpSpPr>
        <p:grpSpPr>
          <a:xfrm>
            <a:off x="4466600" y="1289300"/>
            <a:ext cx="4366500" cy="3538850"/>
            <a:chOff x="4466600" y="1289300"/>
            <a:chExt cx="4366500" cy="3538850"/>
          </a:xfrm>
        </p:grpSpPr>
        <p:sp>
          <p:nvSpPr>
            <p:cNvPr id="648" name="Google Shape;648;p37"/>
            <p:cNvSpPr txBox="1"/>
            <p:nvPr/>
          </p:nvSpPr>
          <p:spPr>
            <a:xfrm>
              <a:off x="4736600" y="1289300"/>
              <a:ext cx="4096500" cy="14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54000" bIns="91425" anchor="t" anchorCtr="0">
              <a:noAutofit/>
            </a:bodyPr>
            <a:lstStyle/>
            <a:p>
              <a:pPr marL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A character in a string can be accessed through its index.</a:t>
              </a:r>
              <a:endParaRPr sz="18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l" rtl="0">
                <a:lnSpc>
                  <a:spcPct val="112000"/>
                </a:lnSpc>
                <a:spcBef>
                  <a:spcPts val="180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FFFF"/>
                  </a:solidFill>
                  <a:highlight>
                    <a:srgbClr val="5B5BA5"/>
                  </a:highlight>
                  <a:latin typeface="Quicksand"/>
                  <a:ea typeface="Quicksand"/>
                  <a:cs typeface="Quicksand"/>
                  <a:sym typeface="Quicksand"/>
                </a:rPr>
                <a:t> Syntax </a:t>
              </a:r>
              <a:r>
                <a:rPr lang="en-GB" sz="1800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  string</a:t>
              </a:r>
              <a:r>
                <a:rPr lang="en-GB" sz="1800">
                  <a:solidFill>
                    <a:srgbClr val="5B5BA5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[</a:t>
              </a:r>
              <a:r>
                <a:rPr lang="en-GB" sz="18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index</a:t>
              </a:r>
              <a:r>
                <a:rPr lang="en-GB" sz="1800">
                  <a:solidFill>
                    <a:srgbClr val="5B5BA5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]</a:t>
              </a:r>
              <a:endParaRPr sz="18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649" name="Google Shape;649;p37"/>
            <p:cNvSpPr txBox="1"/>
            <p:nvPr/>
          </p:nvSpPr>
          <p:spPr>
            <a:xfrm>
              <a:off x="4736600" y="2822950"/>
              <a:ext cx="4096500" cy="200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54000" bIns="91425" anchor="t" anchorCtr="0">
              <a:noAutofit/>
            </a:bodyPr>
            <a:lstStyle/>
            <a:p>
              <a:pPr marL="0" lvl="0" indent="0" algn="l" rtl="0">
                <a:lnSpc>
                  <a:spcPct val="11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Example</a:t>
              </a:r>
              <a:endParaRPr b="1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language = "Python"</a:t>
              </a:r>
              <a:endParaRPr b="1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character = language[1]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-GB" b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Caution: </a:t>
              </a:r>
              <a:r>
                <a:rPr lang="en-GB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You </a:t>
              </a:r>
              <a:r>
                <a:rPr lang="en-GB" b="1">
                  <a:solidFill>
                    <a:srgbClr val="FF0000"/>
                  </a:solidFill>
                  <a:latin typeface="Quicksand"/>
                  <a:ea typeface="Quicksand"/>
                  <a:cs typeface="Quicksand"/>
                  <a:sym typeface="Quicksand"/>
                </a:rPr>
                <a:t>cannot</a:t>
              </a:r>
              <a:r>
                <a:rPr lang="en-GB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assign a new value to an individual character in a string.</a:t>
              </a:r>
              <a:endPara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language[0] = ‘p’</a:t>
              </a:r>
              <a:r>
                <a:rPr lang="en-GB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GB" b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 </a:t>
              </a: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pic>
          <p:nvPicPr>
            <p:cNvPr id="650" name="Google Shape;650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66600" y="3934613"/>
              <a:ext cx="270000" cy="270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/>
        </p:nvSpPr>
        <p:spPr>
          <a:xfrm>
            <a:off x="4755625" y="1289300"/>
            <a:ext cx="4086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Assume that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passwords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is a list of common passwords, sorted according to popularity: the more common passwords are earlier in the list.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Question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Fill in the gaps so that the program also displays the second and tenth most common passwords.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3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69" name="Google Shape;69;p11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Passwords</a:t>
            </a:r>
            <a:endParaRPr sz="2400" b="1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0" name="Google Shape;70;p11"/>
          <p:cNvSpPr txBox="1"/>
          <p:nvPr/>
        </p:nvSpPr>
        <p:spPr>
          <a:xfrm>
            <a:off x="628300" y="1289300"/>
            <a:ext cx="38343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from data import passwords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password = passwords[0]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print("Most common password")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password = passwords[</a:t>
            </a:r>
            <a:r>
              <a:rPr lang="en-GB" b="1" dirty="0">
                <a:latin typeface="Roboto Mono"/>
                <a:ea typeface="Roboto Mono"/>
                <a:cs typeface="Roboto Mono"/>
                <a:sym typeface="Roboto Mono"/>
              </a:rPr>
              <a:t>1 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print("2nd most common password")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password = passwords[</a:t>
            </a:r>
            <a:r>
              <a:rPr lang="en-GB" b="1" dirty="0">
                <a:latin typeface="Roboto Mono"/>
                <a:ea typeface="Roboto Mono"/>
                <a:cs typeface="Roboto Mono"/>
                <a:sym typeface="Roboto Mono"/>
              </a:rPr>
              <a:t>9 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print("10th most common password")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1" name="Google Shape;71;p11"/>
          <p:cNvSpPr txBox="1"/>
          <p:nvPr/>
        </p:nvSpPr>
        <p:spPr>
          <a:xfrm>
            <a:off x="318475" y="1310750"/>
            <a:ext cx="198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" name="Google Shape;72;p11"/>
          <p:cNvSpPr/>
          <p:nvPr/>
        </p:nvSpPr>
        <p:spPr>
          <a:xfrm>
            <a:off x="2958636" y="2265369"/>
            <a:ext cx="216000" cy="2340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2958636" y="2838539"/>
            <a:ext cx="216000" cy="2340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8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City guessing</a:t>
            </a:r>
            <a:endParaRPr sz="24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56" name="Google Shape;656;p38"/>
          <p:cNvSpPr txBox="1"/>
          <p:nvPr/>
        </p:nvSpPr>
        <p:spPr>
          <a:xfrm>
            <a:off x="310900" y="1292775"/>
            <a:ext cx="4096500" cy="17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Start with a program that uses the familiar list of European cities and complete the task on your </a:t>
            </a:r>
            <a:r>
              <a:rPr lang="en-GB" sz="1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worksheet</a:t>
            </a: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to </a:t>
            </a:r>
            <a:r>
              <a:rPr lang="en-GB" sz="1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extend</a:t>
            </a: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it into a city guessing game with hints.</a:t>
            </a:r>
            <a:endParaRPr sz="18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657" name="Google Shape;65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916" y="529300"/>
            <a:ext cx="27000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38"/>
          <p:cNvSpPr txBox="1">
            <a:spLocks noGrp="1"/>
          </p:cNvSpPr>
          <p:nvPr>
            <p:ph type="subTitle" idx="3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3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060F1C-CE37-47EB-871E-914E636F6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809" y="1017701"/>
            <a:ext cx="3979975" cy="353722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9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City guessing: Starting point</a:t>
            </a:r>
            <a:endParaRPr sz="24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65" name="Google Shape;665;p39"/>
          <p:cNvSpPr txBox="1">
            <a:spLocks noGrp="1"/>
          </p:cNvSpPr>
          <p:nvPr>
            <p:ph type="subTitle" idx="3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666" name="Google Shape;666;p39"/>
          <p:cNvSpPr txBox="1"/>
          <p:nvPr/>
        </p:nvSpPr>
        <p:spPr>
          <a:xfrm>
            <a:off x="628300" y="1289300"/>
            <a:ext cx="71628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done = False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while done == False: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print("Guess the capital:")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guess = input()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if guess == city: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  print("You've got it!")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  done = True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elif guess == "":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  print("It was", city)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  done = True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  print("Try again")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7" name="Google Shape;667;p39"/>
          <p:cNvSpPr txBox="1"/>
          <p:nvPr/>
        </p:nvSpPr>
        <p:spPr>
          <a:xfrm>
            <a:off x="318475" y="1310750"/>
            <a:ext cx="198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11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12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14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15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8" name="Google Shape;668;p39"/>
          <p:cNvSpPr/>
          <p:nvPr/>
        </p:nvSpPr>
        <p:spPr>
          <a:xfrm>
            <a:off x="853625" y="1933450"/>
            <a:ext cx="3564900" cy="520800"/>
          </a:xfrm>
          <a:prstGeom prst="rect">
            <a:avLst/>
          </a:prstGeom>
          <a:noFill/>
          <a:ln w="9525" cap="flat" cmpd="sng">
            <a:solidFill>
              <a:srgbClr val="5B5BA5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9"/>
          <p:cNvSpPr/>
          <p:nvPr/>
        </p:nvSpPr>
        <p:spPr>
          <a:xfrm>
            <a:off x="853625" y="2503025"/>
            <a:ext cx="3564900" cy="2051400"/>
          </a:xfrm>
          <a:prstGeom prst="rect">
            <a:avLst/>
          </a:prstGeom>
          <a:noFill/>
          <a:ln w="9525" cap="flat" cmpd="sng">
            <a:solidFill>
              <a:srgbClr val="5B5BA5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0" name="Google Shape;670;p39"/>
          <p:cNvGrpSpPr/>
          <p:nvPr/>
        </p:nvGrpSpPr>
        <p:grpSpPr>
          <a:xfrm>
            <a:off x="628300" y="1364043"/>
            <a:ext cx="2135136" cy="2639763"/>
            <a:chOff x="628300" y="1364043"/>
            <a:chExt cx="2135136" cy="2639763"/>
          </a:xfrm>
        </p:grpSpPr>
        <p:sp>
          <p:nvSpPr>
            <p:cNvPr id="671" name="Google Shape;671;p39"/>
            <p:cNvSpPr/>
            <p:nvPr/>
          </p:nvSpPr>
          <p:spPr>
            <a:xfrm>
              <a:off x="628300" y="1364043"/>
              <a:ext cx="1563600" cy="252000"/>
            </a:xfrm>
            <a:prstGeom prst="rect">
              <a:avLst/>
            </a:prstGeom>
            <a:solidFill>
              <a:srgbClr val="5B5BA5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1321336" y="1625450"/>
              <a:ext cx="1442100" cy="252000"/>
            </a:xfrm>
            <a:prstGeom prst="rect">
              <a:avLst/>
            </a:prstGeom>
            <a:solidFill>
              <a:srgbClr val="5B5BA5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1063776" y="3004275"/>
              <a:ext cx="1338000" cy="252000"/>
            </a:xfrm>
            <a:prstGeom prst="rect">
              <a:avLst/>
            </a:prstGeom>
            <a:solidFill>
              <a:srgbClr val="5B5BA5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1063776" y="3751807"/>
              <a:ext cx="1338000" cy="252000"/>
            </a:xfrm>
            <a:prstGeom prst="rect">
              <a:avLst/>
            </a:prstGeom>
            <a:solidFill>
              <a:srgbClr val="5B5BA5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5" name="Google Shape;675;p39"/>
          <p:cNvSpPr txBox="1"/>
          <p:nvPr/>
        </p:nvSpPr>
        <p:spPr>
          <a:xfrm>
            <a:off x="4736600" y="1933450"/>
            <a:ext cx="32778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54000" bIns="91425" anchor="t" anchorCtr="0">
            <a:noAutofit/>
          </a:bodyPr>
          <a:lstStyle/>
          <a:p>
            <a:pPr marL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Ask the user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FFFFFF"/>
              </a:solidFill>
              <a:highlight>
                <a:srgbClr val="5B5BA5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76" name="Google Shape;676;p39"/>
          <p:cNvSpPr txBox="1"/>
          <p:nvPr/>
        </p:nvSpPr>
        <p:spPr>
          <a:xfrm>
            <a:off x="4736600" y="2503025"/>
            <a:ext cx="32778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54000" bIns="91425" anchor="t" anchorCtr="0">
            <a:noAutofit/>
          </a:bodyPr>
          <a:lstStyle/>
          <a:p>
            <a:pPr marL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Give feedback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FFFFFF"/>
              </a:solidFill>
              <a:highlight>
                <a:srgbClr val="5B5BA5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0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City guessing: Solutions</a:t>
            </a:r>
            <a:endParaRPr sz="24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82" name="Google Shape;682;p40"/>
          <p:cNvSpPr txBox="1">
            <a:spLocks noGrp="1"/>
          </p:cNvSpPr>
          <p:nvPr>
            <p:ph type="subTitle" idx="3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3</a:t>
            </a:r>
            <a:endParaRPr/>
          </a:p>
        </p:txBody>
      </p:sp>
      <p:pic>
        <p:nvPicPr>
          <p:cNvPr id="683" name="Google Shape;68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802" y="528850"/>
            <a:ext cx="27000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40"/>
          <p:cNvSpPr txBox="1"/>
          <p:nvPr/>
        </p:nvSpPr>
        <p:spPr>
          <a:xfrm>
            <a:off x="628300" y="1289300"/>
            <a:ext cx="71628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elif city[0] != guess[0]: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print("The first letter is", city[0])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elif len(guess) != len(city):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print("It has", len(city), "letters")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elif city[1] not in guess: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print("It contains letter", city[1])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else: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print("Try again")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5" name="Google Shape;685;p40"/>
          <p:cNvSpPr txBox="1"/>
          <p:nvPr/>
        </p:nvSpPr>
        <p:spPr>
          <a:xfrm>
            <a:off x="318475" y="1310750"/>
            <a:ext cx="198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11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12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14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15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16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17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6" name="Google Shape;686;p40"/>
          <p:cNvSpPr/>
          <p:nvPr/>
        </p:nvSpPr>
        <p:spPr>
          <a:xfrm>
            <a:off x="622150" y="1360025"/>
            <a:ext cx="4398300" cy="520800"/>
          </a:xfrm>
          <a:prstGeom prst="rect">
            <a:avLst/>
          </a:prstGeom>
          <a:noFill/>
          <a:ln w="9525" cap="flat" cmpd="sng">
            <a:solidFill>
              <a:srgbClr val="5B5BA5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40"/>
          <p:cNvSpPr txBox="1"/>
          <p:nvPr/>
        </p:nvSpPr>
        <p:spPr>
          <a:xfrm>
            <a:off x="5136625" y="1249253"/>
            <a:ext cx="319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Hint: First letter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of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city</a:t>
            </a:r>
            <a:endParaRPr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8" name="Google Shape;688;p40"/>
          <p:cNvSpPr/>
          <p:nvPr/>
        </p:nvSpPr>
        <p:spPr>
          <a:xfrm>
            <a:off x="622150" y="1933454"/>
            <a:ext cx="4398300" cy="520800"/>
          </a:xfrm>
          <a:prstGeom prst="rect">
            <a:avLst/>
          </a:prstGeom>
          <a:noFill/>
          <a:ln w="9525" cap="flat" cmpd="sng">
            <a:solidFill>
              <a:srgbClr val="5B5BA5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40"/>
          <p:cNvSpPr txBox="1"/>
          <p:nvPr/>
        </p:nvSpPr>
        <p:spPr>
          <a:xfrm>
            <a:off x="5136625" y="1822682"/>
            <a:ext cx="319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Hint: Length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of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city</a:t>
            </a:r>
            <a:endParaRPr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0" name="Google Shape;690;p40"/>
          <p:cNvSpPr/>
          <p:nvPr/>
        </p:nvSpPr>
        <p:spPr>
          <a:xfrm>
            <a:off x="622150" y="2503025"/>
            <a:ext cx="4398300" cy="520800"/>
          </a:xfrm>
          <a:prstGeom prst="rect">
            <a:avLst/>
          </a:prstGeom>
          <a:noFill/>
          <a:ln w="9525" cap="flat" cmpd="sng">
            <a:solidFill>
              <a:srgbClr val="5B5BA5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40"/>
          <p:cNvSpPr txBox="1"/>
          <p:nvPr/>
        </p:nvSpPr>
        <p:spPr>
          <a:xfrm>
            <a:off x="5136625" y="2392250"/>
            <a:ext cx="369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Hint: Additional letter contained in </a:t>
            </a:r>
            <a:r>
              <a:rPr lang="en-GB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city</a:t>
            </a:r>
            <a:endParaRPr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2" name="Google Shape;692;p40"/>
          <p:cNvSpPr/>
          <p:nvPr/>
        </p:nvSpPr>
        <p:spPr>
          <a:xfrm>
            <a:off x="1218623" y="1360025"/>
            <a:ext cx="2076600" cy="2520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0"/>
          <p:cNvSpPr/>
          <p:nvPr/>
        </p:nvSpPr>
        <p:spPr>
          <a:xfrm>
            <a:off x="1218625" y="1938759"/>
            <a:ext cx="2496000" cy="2520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40"/>
          <p:cNvSpPr/>
          <p:nvPr/>
        </p:nvSpPr>
        <p:spPr>
          <a:xfrm>
            <a:off x="1218625" y="2508325"/>
            <a:ext cx="2184900" cy="2520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40"/>
          <p:cNvSpPr/>
          <p:nvPr/>
        </p:nvSpPr>
        <p:spPr>
          <a:xfrm>
            <a:off x="3987145" y="1613950"/>
            <a:ext cx="783900" cy="2520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40"/>
          <p:cNvSpPr/>
          <p:nvPr/>
        </p:nvSpPr>
        <p:spPr>
          <a:xfrm>
            <a:off x="2601074" y="2190750"/>
            <a:ext cx="997800" cy="2520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40"/>
          <p:cNvSpPr/>
          <p:nvPr/>
        </p:nvSpPr>
        <p:spPr>
          <a:xfrm>
            <a:off x="3880200" y="2760325"/>
            <a:ext cx="783900" cy="2520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1"/>
          <p:cNvSpPr txBox="1">
            <a:spLocks noGrp="1"/>
          </p:cNvSpPr>
          <p:nvPr>
            <p:ph type="subTitle" idx="2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703" name="Google Shape;703;p41"/>
          <p:cNvSpPr txBox="1"/>
          <p:nvPr/>
        </p:nvSpPr>
        <p:spPr>
          <a:xfrm>
            <a:off x="310900" y="310900"/>
            <a:ext cx="40965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In this lesson, you...</a:t>
            </a:r>
            <a:endParaRPr sz="2400" b="1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04" name="Google Shape;704;p41"/>
          <p:cNvSpPr txBox="1"/>
          <p:nvPr/>
        </p:nvSpPr>
        <p:spPr>
          <a:xfrm>
            <a:off x="4736600" y="310900"/>
            <a:ext cx="4310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In the next lesson, you will...</a:t>
            </a:r>
            <a:endParaRPr sz="2400" b="1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05" name="Google Shape;705;p41"/>
          <p:cNvSpPr txBox="1"/>
          <p:nvPr/>
        </p:nvSpPr>
        <p:spPr>
          <a:xfrm>
            <a:off x="4736600" y="1319300"/>
            <a:ext cx="4096500" cy="25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Use iteration (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statements) to iterate over list items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Practise using common operations lists and strings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06" name="Google Shape;706;p41"/>
          <p:cNvSpPr txBox="1"/>
          <p:nvPr/>
        </p:nvSpPr>
        <p:spPr>
          <a:xfrm>
            <a:off x="310900" y="1322525"/>
            <a:ext cx="4096500" cy="3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Used iteration (</a:t>
            </a:r>
            <a:r>
              <a:rPr lang="en-GB" sz="1800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-GB" sz="18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statements) to control the flow of program execution</a:t>
            </a:r>
            <a:endParaRPr sz="18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Practised using common operations on lists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Performed operations on strings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B42684-D80C-D3B4-633A-1E5DE28128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967435-628A-B3F6-E54A-F05428AA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2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34679CE-F442-4C99-6EA7-11D2CDED4FD2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496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Shopping list</a:t>
            </a:r>
            <a:endParaRPr sz="24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6" name="Google Shape;56;p10"/>
          <p:cNvSpPr txBox="1">
            <a:spLocks noGrp="1"/>
          </p:cNvSpPr>
          <p:nvPr>
            <p:ph type="subTitle" idx="2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628300" y="1289300"/>
            <a:ext cx="3816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shopping = ["Pasta", "Tomatoes",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          "Onions", "Basil",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          "Parmesan"]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print("Buy:")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for item in shopping: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print(item)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318475" y="1310750"/>
            <a:ext cx="198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4755625" y="1289300"/>
            <a:ext cx="4086000" cy="15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This is a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shopping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list.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Question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What do you think will be displayed on the screen when this program is executed?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" name="Google Shape;60;p10"/>
          <p:cNvSpPr txBox="1"/>
          <p:nvPr/>
        </p:nvSpPr>
        <p:spPr>
          <a:xfrm>
            <a:off x="4755625" y="2737100"/>
            <a:ext cx="4086000" cy="16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Buy: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Pasta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Tomatoes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Onions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Basil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Parmesan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" name="Google Shape;61;p10"/>
          <p:cNvSpPr/>
          <p:nvPr/>
        </p:nvSpPr>
        <p:spPr>
          <a:xfrm>
            <a:off x="645200" y="2437625"/>
            <a:ext cx="2342400" cy="2520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loops: Syntax and use</a:t>
            </a:r>
            <a:endParaRPr sz="24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2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68" name="Google Shape;68;p11"/>
          <p:cNvSpPr txBox="1"/>
          <p:nvPr/>
        </p:nvSpPr>
        <p:spPr>
          <a:xfrm>
            <a:off x="4736600" y="1289300"/>
            <a:ext cx="4091400" cy="78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GB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loops are </a:t>
            </a:r>
            <a:r>
              <a:rPr lang="en-GB" sz="18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convenient</a:t>
            </a:r>
            <a:r>
              <a:rPr lang="en-GB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for iterating over the items of a list  </a:t>
            </a: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69" name="Google Shape;69;p11"/>
          <p:cNvGrpSpPr/>
          <p:nvPr/>
        </p:nvGrpSpPr>
        <p:grpSpPr>
          <a:xfrm>
            <a:off x="310900" y="1289300"/>
            <a:ext cx="3387300" cy="851100"/>
            <a:chOff x="2292100" y="1289300"/>
            <a:chExt cx="3387300" cy="851100"/>
          </a:xfrm>
        </p:grpSpPr>
        <p:sp>
          <p:nvSpPr>
            <p:cNvPr id="70" name="Google Shape;70;p11"/>
            <p:cNvSpPr txBox="1"/>
            <p:nvPr/>
          </p:nvSpPr>
          <p:spPr>
            <a:xfrm>
              <a:off x="2292100" y="1289300"/>
              <a:ext cx="3387300" cy="85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for           in      :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2784576" y="1378300"/>
              <a:ext cx="991500" cy="235800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Quicksand"/>
                  <a:ea typeface="Quicksand"/>
                  <a:cs typeface="Quicksand"/>
                  <a:sym typeface="Quicksand"/>
                </a:rPr>
                <a:t>variable</a:t>
              </a:r>
              <a:endParaRPr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cxnSp>
          <p:nvCxnSpPr>
            <p:cNvPr id="72" name="Google Shape;72;p11"/>
            <p:cNvCxnSpPr/>
            <p:nvPr/>
          </p:nvCxnSpPr>
          <p:spPr>
            <a:xfrm>
              <a:off x="2613772" y="1664428"/>
              <a:ext cx="0" cy="457800"/>
            </a:xfrm>
            <a:prstGeom prst="straightConnector1">
              <a:avLst/>
            </a:prstGeom>
            <a:noFill/>
            <a:ln w="9525" cap="flat" cmpd="sng">
              <a:solidFill>
                <a:srgbClr val="5B5BA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73" name="Google Shape;73;p11"/>
            <p:cNvSpPr/>
            <p:nvPr/>
          </p:nvSpPr>
          <p:spPr>
            <a:xfrm>
              <a:off x="2710975" y="1646213"/>
              <a:ext cx="1299900" cy="4578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Quicksand"/>
                  <a:ea typeface="Quicksand"/>
                  <a:cs typeface="Quicksand"/>
                  <a:sym typeface="Quicksand"/>
                </a:rPr>
                <a:t>block of statements</a:t>
              </a:r>
              <a:endParaRPr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74" name="Google Shape;74;p11"/>
          <p:cNvSpPr/>
          <p:nvPr/>
        </p:nvSpPr>
        <p:spPr>
          <a:xfrm>
            <a:off x="2193200" y="1378300"/>
            <a:ext cx="539700" cy="235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list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75" name="Google Shape;75;p11"/>
          <p:cNvGrpSpPr/>
          <p:nvPr/>
        </p:nvGrpSpPr>
        <p:grpSpPr>
          <a:xfrm>
            <a:off x="4437000" y="2337875"/>
            <a:ext cx="4391000" cy="706800"/>
            <a:chOff x="4437000" y="2337875"/>
            <a:chExt cx="4391000" cy="706800"/>
          </a:xfrm>
        </p:grpSpPr>
        <p:sp>
          <p:nvSpPr>
            <p:cNvPr id="76" name="Google Shape;76;p11"/>
            <p:cNvSpPr txBox="1"/>
            <p:nvPr/>
          </p:nvSpPr>
          <p:spPr>
            <a:xfrm>
              <a:off x="4736600" y="2337875"/>
              <a:ext cx="4091400" cy="7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54000" bIns="91425" anchor="t" anchorCtr="0">
              <a:noAutofit/>
            </a:bodyPr>
            <a:lstStyle/>
            <a:p>
              <a:pPr marL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-GB">
                  <a:solidFill>
                    <a:srgbClr val="FFFFFF"/>
                  </a:solidFill>
                  <a:highlight>
                    <a:schemeClr val="dk1"/>
                  </a:highlight>
                  <a:latin typeface="Quicksand"/>
                  <a:ea typeface="Quicksand"/>
                  <a:cs typeface="Quicksand"/>
                  <a:sym typeface="Quicksand"/>
                </a:rPr>
                <a:t> Note </a:t>
              </a:r>
              <a:r>
                <a:rPr lang="en-GB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  </a:t>
              </a:r>
              <a:r>
                <a:rPr lang="en-GB">
                  <a:solidFill>
                    <a:srgbClr val="5B5BA5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for</a:t>
              </a:r>
              <a:r>
                <a:rPr lang="en-GB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 loops can be used for iterating over </a:t>
              </a:r>
              <a:r>
                <a:rPr lang="en-GB" i="1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any </a:t>
              </a:r>
              <a:r>
                <a:rPr lang="en-GB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sequence of elements, e.g. strings.</a:t>
              </a:r>
              <a:endParaRPr sz="18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pic>
          <p:nvPicPr>
            <p:cNvPr id="77" name="Google Shape;77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37000" y="2389474"/>
              <a:ext cx="270000" cy="270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subTitle" idx="2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/>
          </a:p>
        </p:txBody>
      </p:sp>
      <p:sp>
        <p:nvSpPr>
          <p:cNvPr id="83" name="Google Shape;83;p12"/>
          <p:cNvSpPr txBox="1"/>
          <p:nvPr/>
        </p:nvSpPr>
        <p:spPr>
          <a:xfrm>
            <a:off x="310900" y="1322525"/>
            <a:ext cx="4096500" cy="3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Char char="●"/>
            </a:pPr>
            <a:r>
              <a:rPr lang="en-GB" sz="18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Use iteration (</a:t>
            </a:r>
            <a:r>
              <a:rPr lang="en-GB" sz="1800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GB" sz="18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statements) to iterate over list items</a:t>
            </a:r>
            <a:endParaRPr sz="18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lang="en-GB" sz="18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Practise using common operations on lists and strings</a:t>
            </a:r>
            <a:endParaRPr sz="18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4" name="Google Shape;84;p12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In this lesson, you will...</a:t>
            </a:r>
            <a:endParaRPr sz="2400" b="1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85" name="Google Shape;8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4375" y="529300"/>
            <a:ext cx="270000" cy="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Iterating over a list of dice rolls</a:t>
            </a:r>
            <a:endParaRPr sz="24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2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628300" y="1289300"/>
            <a:ext cx="3816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rolls = [1, 4, 3, 6]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for dice in rolls: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print(dice)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318475" y="1310750"/>
            <a:ext cx="198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4755625" y="1289300"/>
            <a:ext cx="4086000" cy="14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This is a list of dice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rolls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Question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What do you think will be displayed on the screen when this program is executed?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4755625" y="2737100"/>
            <a:ext cx="4086000" cy="16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Iterating over a list of dice rolls</a:t>
            </a:r>
            <a:endParaRPr sz="24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2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28300" y="1289300"/>
            <a:ext cx="3816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rolls = [1, 4, 3, 6]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count = 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for dice in rolls: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count = count + 1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print(count)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318475" y="1310750"/>
            <a:ext cx="198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4755625" y="1289300"/>
            <a:ext cx="4086000" cy="14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This is a list of dice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rolls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Question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What do you think will be displayed on the screen when this program is executed?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4755625" y="2737100"/>
            <a:ext cx="4086000" cy="9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variable is initialised to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is incremented by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GB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for each item in the list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06" name="Google Shape;106;p14"/>
          <p:cNvGrpSpPr/>
          <p:nvPr/>
        </p:nvGrpSpPr>
        <p:grpSpPr>
          <a:xfrm>
            <a:off x="645200" y="1704550"/>
            <a:ext cx="2212375" cy="734250"/>
            <a:chOff x="645200" y="1704550"/>
            <a:chExt cx="2212375" cy="734250"/>
          </a:xfrm>
        </p:grpSpPr>
        <p:sp>
          <p:nvSpPr>
            <p:cNvPr id="107" name="Google Shape;107;p14"/>
            <p:cNvSpPr/>
            <p:nvPr/>
          </p:nvSpPr>
          <p:spPr>
            <a:xfrm>
              <a:off x="645200" y="1704550"/>
              <a:ext cx="1119900" cy="252000"/>
            </a:xfrm>
            <a:prstGeom prst="rect">
              <a:avLst/>
            </a:prstGeom>
            <a:solidFill>
              <a:srgbClr val="5B5BA5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846675" y="2186800"/>
              <a:ext cx="2010900" cy="252000"/>
            </a:xfrm>
            <a:prstGeom prst="rect">
              <a:avLst/>
            </a:prstGeom>
            <a:solidFill>
              <a:srgbClr val="5B5BA5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/>
        </p:nvSpPr>
        <p:spPr>
          <a:xfrm>
            <a:off x="4755625" y="1289300"/>
            <a:ext cx="4086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Assume that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passwords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is a list of common passwords, sorted according to popularity: the more common passwords are earlier in the list.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Question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Fill in the gap so that the program displays the number of passwords contained in the list.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" name="Google Shape;79;p12"/>
          <p:cNvSpPr txBox="1">
            <a:spLocks noGrp="1"/>
          </p:cNvSpPr>
          <p:nvPr>
            <p:ph type="subTitle" idx="3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80" name="Google Shape;80;p12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Passwords</a:t>
            </a:r>
            <a:endParaRPr sz="2400" b="1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1" name="Google Shape;81;p12"/>
          <p:cNvSpPr txBox="1"/>
          <p:nvPr/>
        </p:nvSpPr>
        <p:spPr>
          <a:xfrm>
            <a:off x="628300" y="1289300"/>
            <a:ext cx="38343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from data import passwords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 err="1">
                <a:latin typeface="Roboto Mono"/>
                <a:ea typeface="Roboto Mono"/>
                <a:cs typeface="Roboto Mono"/>
                <a:sym typeface="Roboto Mono"/>
              </a:rPr>
              <a:t>nb_passwords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GB" b="1" dirty="0" err="1"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-GB" b="1" dirty="0">
                <a:latin typeface="Roboto Mono"/>
                <a:ea typeface="Roboto Mono"/>
                <a:cs typeface="Roboto Mono"/>
                <a:sym typeface="Roboto Mono"/>
              </a:rPr>
              <a:t>(passwords)</a:t>
            </a:r>
            <a:endParaRPr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print(</a:t>
            </a:r>
            <a:r>
              <a:rPr lang="en-GB" dirty="0" err="1">
                <a:latin typeface="Roboto Mono"/>
                <a:ea typeface="Roboto Mono"/>
                <a:cs typeface="Roboto Mono"/>
                <a:sym typeface="Roboto Mono"/>
              </a:rPr>
              <a:t>nb_passwords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" name="Google Shape;82;p12"/>
          <p:cNvSpPr txBox="1"/>
          <p:nvPr/>
        </p:nvSpPr>
        <p:spPr>
          <a:xfrm>
            <a:off x="318475" y="1310750"/>
            <a:ext cx="198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2272758" y="1695800"/>
            <a:ext cx="1568400" cy="2340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Iterating over a list of dice rolls</a:t>
            </a:r>
            <a:endParaRPr sz="24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4" name="Google Shape;114;p15"/>
          <p:cNvSpPr txBox="1">
            <a:spLocks noGrp="1"/>
          </p:cNvSpPr>
          <p:nvPr>
            <p:ph type="subTitle" idx="2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318475" y="1310750"/>
            <a:ext cx="198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628300" y="1289300"/>
            <a:ext cx="30276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rolls = [1, 4, 3, 6]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count = 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for dice in rolls: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if dice &gt; 3: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  count = count + 1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print(count)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4755625" y="1289300"/>
            <a:ext cx="4086000" cy="14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This is a list of dice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rolls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Question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What do you think will be displayed on the screen when this program is executed?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4755625" y="2737100"/>
            <a:ext cx="4086000" cy="12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variable is initialised to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is incremented by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for each item in the list that is </a:t>
            </a:r>
            <a:r>
              <a:rPr lang="en-GB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greater than 3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846675" y="2186800"/>
            <a:ext cx="1439400" cy="2520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Iterating over a list of dice rolls</a:t>
            </a:r>
            <a:endParaRPr sz="24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ubTitle" idx="2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26" name="Google Shape;126;p16"/>
          <p:cNvSpPr txBox="1"/>
          <p:nvPr/>
        </p:nvSpPr>
        <p:spPr>
          <a:xfrm>
            <a:off x="318475" y="1310750"/>
            <a:ext cx="198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628300" y="1289300"/>
            <a:ext cx="30276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rolls = [1, 4, 3, 6]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selection = []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for dice in rolls: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if dice &gt; 3: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  selection.append(dice)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print(selection)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4755625" y="1289300"/>
            <a:ext cx="4086000" cy="14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This is a list of dice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rolls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Question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What do you think will be displayed on the screen when this program is executed?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4755625" y="2737100"/>
            <a:ext cx="4086000" cy="12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[4, 6]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selection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is initialised to an empty list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value of each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dice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roll in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rolls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that is </a:t>
            </a:r>
            <a:r>
              <a:rPr lang="en-GB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greater than 3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is appended to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selection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30" name="Google Shape;130;p16"/>
          <p:cNvGrpSpPr/>
          <p:nvPr/>
        </p:nvGrpSpPr>
        <p:grpSpPr>
          <a:xfrm>
            <a:off x="645200" y="1704550"/>
            <a:ext cx="2885598" cy="984550"/>
            <a:chOff x="645200" y="1704550"/>
            <a:chExt cx="2885598" cy="984550"/>
          </a:xfrm>
        </p:grpSpPr>
        <p:sp>
          <p:nvSpPr>
            <p:cNvPr id="131" name="Google Shape;131;p16"/>
            <p:cNvSpPr/>
            <p:nvPr/>
          </p:nvSpPr>
          <p:spPr>
            <a:xfrm>
              <a:off x="645200" y="1704550"/>
              <a:ext cx="1119900" cy="252000"/>
            </a:xfrm>
            <a:prstGeom prst="rect">
              <a:avLst/>
            </a:prstGeom>
            <a:solidFill>
              <a:srgbClr val="5B5BA5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1082498" y="2437100"/>
              <a:ext cx="2448300" cy="252000"/>
            </a:xfrm>
            <a:prstGeom prst="rect">
              <a:avLst/>
            </a:prstGeom>
            <a:solidFill>
              <a:srgbClr val="5B5BA5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>
            <a:off x="5806375" y="3908225"/>
            <a:ext cx="1080000" cy="314100"/>
          </a:xfrm>
          <a:prstGeom prst="roundRect">
            <a:avLst>
              <a:gd name="adj" fmla="val 27332"/>
            </a:avLst>
          </a:prstGeom>
          <a:noFill/>
          <a:ln w="9525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000" rIns="9142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628300" y="1289300"/>
            <a:ext cx="30276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rolls = [1, 4, 3, 6]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selection = []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for dice in rolls: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if dice &gt; 3: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  selection.append(dice)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print(selection)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5807450" y="2079425"/>
            <a:ext cx="1080000" cy="1279500"/>
          </a:xfrm>
          <a:prstGeom prst="roundRect">
            <a:avLst>
              <a:gd name="adj" fmla="val 7069"/>
            </a:avLst>
          </a:prstGeom>
          <a:noFill/>
          <a:ln w="9525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000" rIns="9142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0" name="Google Shape;140;p17"/>
          <p:cNvGraphicFramePr/>
          <p:nvPr/>
        </p:nvGraphicFramePr>
        <p:xfrm>
          <a:off x="5804750" y="2079425"/>
          <a:ext cx="1080000" cy="12795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200"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1" name="Google Shape;141;p17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Iterating over a list of dice rolls: Walkthrough</a:t>
            </a:r>
            <a:endParaRPr sz="24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2" name="Google Shape;142;p17"/>
          <p:cNvSpPr txBox="1">
            <a:spLocks noGrp="1"/>
          </p:cNvSpPr>
          <p:nvPr>
            <p:ph type="subTitle" idx="2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318475" y="1310750"/>
            <a:ext cx="198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44" name="Google Shape;144;p17"/>
          <p:cNvGrpSpPr/>
          <p:nvPr/>
        </p:nvGrpSpPr>
        <p:grpSpPr>
          <a:xfrm>
            <a:off x="4419152" y="1447171"/>
            <a:ext cx="843346" cy="1497200"/>
            <a:chOff x="4419152" y="1447171"/>
            <a:chExt cx="843346" cy="1497200"/>
          </a:xfrm>
        </p:grpSpPr>
        <p:sp>
          <p:nvSpPr>
            <p:cNvPr id="145" name="Google Shape;145;p17"/>
            <p:cNvSpPr/>
            <p:nvPr/>
          </p:nvSpPr>
          <p:spPr>
            <a:xfrm>
              <a:off x="4687266" y="2224667"/>
              <a:ext cx="236950" cy="181225"/>
            </a:xfrm>
            <a:prstGeom prst="flowChartDecision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6" name="Google Shape;146;p17"/>
            <p:cNvCxnSpPr>
              <a:stCxn id="145" idx="2"/>
              <a:endCxn id="147" idx="0"/>
            </p:cNvCxnSpPr>
            <p:nvPr/>
          </p:nvCxnSpPr>
          <p:spPr>
            <a:xfrm rot="-5400000" flipH="1">
              <a:off x="4667741" y="2543892"/>
              <a:ext cx="276600" cy="600"/>
            </a:xfrm>
            <a:prstGeom prst="curvedConnector3">
              <a:avLst>
                <a:gd name="adj1" fmla="val 50020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48" name="Google Shape;148;p17"/>
            <p:cNvCxnSpPr>
              <a:stCxn id="145" idx="3"/>
              <a:endCxn id="149" idx="0"/>
            </p:cNvCxnSpPr>
            <p:nvPr/>
          </p:nvCxnSpPr>
          <p:spPr>
            <a:xfrm>
              <a:off x="4924216" y="2315279"/>
              <a:ext cx="148800" cy="1923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50" name="Google Shape;150;p17"/>
            <p:cNvCxnSpPr>
              <a:stCxn id="147" idx="4"/>
              <a:endCxn id="151" idx="2"/>
            </p:cNvCxnSpPr>
            <p:nvPr/>
          </p:nvCxnSpPr>
          <p:spPr>
            <a:xfrm rot="-5400000" flipH="1">
              <a:off x="5004041" y="2520304"/>
              <a:ext cx="56700" cy="4533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" name="Google Shape;152;p17"/>
            <p:cNvSpPr/>
            <p:nvPr/>
          </p:nvSpPr>
          <p:spPr>
            <a:xfrm>
              <a:off x="4519652" y="2682604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4419177" y="1993393"/>
              <a:ext cx="236950" cy="181225"/>
            </a:xfrm>
            <a:prstGeom prst="flowChartDecision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4" name="Google Shape;154;p17"/>
            <p:cNvCxnSpPr>
              <a:stCxn id="153" idx="2"/>
              <a:endCxn id="152" idx="0"/>
            </p:cNvCxnSpPr>
            <p:nvPr/>
          </p:nvCxnSpPr>
          <p:spPr>
            <a:xfrm rot="-5400000" flipH="1">
              <a:off x="4284002" y="2428268"/>
              <a:ext cx="507900" cy="600"/>
            </a:xfrm>
            <a:prstGeom prst="curvedConnector3">
              <a:avLst>
                <a:gd name="adj1" fmla="val 50008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17"/>
            <p:cNvCxnSpPr>
              <a:stCxn id="156" idx="4"/>
              <a:endCxn id="153" idx="0"/>
            </p:cNvCxnSpPr>
            <p:nvPr/>
          </p:nvCxnSpPr>
          <p:spPr>
            <a:xfrm rot="-5400000" flipH="1">
              <a:off x="4528052" y="1983168"/>
              <a:ext cx="19800" cy="600"/>
            </a:xfrm>
            <a:prstGeom prst="curvedConnector3">
              <a:avLst>
                <a:gd name="adj1" fmla="val 50062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6" name="Google Shape;156;p17"/>
            <p:cNvSpPr/>
            <p:nvPr/>
          </p:nvSpPr>
          <p:spPr>
            <a:xfrm>
              <a:off x="4519652" y="1937568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7" name="Google Shape;157;p17"/>
            <p:cNvCxnSpPr>
              <a:stCxn id="158" idx="2"/>
              <a:endCxn id="156" idx="0"/>
            </p:cNvCxnSpPr>
            <p:nvPr/>
          </p:nvCxnSpPr>
          <p:spPr>
            <a:xfrm rot="-5400000" flipH="1">
              <a:off x="4476302" y="1875717"/>
              <a:ext cx="123300" cy="600"/>
            </a:xfrm>
            <a:prstGeom prst="curvedConnector3">
              <a:avLst>
                <a:gd name="adj1" fmla="val 49960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59" name="Google Shape;159;p17"/>
            <p:cNvCxnSpPr>
              <a:stCxn id="153" idx="3"/>
              <a:endCxn id="145" idx="0"/>
            </p:cNvCxnSpPr>
            <p:nvPr/>
          </p:nvCxnSpPr>
          <p:spPr>
            <a:xfrm>
              <a:off x="4656127" y="2084006"/>
              <a:ext cx="149700" cy="1407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60" name="Google Shape;160;p17"/>
            <p:cNvCxnSpPr>
              <a:stCxn id="151" idx="0"/>
              <a:endCxn id="156" idx="6"/>
            </p:cNvCxnSpPr>
            <p:nvPr/>
          </p:nvCxnSpPr>
          <p:spPr>
            <a:xfrm rot="5400000" flipH="1">
              <a:off x="4499298" y="2012016"/>
              <a:ext cx="817800" cy="7050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151" name="Google Shape;151;p17"/>
            <p:cNvSpPr/>
            <p:nvPr/>
          </p:nvSpPr>
          <p:spPr>
            <a:xfrm>
              <a:off x="5258898" y="2773416"/>
              <a:ext cx="3600" cy="36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419152" y="1716867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4419152" y="2846872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2" name="Google Shape;162;p17"/>
            <p:cNvCxnSpPr>
              <a:stCxn id="152" idx="4"/>
              <a:endCxn id="161" idx="0"/>
            </p:cNvCxnSpPr>
            <p:nvPr/>
          </p:nvCxnSpPr>
          <p:spPr>
            <a:xfrm rot="-5400000" flipH="1">
              <a:off x="4473752" y="2782504"/>
              <a:ext cx="128400" cy="600"/>
            </a:xfrm>
            <a:prstGeom prst="curvedConnector3">
              <a:avLst>
                <a:gd name="adj1" fmla="val 49949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63" name="Google Shape;163;p17"/>
            <p:cNvCxnSpPr>
              <a:stCxn id="164" idx="2"/>
              <a:endCxn id="158" idx="0"/>
            </p:cNvCxnSpPr>
            <p:nvPr/>
          </p:nvCxnSpPr>
          <p:spPr>
            <a:xfrm rot="-5400000" flipH="1">
              <a:off x="4451852" y="1630471"/>
              <a:ext cx="172200" cy="600"/>
            </a:xfrm>
            <a:prstGeom prst="curvedConnector3">
              <a:avLst>
                <a:gd name="adj1" fmla="val 49999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164" name="Google Shape;164;p17"/>
            <p:cNvSpPr/>
            <p:nvPr/>
          </p:nvSpPr>
          <p:spPr>
            <a:xfrm>
              <a:off x="4419152" y="1447171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4954581" y="2507489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4787741" y="2682604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5" name="Google Shape;165;p17"/>
            <p:cNvCxnSpPr>
              <a:stCxn id="149" idx="2"/>
              <a:endCxn id="147" idx="6"/>
            </p:cNvCxnSpPr>
            <p:nvPr/>
          </p:nvCxnSpPr>
          <p:spPr>
            <a:xfrm rot="5400000">
              <a:off x="4900581" y="2528189"/>
              <a:ext cx="95700" cy="2493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sp>
        <p:nvSpPr>
          <p:cNvPr id="166" name="Google Shape;166;p17"/>
          <p:cNvSpPr txBox="1"/>
          <p:nvPr/>
        </p:nvSpPr>
        <p:spPr>
          <a:xfrm>
            <a:off x="5874050" y="1670300"/>
            <a:ext cx="9468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rolls</a:t>
            </a:r>
            <a:endParaRPr/>
          </a:p>
        </p:txBody>
      </p:sp>
      <p:sp>
        <p:nvSpPr>
          <p:cNvPr id="167" name="Google Shape;167;p17"/>
          <p:cNvSpPr txBox="1"/>
          <p:nvPr/>
        </p:nvSpPr>
        <p:spPr>
          <a:xfrm>
            <a:off x="5715000" y="1282350"/>
            <a:ext cx="16233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645200" y="1369758"/>
            <a:ext cx="2311200" cy="2520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4419152" y="1447171"/>
            <a:ext cx="237000" cy="97500"/>
          </a:xfrm>
          <a:prstGeom prst="rect">
            <a:avLst/>
          </a:prstGeom>
          <a:noFill/>
          <a:ln w="19050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645200" y="1688669"/>
            <a:ext cx="1656000" cy="2520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645200" y="1937025"/>
            <a:ext cx="2070000" cy="2520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17"/>
          <p:cNvGrpSpPr/>
          <p:nvPr/>
        </p:nvGrpSpPr>
        <p:grpSpPr>
          <a:xfrm>
            <a:off x="4419152" y="1447171"/>
            <a:ext cx="237000" cy="367196"/>
            <a:chOff x="3961952" y="3352171"/>
            <a:chExt cx="237000" cy="367196"/>
          </a:xfrm>
        </p:grpSpPr>
        <p:sp>
          <p:nvSpPr>
            <p:cNvPr id="173" name="Google Shape;173;p17"/>
            <p:cNvSpPr/>
            <p:nvPr/>
          </p:nvSpPr>
          <p:spPr>
            <a:xfrm>
              <a:off x="3961952" y="3621867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4" name="Google Shape;174;p17"/>
            <p:cNvCxnSpPr>
              <a:stCxn id="175" idx="2"/>
              <a:endCxn id="173" idx="0"/>
            </p:cNvCxnSpPr>
            <p:nvPr/>
          </p:nvCxnSpPr>
          <p:spPr>
            <a:xfrm rot="-5400000" flipH="1">
              <a:off x="3994652" y="3535471"/>
              <a:ext cx="172200" cy="6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5" name="Google Shape;175;p17"/>
            <p:cNvSpPr/>
            <p:nvPr/>
          </p:nvSpPr>
          <p:spPr>
            <a:xfrm>
              <a:off x="3961952" y="3352171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17"/>
          <p:cNvGrpSpPr/>
          <p:nvPr/>
        </p:nvGrpSpPr>
        <p:grpSpPr>
          <a:xfrm>
            <a:off x="4419152" y="1716867"/>
            <a:ext cx="237000" cy="457751"/>
            <a:chOff x="3961952" y="3621867"/>
            <a:chExt cx="237000" cy="457751"/>
          </a:xfrm>
        </p:grpSpPr>
        <p:sp>
          <p:nvSpPr>
            <p:cNvPr id="177" name="Google Shape;177;p17"/>
            <p:cNvSpPr/>
            <p:nvPr/>
          </p:nvSpPr>
          <p:spPr>
            <a:xfrm>
              <a:off x="3961977" y="3898393"/>
              <a:ext cx="236950" cy="181225"/>
            </a:xfrm>
            <a:prstGeom prst="flowChartDecision">
              <a:avLst/>
            </a:prstGeom>
            <a:noFill/>
            <a:ln w="19050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8" name="Google Shape;178;p17"/>
            <p:cNvCxnSpPr>
              <a:stCxn id="179" idx="4"/>
              <a:endCxn id="177" idx="0"/>
            </p:cNvCxnSpPr>
            <p:nvPr/>
          </p:nvCxnSpPr>
          <p:spPr>
            <a:xfrm rot="-5400000" flipH="1">
              <a:off x="4070852" y="3888168"/>
              <a:ext cx="19800" cy="600"/>
            </a:xfrm>
            <a:prstGeom prst="curvedConnector3">
              <a:avLst>
                <a:gd name="adj1" fmla="val 50062"/>
              </a:avLst>
            </a:prstGeom>
            <a:noFill/>
            <a:ln w="19050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9" name="Google Shape;179;p17"/>
            <p:cNvSpPr/>
            <p:nvPr/>
          </p:nvSpPr>
          <p:spPr>
            <a:xfrm>
              <a:off x="4062452" y="3842568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0" name="Google Shape;180;p17"/>
            <p:cNvCxnSpPr>
              <a:stCxn id="181" idx="2"/>
              <a:endCxn id="179" idx="0"/>
            </p:cNvCxnSpPr>
            <p:nvPr/>
          </p:nvCxnSpPr>
          <p:spPr>
            <a:xfrm rot="-5400000" flipH="1">
              <a:off x="4019102" y="3780717"/>
              <a:ext cx="123300" cy="600"/>
            </a:xfrm>
            <a:prstGeom prst="curvedConnector3">
              <a:avLst>
                <a:gd name="adj1" fmla="val 49960"/>
              </a:avLst>
            </a:prstGeom>
            <a:noFill/>
            <a:ln w="19050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1" name="Google Shape;181;p17"/>
            <p:cNvSpPr/>
            <p:nvPr/>
          </p:nvSpPr>
          <p:spPr>
            <a:xfrm>
              <a:off x="3961952" y="3621867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7"/>
          <p:cNvSpPr/>
          <p:nvPr/>
        </p:nvSpPr>
        <p:spPr>
          <a:xfrm>
            <a:off x="4419152" y="1716867"/>
            <a:ext cx="237000" cy="97500"/>
          </a:xfrm>
          <a:prstGeom prst="rect">
            <a:avLst/>
          </a:prstGeom>
          <a:noFill/>
          <a:ln w="19050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83" name="Google Shape;183;p17"/>
          <p:cNvGraphicFramePr/>
          <p:nvPr/>
        </p:nvGraphicFramePr>
        <p:xfrm>
          <a:off x="5804750" y="3908225"/>
          <a:ext cx="1080000" cy="314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4" name="Google Shape;184;p17"/>
          <p:cNvSpPr txBox="1"/>
          <p:nvPr/>
        </p:nvSpPr>
        <p:spPr>
          <a:xfrm>
            <a:off x="5767225" y="3499100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selection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/>
          <p:nvPr/>
        </p:nvSpPr>
        <p:spPr>
          <a:xfrm>
            <a:off x="628300" y="1289300"/>
            <a:ext cx="30276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rolls = [1, 4, 3, 6]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selection = []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for dice in rolls: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if dice &gt; 3: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  selection.append(dice)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print(selection)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7250283" y="2077926"/>
            <a:ext cx="1224000" cy="314100"/>
          </a:xfrm>
          <a:prstGeom prst="roundRect">
            <a:avLst>
              <a:gd name="adj" fmla="val 16667"/>
            </a:avLst>
          </a:prstGeom>
          <a:solidFill>
            <a:srgbClr val="FFFF00">
              <a:alpha val="50199"/>
            </a:srgbClr>
          </a:solidFill>
          <a:ln>
            <a:noFill/>
          </a:ln>
        </p:spPr>
        <p:txBody>
          <a:bodyPr spcFirstLastPara="1" wrap="square" lIns="91425" tIns="18000" rIns="9142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5816594" y="2098736"/>
            <a:ext cx="1062000" cy="288000"/>
          </a:xfrm>
          <a:prstGeom prst="roundRect">
            <a:avLst>
              <a:gd name="adj" fmla="val 28424"/>
            </a:avLst>
          </a:prstGeom>
          <a:solidFill>
            <a:srgbClr val="FFFF00">
              <a:alpha val="50199"/>
            </a:srgbClr>
          </a:solidFill>
          <a:ln>
            <a:noFill/>
          </a:ln>
        </p:spPr>
        <p:txBody>
          <a:bodyPr spcFirstLastPara="1" wrap="square" lIns="91425" tIns="18000" rIns="91425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5807450" y="2079425"/>
            <a:ext cx="1080000" cy="1279500"/>
          </a:xfrm>
          <a:prstGeom prst="roundRect">
            <a:avLst>
              <a:gd name="adj" fmla="val 7069"/>
            </a:avLst>
          </a:prstGeom>
          <a:noFill/>
          <a:ln w="9525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000" rIns="9142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93" name="Google Shape;193;p18"/>
          <p:cNvGraphicFramePr/>
          <p:nvPr/>
        </p:nvGraphicFramePr>
        <p:xfrm>
          <a:off x="5804750" y="2079425"/>
          <a:ext cx="1080000" cy="12795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200"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" name="Google Shape;194;p18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Iterating over a list of dice rolls: Walkthrough</a:t>
            </a:r>
            <a:endParaRPr sz="24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5" name="Google Shape;195;p18"/>
          <p:cNvSpPr txBox="1">
            <a:spLocks noGrp="1"/>
          </p:cNvSpPr>
          <p:nvPr>
            <p:ph type="subTitle" idx="2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96" name="Google Shape;196;p18"/>
          <p:cNvSpPr txBox="1"/>
          <p:nvPr/>
        </p:nvSpPr>
        <p:spPr>
          <a:xfrm>
            <a:off x="318475" y="1310750"/>
            <a:ext cx="198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97" name="Google Shape;197;p18"/>
          <p:cNvGrpSpPr/>
          <p:nvPr/>
        </p:nvGrpSpPr>
        <p:grpSpPr>
          <a:xfrm>
            <a:off x="4419152" y="1447171"/>
            <a:ext cx="843346" cy="1497200"/>
            <a:chOff x="4419152" y="1447171"/>
            <a:chExt cx="843346" cy="1497200"/>
          </a:xfrm>
        </p:grpSpPr>
        <p:sp>
          <p:nvSpPr>
            <p:cNvPr id="198" name="Google Shape;198;p18"/>
            <p:cNvSpPr/>
            <p:nvPr/>
          </p:nvSpPr>
          <p:spPr>
            <a:xfrm>
              <a:off x="4687266" y="2224667"/>
              <a:ext cx="236950" cy="181225"/>
            </a:xfrm>
            <a:prstGeom prst="flowChartDecision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9" name="Google Shape;199;p18"/>
            <p:cNvCxnSpPr>
              <a:stCxn id="198" idx="2"/>
              <a:endCxn id="200" idx="0"/>
            </p:cNvCxnSpPr>
            <p:nvPr/>
          </p:nvCxnSpPr>
          <p:spPr>
            <a:xfrm rot="-5400000" flipH="1">
              <a:off x="4667741" y="2543892"/>
              <a:ext cx="276600" cy="600"/>
            </a:xfrm>
            <a:prstGeom prst="curvedConnector3">
              <a:avLst>
                <a:gd name="adj1" fmla="val 50020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01" name="Google Shape;201;p18"/>
            <p:cNvCxnSpPr>
              <a:stCxn id="198" idx="3"/>
              <a:endCxn id="202" idx="0"/>
            </p:cNvCxnSpPr>
            <p:nvPr/>
          </p:nvCxnSpPr>
          <p:spPr>
            <a:xfrm>
              <a:off x="4924216" y="2315279"/>
              <a:ext cx="148800" cy="1923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03" name="Google Shape;203;p18"/>
            <p:cNvCxnSpPr>
              <a:stCxn id="200" idx="4"/>
              <a:endCxn id="204" idx="2"/>
            </p:cNvCxnSpPr>
            <p:nvPr/>
          </p:nvCxnSpPr>
          <p:spPr>
            <a:xfrm rot="-5400000" flipH="1">
              <a:off x="5004041" y="2520304"/>
              <a:ext cx="56700" cy="4533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5" name="Google Shape;205;p18"/>
            <p:cNvSpPr/>
            <p:nvPr/>
          </p:nvSpPr>
          <p:spPr>
            <a:xfrm>
              <a:off x="4519652" y="2682604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4419177" y="1993393"/>
              <a:ext cx="236950" cy="181225"/>
            </a:xfrm>
            <a:prstGeom prst="flowChartDecision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7" name="Google Shape;207;p18"/>
            <p:cNvCxnSpPr>
              <a:stCxn id="206" idx="2"/>
              <a:endCxn id="205" idx="0"/>
            </p:cNvCxnSpPr>
            <p:nvPr/>
          </p:nvCxnSpPr>
          <p:spPr>
            <a:xfrm rot="-5400000" flipH="1">
              <a:off x="4284002" y="2428268"/>
              <a:ext cx="507900" cy="600"/>
            </a:xfrm>
            <a:prstGeom prst="curvedConnector3">
              <a:avLst>
                <a:gd name="adj1" fmla="val 50008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18"/>
            <p:cNvCxnSpPr>
              <a:stCxn id="209" idx="4"/>
              <a:endCxn id="206" idx="0"/>
            </p:cNvCxnSpPr>
            <p:nvPr/>
          </p:nvCxnSpPr>
          <p:spPr>
            <a:xfrm rot="-5400000" flipH="1">
              <a:off x="4528052" y="1983168"/>
              <a:ext cx="19800" cy="600"/>
            </a:xfrm>
            <a:prstGeom prst="curvedConnector3">
              <a:avLst>
                <a:gd name="adj1" fmla="val 50062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9" name="Google Shape;209;p18"/>
            <p:cNvSpPr/>
            <p:nvPr/>
          </p:nvSpPr>
          <p:spPr>
            <a:xfrm>
              <a:off x="4519652" y="1937568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0" name="Google Shape;210;p18"/>
            <p:cNvCxnSpPr>
              <a:stCxn id="211" idx="2"/>
              <a:endCxn id="209" idx="0"/>
            </p:cNvCxnSpPr>
            <p:nvPr/>
          </p:nvCxnSpPr>
          <p:spPr>
            <a:xfrm rot="-5400000" flipH="1">
              <a:off x="4476302" y="1875717"/>
              <a:ext cx="123300" cy="600"/>
            </a:xfrm>
            <a:prstGeom prst="curvedConnector3">
              <a:avLst>
                <a:gd name="adj1" fmla="val 49960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12" name="Google Shape;212;p18"/>
            <p:cNvCxnSpPr>
              <a:stCxn id="206" idx="3"/>
              <a:endCxn id="198" idx="0"/>
            </p:cNvCxnSpPr>
            <p:nvPr/>
          </p:nvCxnSpPr>
          <p:spPr>
            <a:xfrm>
              <a:off x="4656127" y="2084006"/>
              <a:ext cx="149700" cy="1407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13" name="Google Shape;213;p18"/>
            <p:cNvCxnSpPr>
              <a:stCxn id="204" idx="0"/>
              <a:endCxn id="209" idx="6"/>
            </p:cNvCxnSpPr>
            <p:nvPr/>
          </p:nvCxnSpPr>
          <p:spPr>
            <a:xfrm rot="5400000" flipH="1">
              <a:off x="4499298" y="2012016"/>
              <a:ext cx="817800" cy="7050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204" name="Google Shape;204;p18"/>
            <p:cNvSpPr/>
            <p:nvPr/>
          </p:nvSpPr>
          <p:spPr>
            <a:xfrm>
              <a:off x="5258898" y="2773416"/>
              <a:ext cx="3600" cy="36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4419152" y="1716867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4419152" y="2846872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5" name="Google Shape;215;p18"/>
            <p:cNvCxnSpPr>
              <a:stCxn id="205" idx="4"/>
              <a:endCxn id="214" idx="0"/>
            </p:cNvCxnSpPr>
            <p:nvPr/>
          </p:nvCxnSpPr>
          <p:spPr>
            <a:xfrm rot="-5400000" flipH="1">
              <a:off x="4473752" y="2782504"/>
              <a:ext cx="128400" cy="600"/>
            </a:xfrm>
            <a:prstGeom prst="curvedConnector3">
              <a:avLst>
                <a:gd name="adj1" fmla="val 49949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16" name="Google Shape;216;p18"/>
            <p:cNvCxnSpPr>
              <a:stCxn id="217" idx="2"/>
              <a:endCxn id="211" idx="0"/>
            </p:cNvCxnSpPr>
            <p:nvPr/>
          </p:nvCxnSpPr>
          <p:spPr>
            <a:xfrm rot="-5400000" flipH="1">
              <a:off x="4451852" y="1630471"/>
              <a:ext cx="172200" cy="600"/>
            </a:xfrm>
            <a:prstGeom prst="curvedConnector3">
              <a:avLst>
                <a:gd name="adj1" fmla="val 49999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217" name="Google Shape;217;p18"/>
            <p:cNvSpPr/>
            <p:nvPr/>
          </p:nvSpPr>
          <p:spPr>
            <a:xfrm>
              <a:off x="4419152" y="1447171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4954581" y="2507489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4787741" y="2682604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8" name="Google Shape;218;p18"/>
            <p:cNvCxnSpPr>
              <a:stCxn id="202" idx="2"/>
              <a:endCxn id="200" idx="6"/>
            </p:cNvCxnSpPr>
            <p:nvPr/>
          </p:nvCxnSpPr>
          <p:spPr>
            <a:xfrm rot="5400000">
              <a:off x="4900581" y="2528189"/>
              <a:ext cx="95700" cy="2493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sp>
        <p:nvSpPr>
          <p:cNvPr id="219" name="Google Shape;219;p18"/>
          <p:cNvSpPr txBox="1"/>
          <p:nvPr/>
        </p:nvSpPr>
        <p:spPr>
          <a:xfrm>
            <a:off x="5715000" y="1282350"/>
            <a:ext cx="16233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0" name="Google Shape;220;p18"/>
          <p:cNvSpPr/>
          <p:nvPr/>
        </p:nvSpPr>
        <p:spPr>
          <a:xfrm>
            <a:off x="7250283" y="2077926"/>
            <a:ext cx="1224000" cy="314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000" rIns="9142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/>
          </a:p>
        </p:txBody>
      </p:sp>
      <p:sp>
        <p:nvSpPr>
          <p:cNvPr id="221" name="Google Shape;221;p18"/>
          <p:cNvSpPr txBox="1"/>
          <p:nvPr/>
        </p:nvSpPr>
        <p:spPr>
          <a:xfrm>
            <a:off x="7230483" y="1666646"/>
            <a:ext cx="12636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dice</a:t>
            </a:r>
            <a:endParaRPr/>
          </a:p>
        </p:txBody>
      </p:sp>
      <p:sp>
        <p:nvSpPr>
          <p:cNvPr id="222" name="Google Shape;222;p18"/>
          <p:cNvSpPr/>
          <p:nvPr/>
        </p:nvSpPr>
        <p:spPr>
          <a:xfrm>
            <a:off x="645200" y="1937025"/>
            <a:ext cx="2070000" cy="2520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8"/>
          <p:cNvSpPr/>
          <p:nvPr/>
        </p:nvSpPr>
        <p:spPr>
          <a:xfrm>
            <a:off x="4419177" y="1993393"/>
            <a:ext cx="236950" cy="181225"/>
          </a:xfrm>
          <a:prstGeom prst="flowChartDecision">
            <a:avLst/>
          </a:prstGeom>
          <a:noFill/>
          <a:ln w="19050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"/>
          <p:cNvSpPr/>
          <p:nvPr/>
        </p:nvSpPr>
        <p:spPr>
          <a:xfrm>
            <a:off x="846675" y="2186800"/>
            <a:ext cx="1620000" cy="2520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8"/>
          <p:cNvSpPr/>
          <p:nvPr/>
        </p:nvSpPr>
        <p:spPr>
          <a:xfrm>
            <a:off x="2505761" y="2201022"/>
            <a:ext cx="432000" cy="223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440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000"/>
          </a:p>
        </p:txBody>
      </p:sp>
      <p:grpSp>
        <p:nvGrpSpPr>
          <p:cNvPr id="226" name="Google Shape;226;p18"/>
          <p:cNvGrpSpPr/>
          <p:nvPr/>
        </p:nvGrpSpPr>
        <p:grpSpPr>
          <a:xfrm>
            <a:off x="4419177" y="1993393"/>
            <a:ext cx="505039" cy="412499"/>
            <a:chOff x="3809577" y="4050793"/>
            <a:chExt cx="505039" cy="412499"/>
          </a:xfrm>
        </p:grpSpPr>
        <p:sp>
          <p:nvSpPr>
            <p:cNvPr id="227" name="Google Shape;227;p18"/>
            <p:cNvSpPr/>
            <p:nvPr/>
          </p:nvSpPr>
          <p:spPr>
            <a:xfrm>
              <a:off x="4077666" y="4282067"/>
              <a:ext cx="236950" cy="181225"/>
            </a:xfrm>
            <a:prstGeom prst="flowChartDecision">
              <a:avLst/>
            </a:prstGeom>
            <a:noFill/>
            <a:ln w="19050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3809577" y="4050793"/>
              <a:ext cx="236950" cy="181225"/>
            </a:xfrm>
            <a:prstGeom prst="flowChartDecision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9" name="Google Shape;229;p18"/>
            <p:cNvCxnSpPr>
              <a:stCxn id="228" idx="3"/>
              <a:endCxn id="227" idx="0"/>
            </p:cNvCxnSpPr>
            <p:nvPr/>
          </p:nvCxnSpPr>
          <p:spPr>
            <a:xfrm>
              <a:off x="4046527" y="4141406"/>
              <a:ext cx="149700" cy="140700"/>
            </a:xfrm>
            <a:prstGeom prst="bentConnector2">
              <a:avLst/>
            </a:prstGeom>
            <a:noFill/>
            <a:ln w="19050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0" name="Google Shape;230;p18"/>
          <p:cNvGrpSpPr/>
          <p:nvPr/>
        </p:nvGrpSpPr>
        <p:grpSpPr>
          <a:xfrm>
            <a:off x="4419177" y="1937568"/>
            <a:ext cx="843321" cy="839448"/>
            <a:chOff x="2971377" y="3690168"/>
            <a:chExt cx="843321" cy="839448"/>
          </a:xfrm>
        </p:grpSpPr>
        <p:cxnSp>
          <p:nvCxnSpPr>
            <p:cNvPr id="231" name="Google Shape;231;p18"/>
            <p:cNvCxnSpPr>
              <a:endCxn id="232" idx="0"/>
            </p:cNvCxnSpPr>
            <p:nvPr/>
          </p:nvCxnSpPr>
          <p:spPr>
            <a:xfrm rot="-5400000" flipH="1">
              <a:off x="3219341" y="4296604"/>
              <a:ext cx="276600" cy="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18"/>
            <p:cNvCxnSpPr>
              <a:stCxn id="232" idx="4"/>
              <a:endCxn id="234" idx="2"/>
            </p:cNvCxnSpPr>
            <p:nvPr/>
          </p:nvCxnSpPr>
          <p:spPr>
            <a:xfrm rot="-5400000" flipH="1">
              <a:off x="3556241" y="4272904"/>
              <a:ext cx="56700" cy="453300"/>
            </a:xfrm>
            <a:prstGeom prst="bentConnector2">
              <a:avLst/>
            </a:prstGeom>
            <a:noFill/>
            <a:ln w="19050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5" name="Google Shape;235;p18"/>
            <p:cNvSpPr/>
            <p:nvPr/>
          </p:nvSpPr>
          <p:spPr>
            <a:xfrm>
              <a:off x="2971377" y="3745993"/>
              <a:ext cx="236950" cy="181225"/>
            </a:xfrm>
            <a:prstGeom prst="flowChartDecision">
              <a:avLst/>
            </a:prstGeom>
            <a:noFill/>
            <a:ln w="19050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6" name="Google Shape;236;p18"/>
            <p:cNvCxnSpPr>
              <a:stCxn id="237" idx="4"/>
              <a:endCxn id="235" idx="0"/>
            </p:cNvCxnSpPr>
            <p:nvPr/>
          </p:nvCxnSpPr>
          <p:spPr>
            <a:xfrm rot="-5400000" flipH="1">
              <a:off x="3080252" y="3735768"/>
              <a:ext cx="19800" cy="600"/>
            </a:xfrm>
            <a:prstGeom prst="curvedConnector3">
              <a:avLst>
                <a:gd name="adj1" fmla="val 50062"/>
              </a:avLst>
            </a:prstGeom>
            <a:noFill/>
            <a:ln w="19050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7" name="Google Shape;237;p18"/>
            <p:cNvSpPr/>
            <p:nvPr/>
          </p:nvSpPr>
          <p:spPr>
            <a:xfrm>
              <a:off x="3071852" y="3690168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8" name="Google Shape;238;p18"/>
            <p:cNvCxnSpPr>
              <a:stCxn id="234" idx="0"/>
              <a:endCxn id="237" idx="6"/>
            </p:cNvCxnSpPr>
            <p:nvPr/>
          </p:nvCxnSpPr>
          <p:spPr>
            <a:xfrm rot="5400000" flipH="1">
              <a:off x="3051498" y="3764616"/>
              <a:ext cx="817800" cy="705000"/>
            </a:xfrm>
            <a:prstGeom prst="bentConnector2">
              <a:avLst/>
            </a:prstGeom>
            <a:noFill/>
            <a:ln w="19050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4" name="Google Shape;234;p18"/>
            <p:cNvSpPr/>
            <p:nvPr/>
          </p:nvSpPr>
          <p:spPr>
            <a:xfrm>
              <a:off x="3811098" y="4526016"/>
              <a:ext cx="3600" cy="36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3339941" y="4435204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18"/>
          <p:cNvSpPr txBox="1"/>
          <p:nvPr/>
        </p:nvSpPr>
        <p:spPr>
          <a:xfrm>
            <a:off x="5874050" y="1670300"/>
            <a:ext cx="9468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rolls</a:t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5806375" y="3908225"/>
            <a:ext cx="1080000" cy="314100"/>
          </a:xfrm>
          <a:prstGeom prst="roundRect">
            <a:avLst>
              <a:gd name="adj" fmla="val 27332"/>
            </a:avLst>
          </a:prstGeom>
          <a:noFill/>
          <a:ln w="9525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000" rIns="9142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41" name="Google Shape;241;p18"/>
          <p:cNvGraphicFramePr/>
          <p:nvPr/>
        </p:nvGraphicFramePr>
        <p:xfrm>
          <a:off x="5804750" y="3908225"/>
          <a:ext cx="1080000" cy="314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2" name="Google Shape;242;p18"/>
          <p:cNvSpPr txBox="1"/>
          <p:nvPr/>
        </p:nvSpPr>
        <p:spPr>
          <a:xfrm>
            <a:off x="5767225" y="3499100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selection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/>
          <p:nvPr/>
        </p:nvSpPr>
        <p:spPr>
          <a:xfrm>
            <a:off x="628300" y="1289300"/>
            <a:ext cx="30276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rolls = [1, 4, 3, 6]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selection = []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for dice in rolls: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if dice &gt; 3: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  selection.append(dice)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print(selection)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8" name="Google Shape;248;p19"/>
          <p:cNvSpPr/>
          <p:nvPr/>
        </p:nvSpPr>
        <p:spPr>
          <a:xfrm>
            <a:off x="5816594" y="2417647"/>
            <a:ext cx="1062000" cy="288000"/>
          </a:xfrm>
          <a:prstGeom prst="roundRect">
            <a:avLst>
              <a:gd name="adj" fmla="val 28424"/>
            </a:avLst>
          </a:prstGeom>
          <a:solidFill>
            <a:srgbClr val="FFFF00">
              <a:alpha val="50199"/>
            </a:srgbClr>
          </a:solidFill>
          <a:ln>
            <a:noFill/>
          </a:ln>
        </p:spPr>
        <p:txBody>
          <a:bodyPr spcFirstLastPara="1" wrap="square" lIns="91425" tIns="18000" rIns="91425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5807450" y="2079425"/>
            <a:ext cx="1080000" cy="1279500"/>
          </a:xfrm>
          <a:prstGeom prst="roundRect">
            <a:avLst>
              <a:gd name="adj" fmla="val 7069"/>
            </a:avLst>
          </a:prstGeom>
          <a:noFill/>
          <a:ln w="9525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000" rIns="9142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50" name="Google Shape;250;p19"/>
          <p:cNvGraphicFramePr/>
          <p:nvPr/>
        </p:nvGraphicFramePr>
        <p:xfrm>
          <a:off x="5804750" y="2079425"/>
          <a:ext cx="1080000" cy="12795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200"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1" name="Google Shape;251;p19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Iterating over a list of dice rolls: Walkthrough</a:t>
            </a:r>
            <a:endParaRPr sz="24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2" name="Google Shape;252;p19"/>
          <p:cNvSpPr txBox="1">
            <a:spLocks noGrp="1"/>
          </p:cNvSpPr>
          <p:nvPr>
            <p:ph type="subTitle" idx="2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53" name="Google Shape;253;p19"/>
          <p:cNvSpPr txBox="1"/>
          <p:nvPr/>
        </p:nvSpPr>
        <p:spPr>
          <a:xfrm>
            <a:off x="318475" y="1310750"/>
            <a:ext cx="198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54" name="Google Shape;254;p19"/>
          <p:cNvGrpSpPr/>
          <p:nvPr/>
        </p:nvGrpSpPr>
        <p:grpSpPr>
          <a:xfrm>
            <a:off x="4419152" y="1447171"/>
            <a:ext cx="843346" cy="1497200"/>
            <a:chOff x="4419152" y="1447171"/>
            <a:chExt cx="843346" cy="1497200"/>
          </a:xfrm>
        </p:grpSpPr>
        <p:sp>
          <p:nvSpPr>
            <p:cNvPr id="255" name="Google Shape;255;p19"/>
            <p:cNvSpPr/>
            <p:nvPr/>
          </p:nvSpPr>
          <p:spPr>
            <a:xfrm>
              <a:off x="4687266" y="2224667"/>
              <a:ext cx="236950" cy="181225"/>
            </a:xfrm>
            <a:prstGeom prst="flowChartDecision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6" name="Google Shape;256;p19"/>
            <p:cNvCxnSpPr>
              <a:stCxn id="255" idx="2"/>
              <a:endCxn id="257" idx="0"/>
            </p:cNvCxnSpPr>
            <p:nvPr/>
          </p:nvCxnSpPr>
          <p:spPr>
            <a:xfrm rot="-5400000" flipH="1">
              <a:off x="4667741" y="2543892"/>
              <a:ext cx="276600" cy="600"/>
            </a:xfrm>
            <a:prstGeom prst="curvedConnector3">
              <a:avLst>
                <a:gd name="adj1" fmla="val 50020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58" name="Google Shape;258;p19"/>
            <p:cNvCxnSpPr>
              <a:stCxn id="255" idx="3"/>
              <a:endCxn id="259" idx="0"/>
            </p:cNvCxnSpPr>
            <p:nvPr/>
          </p:nvCxnSpPr>
          <p:spPr>
            <a:xfrm>
              <a:off x="4924216" y="2315279"/>
              <a:ext cx="148800" cy="1923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60" name="Google Shape;260;p19"/>
            <p:cNvCxnSpPr>
              <a:stCxn id="257" idx="4"/>
              <a:endCxn id="261" idx="2"/>
            </p:cNvCxnSpPr>
            <p:nvPr/>
          </p:nvCxnSpPr>
          <p:spPr>
            <a:xfrm rot="-5400000" flipH="1">
              <a:off x="5004041" y="2520304"/>
              <a:ext cx="56700" cy="4533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2" name="Google Shape;262;p19"/>
            <p:cNvSpPr/>
            <p:nvPr/>
          </p:nvSpPr>
          <p:spPr>
            <a:xfrm>
              <a:off x="4519652" y="2682604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4419177" y="1993393"/>
              <a:ext cx="236950" cy="181225"/>
            </a:xfrm>
            <a:prstGeom prst="flowChartDecision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" name="Google Shape;264;p19"/>
            <p:cNvCxnSpPr>
              <a:stCxn id="263" idx="2"/>
              <a:endCxn id="262" idx="0"/>
            </p:cNvCxnSpPr>
            <p:nvPr/>
          </p:nvCxnSpPr>
          <p:spPr>
            <a:xfrm rot="-5400000" flipH="1">
              <a:off x="4284002" y="2428268"/>
              <a:ext cx="507900" cy="600"/>
            </a:xfrm>
            <a:prstGeom prst="curvedConnector3">
              <a:avLst>
                <a:gd name="adj1" fmla="val 50008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19"/>
            <p:cNvCxnSpPr>
              <a:stCxn id="266" idx="4"/>
              <a:endCxn id="263" idx="0"/>
            </p:cNvCxnSpPr>
            <p:nvPr/>
          </p:nvCxnSpPr>
          <p:spPr>
            <a:xfrm rot="-5400000" flipH="1">
              <a:off x="4528052" y="1983168"/>
              <a:ext cx="19800" cy="600"/>
            </a:xfrm>
            <a:prstGeom prst="curvedConnector3">
              <a:avLst>
                <a:gd name="adj1" fmla="val 50062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6" name="Google Shape;266;p19"/>
            <p:cNvSpPr/>
            <p:nvPr/>
          </p:nvSpPr>
          <p:spPr>
            <a:xfrm>
              <a:off x="4519652" y="1937568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7" name="Google Shape;267;p19"/>
            <p:cNvCxnSpPr>
              <a:stCxn id="268" idx="2"/>
              <a:endCxn id="266" idx="0"/>
            </p:cNvCxnSpPr>
            <p:nvPr/>
          </p:nvCxnSpPr>
          <p:spPr>
            <a:xfrm rot="-5400000" flipH="1">
              <a:off x="4476302" y="1875717"/>
              <a:ext cx="123300" cy="600"/>
            </a:xfrm>
            <a:prstGeom prst="curvedConnector3">
              <a:avLst>
                <a:gd name="adj1" fmla="val 49960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69" name="Google Shape;269;p19"/>
            <p:cNvCxnSpPr>
              <a:stCxn id="263" idx="3"/>
              <a:endCxn id="255" idx="0"/>
            </p:cNvCxnSpPr>
            <p:nvPr/>
          </p:nvCxnSpPr>
          <p:spPr>
            <a:xfrm>
              <a:off x="4656127" y="2084006"/>
              <a:ext cx="149700" cy="1407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70" name="Google Shape;270;p19"/>
            <p:cNvCxnSpPr>
              <a:stCxn id="261" idx="0"/>
              <a:endCxn id="266" idx="6"/>
            </p:cNvCxnSpPr>
            <p:nvPr/>
          </p:nvCxnSpPr>
          <p:spPr>
            <a:xfrm rot="5400000" flipH="1">
              <a:off x="4499298" y="2012016"/>
              <a:ext cx="817800" cy="7050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261" name="Google Shape;261;p19"/>
            <p:cNvSpPr/>
            <p:nvPr/>
          </p:nvSpPr>
          <p:spPr>
            <a:xfrm>
              <a:off x="5258898" y="2773416"/>
              <a:ext cx="3600" cy="36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4419152" y="1716867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4419152" y="2846872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2" name="Google Shape;272;p19"/>
            <p:cNvCxnSpPr>
              <a:stCxn id="262" idx="4"/>
              <a:endCxn id="271" idx="0"/>
            </p:cNvCxnSpPr>
            <p:nvPr/>
          </p:nvCxnSpPr>
          <p:spPr>
            <a:xfrm rot="-5400000" flipH="1">
              <a:off x="4473752" y="2782504"/>
              <a:ext cx="128400" cy="600"/>
            </a:xfrm>
            <a:prstGeom prst="curvedConnector3">
              <a:avLst>
                <a:gd name="adj1" fmla="val 49949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73" name="Google Shape;273;p19"/>
            <p:cNvCxnSpPr>
              <a:stCxn id="274" idx="2"/>
              <a:endCxn id="268" idx="0"/>
            </p:cNvCxnSpPr>
            <p:nvPr/>
          </p:nvCxnSpPr>
          <p:spPr>
            <a:xfrm rot="-5400000" flipH="1">
              <a:off x="4451852" y="1630471"/>
              <a:ext cx="172200" cy="600"/>
            </a:xfrm>
            <a:prstGeom prst="curvedConnector3">
              <a:avLst>
                <a:gd name="adj1" fmla="val 49999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274" name="Google Shape;274;p19"/>
            <p:cNvSpPr/>
            <p:nvPr/>
          </p:nvSpPr>
          <p:spPr>
            <a:xfrm>
              <a:off x="4419152" y="1447171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4954581" y="2507489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4787741" y="2682604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5" name="Google Shape;275;p19"/>
            <p:cNvCxnSpPr>
              <a:stCxn id="259" idx="2"/>
              <a:endCxn id="257" idx="6"/>
            </p:cNvCxnSpPr>
            <p:nvPr/>
          </p:nvCxnSpPr>
          <p:spPr>
            <a:xfrm rot="5400000">
              <a:off x="4900581" y="2528189"/>
              <a:ext cx="95700" cy="2493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sp>
        <p:nvSpPr>
          <p:cNvPr id="276" name="Google Shape;276;p19"/>
          <p:cNvSpPr txBox="1"/>
          <p:nvPr/>
        </p:nvSpPr>
        <p:spPr>
          <a:xfrm>
            <a:off x="5715000" y="1282350"/>
            <a:ext cx="16233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7" name="Google Shape;277;p19"/>
          <p:cNvSpPr/>
          <p:nvPr/>
        </p:nvSpPr>
        <p:spPr>
          <a:xfrm>
            <a:off x="645200" y="1937025"/>
            <a:ext cx="2070000" cy="2520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4419177" y="1993393"/>
            <a:ext cx="236950" cy="181225"/>
          </a:xfrm>
          <a:prstGeom prst="flowChartDecision">
            <a:avLst/>
          </a:prstGeom>
          <a:noFill/>
          <a:ln w="19050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846675" y="2186800"/>
            <a:ext cx="1623300" cy="2520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2505761" y="2201022"/>
            <a:ext cx="432000" cy="223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440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000"/>
          </a:p>
        </p:txBody>
      </p:sp>
      <p:sp>
        <p:nvSpPr>
          <p:cNvPr id="281" name="Google Shape;281;p19"/>
          <p:cNvSpPr/>
          <p:nvPr/>
        </p:nvSpPr>
        <p:spPr>
          <a:xfrm>
            <a:off x="7250283" y="2077926"/>
            <a:ext cx="1224000" cy="314100"/>
          </a:xfrm>
          <a:prstGeom prst="roundRect">
            <a:avLst>
              <a:gd name="adj" fmla="val 16667"/>
            </a:avLst>
          </a:prstGeom>
          <a:solidFill>
            <a:srgbClr val="FFFF00">
              <a:alpha val="50199"/>
            </a:srgbClr>
          </a:solidFill>
          <a:ln>
            <a:noFill/>
          </a:ln>
        </p:spPr>
        <p:txBody>
          <a:bodyPr spcFirstLastPara="1" wrap="square" lIns="91425" tIns="18000" rIns="91425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" name="Google Shape;282;p19"/>
          <p:cNvGrpSpPr/>
          <p:nvPr/>
        </p:nvGrpSpPr>
        <p:grpSpPr>
          <a:xfrm>
            <a:off x="4419177" y="1993393"/>
            <a:ext cx="505039" cy="412499"/>
            <a:chOff x="3809577" y="4050793"/>
            <a:chExt cx="505039" cy="412499"/>
          </a:xfrm>
        </p:grpSpPr>
        <p:sp>
          <p:nvSpPr>
            <p:cNvPr id="283" name="Google Shape;283;p19"/>
            <p:cNvSpPr/>
            <p:nvPr/>
          </p:nvSpPr>
          <p:spPr>
            <a:xfrm>
              <a:off x="4077666" y="4282067"/>
              <a:ext cx="236950" cy="181225"/>
            </a:xfrm>
            <a:prstGeom prst="flowChartDecision">
              <a:avLst/>
            </a:prstGeom>
            <a:noFill/>
            <a:ln w="19050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3809577" y="4050793"/>
              <a:ext cx="236950" cy="181225"/>
            </a:xfrm>
            <a:prstGeom prst="flowChartDecision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5" name="Google Shape;285;p19"/>
            <p:cNvCxnSpPr>
              <a:stCxn id="284" idx="3"/>
              <a:endCxn id="283" idx="0"/>
            </p:cNvCxnSpPr>
            <p:nvPr/>
          </p:nvCxnSpPr>
          <p:spPr>
            <a:xfrm>
              <a:off x="4046527" y="4141406"/>
              <a:ext cx="149700" cy="140700"/>
            </a:xfrm>
            <a:prstGeom prst="bentConnector2">
              <a:avLst/>
            </a:prstGeom>
            <a:noFill/>
            <a:ln w="19050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6" name="Google Shape;286;p19"/>
          <p:cNvSpPr/>
          <p:nvPr/>
        </p:nvSpPr>
        <p:spPr>
          <a:xfrm>
            <a:off x="1075275" y="2436556"/>
            <a:ext cx="2520000" cy="2520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9"/>
          <p:cNvGrpSpPr/>
          <p:nvPr/>
        </p:nvGrpSpPr>
        <p:grpSpPr>
          <a:xfrm>
            <a:off x="4687266" y="2224667"/>
            <a:ext cx="504315" cy="380323"/>
            <a:chOff x="3010866" y="4282067"/>
            <a:chExt cx="504315" cy="380323"/>
          </a:xfrm>
        </p:grpSpPr>
        <p:sp>
          <p:nvSpPr>
            <p:cNvPr id="288" name="Google Shape;288;p19"/>
            <p:cNvSpPr/>
            <p:nvPr/>
          </p:nvSpPr>
          <p:spPr>
            <a:xfrm>
              <a:off x="3010866" y="4282067"/>
              <a:ext cx="236950" cy="181225"/>
            </a:xfrm>
            <a:prstGeom prst="flowChartDecision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9" name="Google Shape;289;p19"/>
            <p:cNvCxnSpPr>
              <a:stCxn id="288" idx="3"/>
              <a:endCxn id="290" idx="0"/>
            </p:cNvCxnSpPr>
            <p:nvPr/>
          </p:nvCxnSpPr>
          <p:spPr>
            <a:xfrm>
              <a:off x="3247816" y="4372679"/>
              <a:ext cx="148800" cy="192300"/>
            </a:xfrm>
            <a:prstGeom prst="bentConnector2">
              <a:avLst/>
            </a:prstGeom>
            <a:noFill/>
            <a:ln w="19050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0" name="Google Shape;290;p19"/>
            <p:cNvSpPr/>
            <p:nvPr/>
          </p:nvSpPr>
          <p:spPr>
            <a:xfrm>
              <a:off x="3278181" y="4564889"/>
              <a:ext cx="237000" cy="97500"/>
            </a:xfrm>
            <a:prstGeom prst="rect">
              <a:avLst/>
            </a:prstGeom>
            <a:noFill/>
            <a:ln w="19050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19"/>
          <p:cNvSpPr/>
          <p:nvPr/>
        </p:nvSpPr>
        <p:spPr>
          <a:xfrm>
            <a:off x="7250283" y="2077926"/>
            <a:ext cx="1224000" cy="314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000" rIns="9142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/>
          </a:p>
        </p:txBody>
      </p:sp>
      <p:sp>
        <p:nvSpPr>
          <p:cNvPr id="292" name="Google Shape;292;p19"/>
          <p:cNvSpPr txBox="1"/>
          <p:nvPr/>
        </p:nvSpPr>
        <p:spPr>
          <a:xfrm>
            <a:off x="7230483" y="1666646"/>
            <a:ext cx="12636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dice</a:t>
            </a:r>
            <a:endParaRPr/>
          </a:p>
        </p:txBody>
      </p:sp>
      <p:sp>
        <p:nvSpPr>
          <p:cNvPr id="293" name="Google Shape;293;p19"/>
          <p:cNvSpPr txBox="1"/>
          <p:nvPr/>
        </p:nvSpPr>
        <p:spPr>
          <a:xfrm>
            <a:off x="5874050" y="1670300"/>
            <a:ext cx="9468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rolls</a:t>
            </a:r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5806375" y="3908225"/>
            <a:ext cx="1080000" cy="314100"/>
          </a:xfrm>
          <a:prstGeom prst="roundRect">
            <a:avLst>
              <a:gd name="adj" fmla="val 27332"/>
            </a:avLst>
          </a:prstGeom>
          <a:noFill/>
          <a:ln w="9525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000" rIns="9142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95" name="Google Shape;295;p19"/>
          <p:cNvGraphicFramePr/>
          <p:nvPr/>
        </p:nvGraphicFramePr>
        <p:xfrm>
          <a:off x="5804750" y="3908225"/>
          <a:ext cx="1080000" cy="314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6" name="Google Shape;296;p19"/>
          <p:cNvSpPr txBox="1"/>
          <p:nvPr/>
        </p:nvSpPr>
        <p:spPr>
          <a:xfrm>
            <a:off x="5767225" y="3499100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selection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"/>
          <p:cNvSpPr/>
          <p:nvPr/>
        </p:nvSpPr>
        <p:spPr>
          <a:xfrm>
            <a:off x="5823842" y="3923397"/>
            <a:ext cx="1044000" cy="288000"/>
          </a:xfrm>
          <a:prstGeom prst="roundRect">
            <a:avLst>
              <a:gd name="adj" fmla="val 22494"/>
            </a:avLst>
          </a:prstGeom>
          <a:solidFill>
            <a:srgbClr val="FF8000">
              <a:alpha val="50199"/>
            </a:srgbClr>
          </a:solidFill>
          <a:ln>
            <a:noFill/>
          </a:ln>
        </p:spPr>
        <p:txBody>
          <a:bodyPr spcFirstLastPara="1" wrap="square" lIns="91425" tIns="18000" rIns="91425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0"/>
          <p:cNvSpPr txBox="1"/>
          <p:nvPr/>
        </p:nvSpPr>
        <p:spPr>
          <a:xfrm>
            <a:off x="628300" y="1289300"/>
            <a:ext cx="30276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rolls = [1, 4, 3, 6]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selection = []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for dice in rolls: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if dice &gt; 3: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  selection.append(dice)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print(selection)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5816594" y="2417647"/>
            <a:ext cx="1062000" cy="288000"/>
          </a:xfrm>
          <a:prstGeom prst="roundRect">
            <a:avLst>
              <a:gd name="adj" fmla="val 28424"/>
            </a:avLst>
          </a:prstGeom>
          <a:solidFill>
            <a:srgbClr val="FFFF00">
              <a:alpha val="50199"/>
            </a:srgbClr>
          </a:solidFill>
          <a:ln>
            <a:noFill/>
          </a:ln>
        </p:spPr>
        <p:txBody>
          <a:bodyPr spcFirstLastPara="1" wrap="square" lIns="91425" tIns="18000" rIns="91425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0"/>
          <p:cNvSpPr/>
          <p:nvPr/>
        </p:nvSpPr>
        <p:spPr>
          <a:xfrm>
            <a:off x="5807450" y="2079425"/>
            <a:ext cx="1080000" cy="1279500"/>
          </a:xfrm>
          <a:prstGeom prst="roundRect">
            <a:avLst>
              <a:gd name="adj" fmla="val 7069"/>
            </a:avLst>
          </a:prstGeom>
          <a:noFill/>
          <a:ln w="9525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000" rIns="9142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0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Iterating over a list of dice rolls: Walkthrough</a:t>
            </a:r>
            <a:endParaRPr sz="24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6" name="Google Shape;306;p20"/>
          <p:cNvSpPr txBox="1">
            <a:spLocks noGrp="1"/>
          </p:cNvSpPr>
          <p:nvPr>
            <p:ph type="subTitle" idx="2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307" name="Google Shape;307;p20"/>
          <p:cNvSpPr txBox="1"/>
          <p:nvPr/>
        </p:nvSpPr>
        <p:spPr>
          <a:xfrm>
            <a:off x="318475" y="1310750"/>
            <a:ext cx="198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308" name="Google Shape;308;p20"/>
          <p:cNvGrpSpPr/>
          <p:nvPr/>
        </p:nvGrpSpPr>
        <p:grpSpPr>
          <a:xfrm>
            <a:off x="4419152" y="1447171"/>
            <a:ext cx="843346" cy="1497200"/>
            <a:chOff x="4419152" y="1447171"/>
            <a:chExt cx="843346" cy="1497200"/>
          </a:xfrm>
        </p:grpSpPr>
        <p:sp>
          <p:nvSpPr>
            <p:cNvPr id="309" name="Google Shape;309;p20"/>
            <p:cNvSpPr/>
            <p:nvPr/>
          </p:nvSpPr>
          <p:spPr>
            <a:xfrm>
              <a:off x="4687266" y="2224667"/>
              <a:ext cx="236950" cy="181225"/>
            </a:xfrm>
            <a:prstGeom prst="flowChartDecision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0" name="Google Shape;310;p20"/>
            <p:cNvCxnSpPr>
              <a:stCxn id="309" idx="2"/>
              <a:endCxn id="311" idx="0"/>
            </p:cNvCxnSpPr>
            <p:nvPr/>
          </p:nvCxnSpPr>
          <p:spPr>
            <a:xfrm rot="-5400000" flipH="1">
              <a:off x="4667741" y="2543892"/>
              <a:ext cx="276600" cy="600"/>
            </a:xfrm>
            <a:prstGeom prst="curvedConnector3">
              <a:avLst>
                <a:gd name="adj1" fmla="val 50020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12" name="Google Shape;312;p20"/>
            <p:cNvCxnSpPr>
              <a:stCxn id="309" idx="3"/>
              <a:endCxn id="313" idx="0"/>
            </p:cNvCxnSpPr>
            <p:nvPr/>
          </p:nvCxnSpPr>
          <p:spPr>
            <a:xfrm>
              <a:off x="4924216" y="2315279"/>
              <a:ext cx="148800" cy="1923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14" name="Google Shape;314;p20"/>
            <p:cNvCxnSpPr>
              <a:stCxn id="311" idx="4"/>
              <a:endCxn id="315" idx="2"/>
            </p:cNvCxnSpPr>
            <p:nvPr/>
          </p:nvCxnSpPr>
          <p:spPr>
            <a:xfrm rot="-5400000" flipH="1">
              <a:off x="5004041" y="2520304"/>
              <a:ext cx="56700" cy="4533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6" name="Google Shape;316;p20"/>
            <p:cNvSpPr/>
            <p:nvPr/>
          </p:nvSpPr>
          <p:spPr>
            <a:xfrm>
              <a:off x="4519652" y="2682604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4419177" y="1993393"/>
              <a:ext cx="236950" cy="181225"/>
            </a:xfrm>
            <a:prstGeom prst="flowChartDecision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8" name="Google Shape;318;p20"/>
            <p:cNvCxnSpPr>
              <a:stCxn id="317" idx="2"/>
              <a:endCxn id="316" idx="0"/>
            </p:cNvCxnSpPr>
            <p:nvPr/>
          </p:nvCxnSpPr>
          <p:spPr>
            <a:xfrm rot="-5400000" flipH="1">
              <a:off x="4284002" y="2428268"/>
              <a:ext cx="507900" cy="600"/>
            </a:xfrm>
            <a:prstGeom prst="curvedConnector3">
              <a:avLst>
                <a:gd name="adj1" fmla="val 50008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20"/>
            <p:cNvCxnSpPr>
              <a:stCxn id="320" idx="4"/>
              <a:endCxn id="317" idx="0"/>
            </p:cNvCxnSpPr>
            <p:nvPr/>
          </p:nvCxnSpPr>
          <p:spPr>
            <a:xfrm rot="-5400000" flipH="1">
              <a:off x="4528052" y="1983168"/>
              <a:ext cx="19800" cy="600"/>
            </a:xfrm>
            <a:prstGeom prst="curvedConnector3">
              <a:avLst>
                <a:gd name="adj1" fmla="val 50062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0" name="Google Shape;320;p20"/>
            <p:cNvSpPr/>
            <p:nvPr/>
          </p:nvSpPr>
          <p:spPr>
            <a:xfrm>
              <a:off x="4519652" y="1937568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1" name="Google Shape;321;p20"/>
            <p:cNvCxnSpPr>
              <a:stCxn id="322" idx="2"/>
              <a:endCxn id="320" idx="0"/>
            </p:cNvCxnSpPr>
            <p:nvPr/>
          </p:nvCxnSpPr>
          <p:spPr>
            <a:xfrm rot="-5400000" flipH="1">
              <a:off x="4476302" y="1875717"/>
              <a:ext cx="123300" cy="600"/>
            </a:xfrm>
            <a:prstGeom prst="curvedConnector3">
              <a:avLst>
                <a:gd name="adj1" fmla="val 49960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23" name="Google Shape;323;p20"/>
            <p:cNvCxnSpPr>
              <a:stCxn id="317" idx="3"/>
              <a:endCxn id="309" idx="0"/>
            </p:cNvCxnSpPr>
            <p:nvPr/>
          </p:nvCxnSpPr>
          <p:spPr>
            <a:xfrm>
              <a:off x="4656127" y="2084006"/>
              <a:ext cx="149700" cy="1407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24" name="Google Shape;324;p20"/>
            <p:cNvCxnSpPr>
              <a:stCxn id="315" idx="0"/>
              <a:endCxn id="320" idx="6"/>
            </p:cNvCxnSpPr>
            <p:nvPr/>
          </p:nvCxnSpPr>
          <p:spPr>
            <a:xfrm rot="5400000" flipH="1">
              <a:off x="4499298" y="2012016"/>
              <a:ext cx="817800" cy="7050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315" name="Google Shape;315;p20"/>
            <p:cNvSpPr/>
            <p:nvPr/>
          </p:nvSpPr>
          <p:spPr>
            <a:xfrm>
              <a:off x="5258898" y="2773416"/>
              <a:ext cx="3600" cy="36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4419152" y="1716867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4419152" y="2846872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6" name="Google Shape;326;p20"/>
            <p:cNvCxnSpPr>
              <a:stCxn id="316" idx="4"/>
              <a:endCxn id="325" idx="0"/>
            </p:cNvCxnSpPr>
            <p:nvPr/>
          </p:nvCxnSpPr>
          <p:spPr>
            <a:xfrm rot="-5400000" flipH="1">
              <a:off x="4473752" y="2782504"/>
              <a:ext cx="128400" cy="600"/>
            </a:xfrm>
            <a:prstGeom prst="curvedConnector3">
              <a:avLst>
                <a:gd name="adj1" fmla="val 49949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27" name="Google Shape;327;p20"/>
            <p:cNvCxnSpPr>
              <a:stCxn id="328" idx="2"/>
              <a:endCxn id="322" idx="0"/>
            </p:cNvCxnSpPr>
            <p:nvPr/>
          </p:nvCxnSpPr>
          <p:spPr>
            <a:xfrm rot="-5400000" flipH="1">
              <a:off x="4451852" y="1630471"/>
              <a:ext cx="172200" cy="600"/>
            </a:xfrm>
            <a:prstGeom prst="curvedConnector3">
              <a:avLst>
                <a:gd name="adj1" fmla="val 49999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328" name="Google Shape;328;p20"/>
            <p:cNvSpPr/>
            <p:nvPr/>
          </p:nvSpPr>
          <p:spPr>
            <a:xfrm>
              <a:off x="4419152" y="1447171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4954581" y="2507489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4787741" y="2682604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9" name="Google Shape;329;p20"/>
            <p:cNvCxnSpPr>
              <a:stCxn id="313" idx="2"/>
              <a:endCxn id="311" idx="6"/>
            </p:cNvCxnSpPr>
            <p:nvPr/>
          </p:nvCxnSpPr>
          <p:spPr>
            <a:xfrm rot="5400000">
              <a:off x="4900581" y="2528189"/>
              <a:ext cx="95700" cy="2493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sp>
        <p:nvSpPr>
          <p:cNvPr id="330" name="Google Shape;330;p20"/>
          <p:cNvSpPr txBox="1"/>
          <p:nvPr/>
        </p:nvSpPr>
        <p:spPr>
          <a:xfrm>
            <a:off x="5715000" y="1282350"/>
            <a:ext cx="16233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645200" y="1937025"/>
            <a:ext cx="2070000" cy="2520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32" name="Google Shape;332;p20"/>
          <p:cNvGraphicFramePr/>
          <p:nvPr/>
        </p:nvGraphicFramePr>
        <p:xfrm>
          <a:off x="5804750" y="2079425"/>
          <a:ext cx="1080000" cy="12795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200"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3" name="Google Shape;333;p20"/>
          <p:cNvSpPr/>
          <p:nvPr/>
        </p:nvSpPr>
        <p:spPr>
          <a:xfrm>
            <a:off x="1075275" y="2436556"/>
            <a:ext cx="2520000" cy="2520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0"/>
          <p:cNvSpPr/>
          <p:nvPr/>
        </p:nvSpPr>
        <p:spPr>
          <a:xfrm>
            <a:off x="4954581" y="2507489"/>
            <a:ext cx="237000" cy="97500"/>
          </a:xfrm>
          <a:prstGeom prst="rect">
            <a:avLst/>
          </a:prstGeom>
          <a:noFill/>
          <a:ln w="19050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" name="Google Shape;335;p20"/>
          <p:cNvGrpSpPr/>
          <p:nvPr/>
        </p:nvGrpSpPr>
        <p:grpSpPr>
          <a:xfrm>
            <a:off x="4419177" y="1937568"/>
            <a:ext cx="843321" cy="839448"/>
            <a:chOff x="3047577" y="3994968"/>
            <a:chExt cx="843321" cy="839448"/>
          </a:xfrm>
        </p:grpSpPr>
        <p:cxnSp>
          <p:nvCxnSpPr>
            <p:cNvPr id="336" name="Google Shape;336;p20"/>
            <p:cNvCxnSpPr>
              <a:stCxn id="337" idx="4"/>
              <a:endCxn id="338" idx="2"/>
            </p:cNvCxnSpPr>
            <p:nvPr/>
          </p:nvCxnSpPr>
          <p:spPr>
            <a:xfrm rot="-5400000" flipH="1">
              <a:off x="3632441" y="4577704"/>
              <a:ext cx="56700" cy="453300"/>
            </a:xfrm>
            <a:prstGeom prst="bentConnector2">
              <a:avLst/>
            </a:prstGeom>
            <a:noFill/>
            <a:ln w="19050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9" name="Google Shape;339;p20"/>
            <p:cNvSpPr/>
            <p:nvPr/>
          </p:nvSpPr>
          <p:spPr>
            <a:xfrm>
              <a:off x="3047577" y="4050793"/>
              <a:ext cx="236950" cy="181225"/>
            </a:xfrm>
            <a:prstGeom prst="flowChartDecision">
              <a:avLst/>
            </a:prstGeom>
            <a:noFill/>
            <a:ln w="19050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0" name="Google Shape;340;p20"/>
            <p:cNvCxnSpPr>
              <a:stCxn id="341" idx="4"/>
              <a:endCxn id="339" idx="0"/>
            </p:cNvCxnSpPr>
            <p:nvPr/>
          </p:nvCxnSpPr>
          <p:spPr>
            <a:xfrm rot="-5400000" flipH="1">
              <a:off x="3156452" y="4040568"/>
              <a:ext cx="19800" cy="600"/>
            </a:xfrm>
            <a:prstGeom prst="curvedConnector3">
              <a:avLst>
                <a:gd name="adj1" fmla="val 50062"/>
              </a:avLst>
            </a:prstGeom>
            <a:noFill/>
            <a:ln w="19050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1" name="Google Shape;341;p20"/>
            <p:cNvSpPr/>
            <p:nvPr/>
          </p:nvSpPr>
          <p:spPr>
            <a:xfrm>
              <a:off x="3148052" y="3994968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2" name="Google Shape;342;p20"/>
            <p:cNvCxnSpPr>
              <a:stCxn id="338" idx="0"/>
              <a:endCxn id="341" idx="6"/>
            </p:cNvCxnSpPr>
            <p:nvPr/>
          </p:nvCxnSpPr>
          <p:spPr>
            <a:xfrm rot="5400000" flipH="1">
              <a:off x="3127698" y="4069416"/>
              <a:ext cx="817800" cy="705000"/>
            </a:xfrm>
            <a:prstGeom prst="bentConnector2">
              <a:avLst/>
            </a:prstGeom>
            <a:noFill/>
            <a:ln w="19050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8" name="Google Shape;338;p20"/>
            <p:cNvSpPr/>
            <p:nvPr/>
          </p:nvSpPr>
          <p:spPr>
            <a:xfrm>
              <a:off x="3887298" y="4830816"/>
              <a:ext cx="3600" cy="36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3582981" y="4564889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3416141" y="4740004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4" name="Google Shape;344;p20"/>
            <p:cNvCxnSpPr>
              <a:stCxn id="343" idx="2"/>
              <a:endCxn id="337" idx="6"/>
            </p:cNvCxnSpPr>
            <p:nvPr/>
          </p:nvCxnSpPr>
          <p:spPr>
            <a:xfrm rot="5400000">
              <a:off x="3528981" y="4585589"/>
              <a:ext cx="95700" cy="249300"/>
            </a:xfrm>
            <a:prstGeom prst="bentConnector2">
              <a:avLst/>
            </a:prstGeom>
            <a:noFill/>
            <a:ln w="19050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5" name="Google Shape;345;p20"/>
          <p:cNvSpPr/>
          <p:nvPr/>
        </p:nvSpPr>
        <p:spPr>
          <a:xfrm>
            <a:off x="7250283" y="2077926"/>
            <a:ext cx="1224000" cy="314100"/>
          </a:xfrm>
          <a:prstGeom prst="roundRect">
            <a:avLst>
              <a:gd name="adj" fmla="val 16667"/>
            </a:avLst>
          </a:prstGeom>
          <a:solidFill>
            <a:srgbClr val="FFFF00">
              <a:alpha val="50199"/>
            </a:srgbClr>
          </a:solidFill>
          <a:ln>
            <a:noFill/>
          </a:ln>
        </p:spPr>
        <p:txBody>
          <a:bodyPr spcFirstLastPara="1" wrap="square" lIns="91425" tIns="18000" rIns="91425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0"/>
          <p:cNvSpPr/>
          <p:nvPr/>
        </p:nvSpPr>
        <p:spPr>
          <a:xfrm>
            <a:off x="7250283" y="2077926"/>
            <a:ext cx="1224000" cy="314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000" rIns="9142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/>
          </a:p>
        </p:txBody>
      </p:sp>
      <p:sp>
        <p:nvSpPr>
          <p:cNvPr id="347" name="Google Shape;347;p20"/>
          <p:cNvSpPr txBox="1"/>
          <p:nvPr/>
        </p:nvSpPr>
        <p:spPr>
          <a:xfrm>
            <a:off x="7230483" y="1666646"/>
            <a:ext cx="12636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dice</a:t>
            </a:r>
            <a:endParaRPr/>
          </a:p>
        </p:txBody>
      </p:sp>
      <p:graphicFrame>
        <p:nvGraphicFramePr>
          <p:cNvPr id="348" name="Google Shape;348;p20"/>
          <p:cNvGraphicFramePr/>
          <p:nvPr/>
        </p:nvGraphicFramePr>
        <p:xfrm>
          <a:off x="5804750" y="3908225"/>
          <a:ext cx="1080000" cy="314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200"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9" name="Google Shape;349;p20"/>
          <p:cNvSpPr/>
          <p:nvPr/>
        </p:nvSpPr>
        <p:spPr>
          <a:xfrm>
            <a:off x="5806375" y="3908225"/>
            <a:ext cx="1080000" cy="314100"/>
          </a:xfrm>
          <a:prstGeom prst="roundRect">
            <a:avLst>
              <a:gd name="adj" fmla="val 27332"/>
            </a:avLst>
          </a:prstGeom>
          <a:noFill/>
          <a:ln w="9525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000" rIns="9142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0"/>
          <p:cNvSpPr txBox="1"/>
          <p:nvPr/>
        </p:nvSpPr>
        <p:spPr>
          <a:xfrm>
            <a:off x="5767225" y="3499100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selection</a:t>
            </a:r>
            <a:endParaRPr/>
          </a:p>
        </p:txBody>
      </p:sp>
      <p:sp>
        <p:nvSpPr>
          <p:cNvPr id="351" name="Google Shape;351;p20"/>
          <p:cNvSpPr txBox="1"/>
          <p:nvPr/>
        </p:nvSpPr>
        <p:spPr>
          <a:xfrm>
            <a:off x="5874050" y="1670300"/>
            <a:ext cx="9468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rolls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1"/>
          <p:cNvSpPr txBox="1"/>
          <p:nvPr/>
        </p:nvSpPr>
        <p:spPr>
          <a:xfrm>
            <a:off x="628300" y="1289300"/>
            <a:ext cx="30276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rolls = [1, 4, 3, 6]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selection = []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for dice in rolls: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if dice &gt; 3: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  selection.append(dice)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print(selection)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7" name="Google Shape;357;p21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Iterating over a list of dice rolls: Walkthrough</a:t>
            </a:r>
            <a:endParaRPr sz="24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8" name="Google Shape;358;p21"/>
          <p:cNvSpPr txBox="1">
            <a:spLocks noGrp="1"/>
          </p:cNvSpPr>
          <p:nvPr>
            <p:ph type="subTitle" idx="2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359" name="Google Shape;359;p21"/>
          <p:cNvSpPr txBox="1"/>
          <p:nvPr/>
        </p:nvSpPr>
        <p:spPr>
          <a:xfrm>
            <a:off x="318475" y="1310750"/>
            <a:ext cx="198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360" name="Google Shape;360;p21"/>
          <p:cNvGrpSpPr/>
          <p:nvPr/>
        </p:nvGrpSpPr>
        <p:grpSpPr>
          <a:xfrm>
            <a:off x="4419152" y="1447171"/>
            <a:ext cx="843346" cy="1497200"/>
            <a:chOff x="4419152" y="1447171"/>
            <a:chExt cx="843346" cy="1497200"/>
          </a:xfrm>
        </p:grpSpPr>
        <p:sp>
          <p:nvSpPr>
            <p:cNvPr id="361" name="Google Shape;361;p21"/>
            <p:cNvSpPr/>
            <p:nvPr/>
          </p:nvSpPr>
          <p:spPr>
            <a:xfrm>
              <a:off x="4687266" y="2224667"/>
              <a:ext cx="236950" cy="181225"/>
            </a:xfrm>
            <a:prstGeom prst="flowChartDecision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2" name="Google Shape;362;p21"/>
            <p:cNvCxnSpPr>
              <a:stCxn id="361" idx="2"/>
              <a:endCxn id="363" idx="0"/>
            </p:cNvCxnSpPr>
            <p:nvPr/>
          </p:nvCxnSpPr>
          <p:spPr>
            <a:xfrm rot="-5400000" flipH="1">
              <a:off x="4667741" y="2543892"/>
              <a:ext cx="276600" cy="600"/>
            </a:xfrm>
            <a:prstGeom prst="curvedConnector3">
              <a:avLst>
                <a:gd name="adj1" fmla="val 50020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64" name="Google Shape;364;p21"/>
            <p:cNvCxnSpPr>
              <a:stCxn id="361" idx="3"/>
              <a:endCxn id="365" idx="0"/>
            </p:cNvCxnSpPr>
            <p:nvPr/>
          </p:nvCxnSpPr>
          <p:spPr>
            <a:xfrm>
              <a:off x="4924216" y="2315279"/>
              <a:ext cx="148800" cy="1923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66" name="Google Shape;366;p21"/>
            <p:cNvCxnSpPr>
              <a:stCxn id="363" idx="4"/>
              <a:endCxn id="367" idx="2"/>
            </p:cNvCxnSpPr>
            <p:nvPr/>
          </p:nvCxnSpPr>
          <p:spPr>
            <a:xfrm rot="-5400000" flipH="1">
              <a:off x="5004041" y="2520304"/>
              <a:ext cx="56700" cy="4533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8" name="Google Shape;368;p21"/>
            <p:cNvSpPr/>
            <p:nvPr/>
          </p:nvSpPr>
          <p:spPr>
            <a:xfrm>
              <a:off x="4519652" y="2682604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4419177" y="1993393"/>
              <a:ext cx="236950" cy="181225"/>
            </a:xfrm>
            <a:prstGeom prst="flowChartDecision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0" name="Google Shape;370;p21"/>
            <p:cNvCxnSpPr>
              <a:stCxn id="369" idx="2"/>
              <a:endCxn id="368" idx="0"/>
            </p:cNvCxnSpPr>
            <p:nvPr/>
          </p:nvCxnSpPr>
          <p:spPr>
            <a:xfrm rot="-5400000" flipH="1">
              <a:off x="4284002" y="2428268"/>
              <a:ext cx="507900" cy="600"/>
            </a:xfrm>
            <a:prstGeom prst="curvedConnector3">
              <a:avLst>
                <a:gd name="adj1" fmla="val 50008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21"/>
            <p:cNvCxnSpPr>
              <a:stCxn id="372" idx="4"/>
              <a:endCxn id="369" idx="0"/>
            </p:cNvCxnSpPr>
            <p:nvPr/>
          </p:nvCxnSpPr>
          <p:spPr>
            <a:xfrm rot="-5400000" flipH="1">
              <a:off x="4528052" y="1983168"/>
              <a:ext cx="19800" cy="600"/>
            </a:xfrm>
            <a:prstGeom prst="curvedConnector3">
              <a:avLst>
                <a:gd name="adj1" fmla="val 50062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2" name="Google Shape;372;p21"/>
            <p:cNvSpPr/>
            <p:nvPr/>
          </p:nvSpPr>
          <p:spPr>
            <a:xfrm>
              <a:off x="4519652" y="1937568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3" name="Google Shape;373;p21"/>
            <p:cNvCxnSpPr>
              <a:stCxn id="374" idx="2"/>
              <a:endCxn id="372" idx="0"/>
            </p:cNvCxnSpPr>
            <p:nvPr/>
          </p:nvCxnSpPr>
          <p:spPr>
            <a:xfrm rot="-5400000" flipH="1">
              <a:off x="4476302" y="1875717"/>
              <a:ext cx="123300" cy="600"/>
            </a:xfrm>
            <a:prstGeom prst="curvedConnector3">
              <a:avLst>
                <a:gd name="adj1" fmla="val 49960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75" name="Google Shape;375;p21"/>
            <p:cNvCxnSpPr>
              <a:stCxn id="369" idx="3"/>
              <a:endCxn id="361" idx="0"/>
            </p:cNvCxnSpPr>
            <p:nvPr/>
          </p:nvCxnSpPr>
          <p:spPr>
            <a:xfrm>
              <a:off x="4656127" y="2084006"/>
              <a:ext cx="149700" cy="1407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76" name="Google Shape;376;p21"/>
            <p:cNvCxnSpPr>
              <a:stCxn id="367" idx="0"/>
              <a:endCxn id="372" idx="6"/>
            </p:cNvCxnSpPr>
            <p:nvPr/>
          </p:nvCxnSpPr>
          <p:spPr>
            <a:xfrm rot="5400000" flipH="1">
              <a:off x="4499298" y="2012016"/>
              <a:ext cx="817800" cy="7050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367" name="Google Shape;367;p21"/>
            <p:cNvSpPr/>
            <p:nvPr/>
          </p:nvSpPr>
          <p:spPr>
            <a:xfrm>
              <a:off x="5258898" y="2773416"/>
              <a:ext cx="3600" cy="36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4419152" y="1716867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4419152" y="2846872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8" name="Google Shape;378;p21"/>
            <p:cNvCxnSpPr>
              <a:stCxn id="368" idx="4"/>
              <a:endCxn id="377" idx="0"/>
            </p:cNvCxnSpPr>
            <p:nvPr/>
          </p:nvCxnSpPr>
          <p:spPr>
            <a:xfrm rot="-5400000" flipH="1">
              <a:off x="4473752" y="2782504"/>
              <a:ext cx="128400" cy="600"/>
            </a:xfrm>
            <a:prstGeom prst="curvedConnector3">
              <a:avLst>
                <a:gd name="adj1" fmla="val 49949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79" name="Google Shape;379;p21"/>
            <p:cNvCxnSpPr>
              <a:stCxn id="380" idx="2"/>
              <a:endCxn id="374" idx="0"/>
            </p:cNvCxnSpPr>
            <p:nvPr/>
          </p:nvCxnSpPr>
          <p:spPr>
            <a:xfrm rot="-5400000" flipH="1">
              <a:off x="4451852" y="1630471"/>
              <a:ext cx="172200" cy="600"/>
            </a:xfrm>
            <a:prstGeom prst="curvedConnector3">
              <a:avLst>
                <a:gd name="adj1" fmla="val 49999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380" name="Google Shape;380;p21"/>
            <p:cNvSpPr/>
            <p:nvPr/>
          </p:nvSpPr>
          <p:spPr>
            <a:xfrm>
              <a:off x="4419152" y="1447171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4954581" y="2507489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4787741" y="2682604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81" name="Google Shape;381;p21"/>
            <p:cNvCxnSpPr>
              <a:stCxn id="365" idx="2"/>
              <a:endCxn id="363" idx="6"/>
            </p:cNvCxnSpPr>
            <p:nvPr/>
          </p:nvCxnSpPr>
          <p:spPr>
            <a:xfrm rot="5400000">
              <a:off x="4900581" y="2528189"/>
              <a:ext cx="95700" cy="2493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sp>
        <p:nvSpPr>
          <p:cNvPr id="382" name="Google Shape;382;p21"/>
          <p:cNvSpPr txBox="1"/>
          <p:nvPr/>
        </p:nvSpPr>
        <p:spPr>
          <a:xfrm>
            <a:off x="5715000" y="1282350"/>
            <a:ext cx="16233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3" name="Google Shape;383;p21"/>
          <p:cNvSpPr/>
          <p:nvPr/>
        </p:nvSpPr>
        <p:spPr>
          <a:xfrm>
            <a:off x="645200" y="1937025"/>
            <a:ext cx="2070000" cy="2520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1"/>
          <p:cNvSpPr/>
          <p:nvPr/>
        </p:nvSpPr>
        <p:spPr>
          <a:xfrm>
            <a:off x="4419177" y="1993393"/>
            <a:ext cx="236950" cy="181225"/>
          </a:xfrm>
          <a:prstGeom prst="flowChartDecision">
            <a:avLst/>
          </a:prstGeom>
          <a:noFill/>
          <a:ln w="19050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1"/>
          <p:cNvSpPr/>
          <p:nvPr/>
        </p:nvSpPr>
        <p:spPr>
          <a:xfrm>
            <a:off x="846675" y="2186800"/>
            <a:ext cx="1623300" cy="2520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1"/>
          <p:cNvSpPr/>
          <p:nvPr/>
        </p:nvSpPr>
        <p:spPr>
          <a:xfrm>
            <a:off x="2505761" y="2201022"/>
            <a:ext cx="432000" cy="223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440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000"/>
          </a:p>
        </p:txBody>
      </p:sp>
      <p:sp>
        <p:nvSpPr>
          <p:cNvPr id="387" name="Google Shape;387;p21"/>
          <p:cNvSpPr/>
          <p:nvPr/>
        </p:nvSpPr>
        <p:spPr>
          <a:xfrm>
            <a:off x="5816594" y="2736558"/>
            <a:ext cx="1062000" cy="288000"/>
          </a:xfrm>
          <a:prstGeom prst="roundRect">
            <a:avLst>
              <a:gd name="adj" fmla="val 28424"/>
            </a:avLst>
          </a:prstGeom>
          <a:solidFill>
            <a:srgbClr val="FFFF00">
              <a:alpha val="50199"/>
            </a:srgbClr>
          </a:solidFill>
          <a:ln>
            <a:noFill/>
          </a:ln>
        </p:spPr>
        <p:txBody>
          <a:bodyPr spcFirstLastPara="1" wrap="square" lIns="91425" tIns="18000" rIns="91425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" name="Google Shape;388;p21"/>
          <p:cNvGrpSpPr/>
          <p:nvPr/>
        </p:nvGrpSpPr>
        <p:grpSpPr>
          <a:xfrm>
            <a:off x="4419177" y="1993393"/>
            <a:ext cx="505039" cy="412499"/>
            <a:chOff x="3809577" y="4050793"/>
            <a:chExt cx="505039" cy="412499"/>
          </a:xfrm>
        </p:grpSpPr>
        <p:sp>
          <p:nvSpPr>
            <p:cNvPr id="389" name="Google Shape;389;p21"/>
            <p:cNvSpPr/>
            <p:nvPr/>
          </p:nvSpPr>
          <p:spPr>
            <a:xfrm>
              <a:off x="4077666" y="4282067"/>
              <a:ext cx="236950" cy="181225"/>
            </a:xfrm>
            <a:prstGeom prst="flowChartDecision">
              <a:avLst/>
            </a:prstGeom>
            <a:noFill/>
            <a:ln w="19050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3809577" y="4050793"/>
              <a:ext cx="236950" cy="181225"/>
            </a:xfrm>
            <a:prstGeom prst="flowChartDecision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1" name="Google Shape;391;p21"/>
            <p:cNvCxnSpPr>
              <a:stCxn id="390" idx="3"/>
              <a:endCxn id="389" idx="0"/>
            </p:cNvCxnSpPr>
            <p:nvPr/>
          </p:nvCxnSpPr>
          <p:spPr>
            <a:xfrm>
              <a:off x="4046527" y="4141406"/>
              <a:ext cx="149700" cy="140700"/>
            </a:xfrm>
            <a:prstGeom prst="bentConnector2">
              <a:avLst/>
            </a:prstGeom>
            <a:noFill/>
            <a:ln w="19050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2" name="Google Shape;392;p21"/>
          <p:cNvGrpSpPr/>
          <p:nvPr/>
        </p:nvGrpSpPr>
        <p:grpSpPr>
          <a:xfrm>
            <a:off x="4419177" y="1937568"/>
            <a:ext cx="843321" cy="839448"/>
            <a:chOff x="2971377" y="3690168"/>
            <a:chExt cx="843321" cy="839448"/>
          </a:xfrm>
        </p:grpSpPr>
        <p:cxnSp>
          <p:nvCxnSpPr>
            <p:cNvPr id="393" name="Google Shape;393;p21"/>
            <p:cNvCxnSpPr>
              <a:endCxn id="394" idx="0"/>
            </p:cNvCxnSpPr>
            <p:nvPr/>
          </p:nvCxnSpPr>
          <p:spPr>
            <a:xfrm rot="-5400000" flipH="1">
              <a:off x="3219341" y="4296604"/>
              <a:ext cx="276600" cy="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21"/>
            <p:cNvCxnSpPr>
              <a:stCxn id="394" idx="4"/>
              <a:endCxn id="396" idx="2"/>
            </p:cNvCxnSpPr>
            <p:nvPr/>
          </p:nvCxnSpPr>
          <p:spPr>
            <a:xfrm rot="-5400000" flipH="1">
              <a:off x="3556241" y="4272904"/>
              <a:ext cx="56700" cy="453300"/>
            </a:xfrm>
            <a:prstGeom prst="bentConnector2">
              <a:avLst/>
            </a:prstGeom>
            <a:noFill/>
            <a:ln w="19050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7" name="Google Shape;397;p21"/>
            <p:cNvSpPr/>
            <p:nvPr/>
          </p:nvSpPr>
          <p:spPr>
            <a:xfrm>
              <a:off x="2971377" y="3745993"/>
              <a:ext cx="236950" cy="181225"/>
            </a:xfrm>
            <a:prstGeom prst="flowChartDecision">
              <a:avLst/>
            </a:prstGeom>
            <a:noFill/>
            <a:ln w="19050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8" name="Google Shape;398;p21"/>
            <p:cNvCxnSpPr>
              <a:stCxn id="399" idx="4"/>
              <a:endCxn id="397" idx="0"/>
            </p:cNvCxnSpPr>
            <p:nvPr/>
          </p:nvCxnSpPr>
          <p:spPr>
            <a:xfrm rot="-5400000" flipH="1">
              <a:off x="3080252" y="3735768"/>
              <a:ext cx="19800" cy="600"/>
            </a:xfrm>
            <a:prstGeom prst="curvedConnector3">
              <a:avLst>
                <a:gd name="adj1" fmla="val 50062"/>
              </a:avLst>
            </a:prstGeom>
            <a:noFill/>
            <a:ln w="19050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9" name="Google Shape;399;p21"/>
            <p:cNvSpPr/>
            <p:nvPr/>
          </p:nvSpPr>
          <p:spPr>
            <a:xfrm>
              <a:off x="3071852" y="3690168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00" name="Google Shape;400;p21"/>
            <p:cNvCxnSpPr>
              <a:stCxn id="396" idx="0"/>
              <a:endCxn id="399" idx="6"/>
            </p:cNvCxnSpPr>
            <p:nvPr/>
          </p:nvCxnSpPr>
          <p:spPr>
            <a:xfrm rot="5400000" flipH="1">
              <a:off x="3051498" y="3764616"/>
              <a:ext cx="817800" cy="705000"/>
            </a:xfrm>
            <a:prstGeom prst="bentConnector2">
              <a:avLst/>
            </a:prstGeom>
            <a:noFill/>
            <a:ln w="19050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6" name="Google Shape;396;p21"/>
            <p:cNvSpPr/>
            <p:nvPr/>
          </p:nvSpPr>
          <p:spPr>
            <a:xfrm>
              <a:off x="3811098" y="4526016"/>
              <a:ext cx="3600" cy="36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3339941" y="4435204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21"/>
          <p:cNvSpPr/>
          <p:nvPr/>
        </p:nvSpPr>
        <p:spPr>
          <a:xfrm>
            <a:off x="5807450" y="2079425"/>
            <a:ext cx="1080000" cy="1279500"/>
          </a:xfrm>
          <a:prstGeom prst="roundRect">
            <a:avLst>
              <a:gd name="adj" fmla="val 7069"/>
            </a:avLst>
          </a:prstGeom>
          <a:noFill/>
          <a:ln w="9525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000" rIns="9142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02" name="Google Shape;402;p21"/>
          <p:cNvGraphicFramePr/>
          <p:nvPr/>
        </p:nvGraphicFramePr>
        <p:xfrm>
          <a:off x="5804750" y="2079425"/>
          <a:ext cx="1080000" cy="12795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200"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3" name="Google Shape;403;p21"/>
          <p:cNvSpPr/>
          <p:nvPr/>
        </p:nvSpPr>
        <p:spPr>
          <a:xfrm>
            <a:off x="7250283" y="2077926"/>
            <a:ext cx="1224000" cy="314100"/>
          </a:xfrm>
          <a:prstGeom prst="roundRect">
            <a:avLst>
              <a:gd name="adj" fmla="val 16667"/>
            </a:avLst>
          </a:prstGeom>
          <a:solidFill>
            <a:srgbClr val="FFFF00">
              <a:alpha val="50199"/>
            </a:srgbClr>
          </a:solidFill>
          <a:ln>
            <a:noFill/>
          </a:ln>
        </p:spPr>
        <p:txBody>
          <a:bodyPr spcFirstLastPara="1" wrap="square" lIns="91425" tIns="18000" rIns="91425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1"/>
          <p:cNvSpPr/>
          <p:nvPr/>
        </p:nvSpPr>
        <p:spPr>
          <a:xfrm>
            <a:off x="7250283" y="2077926"/>
            <a:ext cx="1224000" cy="314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000" rIns="9142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/>
          </a:p>
        </p:txBody>
      </p:sp>
      <p:sp>
        <p:nvSpPr>
          <p:cNvPr id="405" name="Google Shape;405;p21"/>
          <p:cNvSpPr txBox="1"/>
          <p:nvPr/>
        </p:nvSpPr>
        <p:spPr>
          <a:xfrm>
            <a:off x="7230483" y="1666646"/>
            <a:ext cx="12636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dice</a:t>
            </a:r>
            <a:endParaRPr/>
          </a:p>
        </p:txBody>
      </p:sp>
      <p:graphicFrame>
        <p:nvGraphicFramePr>
          <p:cNvPr id="406" name="Google Shape;406;p21"/>
          <p:cNvGraphicFramePr/>
          <p:nvPr/>
        </p:nvGraphicFramePr>
        <p:xfrm>
          <a:off x="5804750" y="3908225"/>
          <a:ext cx="1080000" cy="314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200"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7" name="Google Shape;407;p21"/>
          <p:cNvSpPr/>
          <p:nvPr/>
        </p:nvSpPr>
        <p:spPr>
          <a:xfrm>
            <a:off x="5806375" y="3908225"/>
            <a:ext cx="1080000" cy="314100"/>
          </a:xfrm>
          <a:prstGeom prst="roundRect">
            <a:avLst>
              <a:gd name="adj" fmla="val 27332"/>
            </a:avLst>
          </a:prstGeom>
          <a:noFill/>
          <a:ln w="9525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000" rIns="9142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1"/>
          <p:cNvSpPr txBox="1"/>
          <p:nvPr/>
        </p:nvSpPr>
        <p:spPr>
          <a:xfrm>
            <a:off x="5767225" y="3499100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selection</a:t>
            </a:r>
            <a:endParaRPr/>
          </a:p>
        </p:txBody>
      </p:sp>
      <p:sp>
        <p:nvSpPr>
          <p:cNvPr id="409" name="Google Shape;409;p21"/>
          <p:cNvSpPr txBox="1"/>
          <p:nvPr/>
        </p:nvSpPr>
        <p:spPr>
          <a:xfrm>
            <a:off x="5874050" y="1670300"/>
            <a:ext cx="9468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rolls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4" name="Google Shape;414;p22"/>
          <p:cNvGraphicFramePr/>
          <p:nvPr/>
        </p:nvGraphicFramePr>
        <p:xfrm>
          <a:off x="5804750" y="3908225"/>
          <a:ext cx="1080000" cy="314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200"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5" name="Google Shape;415;p22"/>
          <p:cNvSpPr txBox="1"/>
          <p:nvPr/>
        </p:nvSpPr>
        <p:spPr>
          <a:xfrm>
            <a:off x="628300" y="1289300"/>
            <a:ext cx="30276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rolls = [1, 4, 3, 6]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selection = []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for dice in rolls: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if dice &gt; 3: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  selection.append(dice)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print(selection)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6" name="Google Shape;416;p22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Iterating over a list of dice rolls: Walkthrough</a:t>
            </a:r>
            <a:endParaRPr sz="24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7" name="Google Shape;417;p22"/>
          <p:cNvSpPr txBox="1">
            <a:spLocks noGrp="1"/>
          </p:cNvSpPr>
          <p:nvPr>
            <p:ph type="subTitle" idx="2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418" name="Google Shape;418;p22"/>
          <p:cNvSpPr txBox="1"/>
          <p:nvPr/>
        </p:nvSpPr>
        <p:spPr>
          <a:xfrm>
            <a:off x="318475" y="1310750"/>
            <a:ext cx="198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19" name="Google Shape;419;p22"/>
          <p:cNvGrpSpPr/>
          <p:nvPr/>
        </p:nvGrpSpPr>
        <p:grpSpPr>
          <a:xfrm>
            <a:off x="4419152" y="1447171"/>
            <a:ext cx="843346" cy="1497200"/>
            <a:chOff x="4419152" y="1447171"/>
            <a:chExt cx="843346" cy="1497200"/>
          </a:xfrm>
        </p:grpSpPr>
        <p:sp>
          <p:nvSpPr>
            <p:cNvPr id="420" name="Google Shape;420;p22"/>
            <p:cNvSpPr/>
            <p:nvPr/>
          </p:nvSpPr>
          <p:spPr>
            <a:xfrm>
              <a:off x="4687266" y="2224667"/>
              <a:ext cx="236950" cy="181225"/>
            </a:xfrm>
            <a:prstGeom prst="flowChartDecision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1" name="Google Shape;421;p22"/>
            <p:cNvCxnSpPr>
              <a:stCxn id="420" idx="2"/>
              <a:endCxn id="422" idx="0"/>
            </p:cNvCxnSpPr>
            <p:nvPr/>
          </p:nvCxnSpPr>
          <p:spPr>
            <a:xfrm rot="-5400000" flipH="1">
              <a:off x="4667741" y="2543892"/>
              <a:ext cx="276600" cy="600"/>
            </a:xfrm>
            <a:prstGeom prst="curvedConnector3">
              <a:avLst>
                <a:gd name="adj1" fmla="val 50020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23" name="Google Shape;423;p22"/>
            <p:cNvCxnSpPr>
              <a:stCxn id="420" idx="3"/>
              <a:endCxn id="424" idx="0"/>
            </p:cNvCxnSpPr>
            <p:nvPr/>
          </p:nvCxnSpPr>
          <p:spPr>
            <a:xfrm>
              <a:off x="4924216" y="2315279"/>
              <a:ext cx="148800" cy="1923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25" name="Google Shape;425;p22"/>
            <p:cNvCxnSpPr>
              <a:stCxn id="422" idx="4"/>
              <a:endCxn id="426" idx="2"/>
            </p:cNvCxnSpPr>
            <p:nvPr/>
          </p:nvCxnSpPr>
          <p:spPr>
            <a:xfrm rot="-5400000" flipH="1">
              <a:off x="5004041" y="2520304"/>
              <a:ext cx="56700" cy="4533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7" name="Google Shape;427;p22"/>
            <p:cNvSpPr/>
            <p:nvPr/>
          </p:nvSpPr>
          <p:spPr>
            <a:xfrm>
              <a:off x="4519652" y="2682604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4419177" y="1993393"/>
              <a:ext cx="236950" cy="181225"/>
            </a:xfrm>
            <a:prstGeom prst="flowChartDecision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9" name="Google Shape;429;p22"/>
            <p:cNvCxnSpPr>
              <a:stCxn id="428" idx="2"/>
              <a:endCxn id="427" idx="0"/>
            </p:cNvCxnSpPr>
            <p:nvPr/>
          </p:nvCxnSpPr>
          <p:spPr>
            <a:xfrm rot="-5400000" flipH="1">
              <a:off x="4284002" y="2428268"/>
              <a:ext cx="507900" cy="600"/>
            </a:xfrm>
            <a:prstGeom prst="curvedConnector3">
              <a:avLst>
                <a:gd name="adj1" fmla="val 50008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22"/>
            <p:cNvCxnSpPr>
              <a:stCxn id="431" idx="4"/>
              <a:endCxn id="428" idx="0"/>
            </p:cNvCxnSpPr>
            <p:nvPr/>
          </p:nvCxnSpPr>
          <p:spPr>
            <a:xfrm rot="-5400000" flipH="1">
              <a:off x="4528052" y="1983168"/>
              <a:ext cx="19800" cy="600"/>
            </a:xfrm>
            <a:prstGeom prst="curvedConnector3">
              <a:avLst>
                <a:gd name="adj1" fmla="val 50062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1" name="Google Shape;431;p22"/>
            <p:cNvSpPr/>
            <p:nvPr/>
          </p:nvSpPr>
          <p:spPr>
            <a:xfrm>
              <a:off x="4519652" y="1937568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2" name="Google Shape;432;p22"/>
            <p:cNvCxnSpPr>
              <a:stCxn id="433" idx="2"/>
              <a:endCxn id="431" idx="0"/>
            </p:cNvCxnSpPr>
            <p:nvPr/>
          </p:nvCxnSpPr>
          <p:spPr>
            <a:xfrm rot="-5400000" flipH="1">
              <a:off x="4476302" y="1875717"/>
              <a:ext cx="123300" cy="600"/>
            </a:xfrm>
            <a:prstGeom prst="curvedConnector3">
              <a:avLst>
                <a:gd name="adj1" fmla="val 49960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34" name="Google Shape;434;p22"/>
            <p:cNvCxnSpPr>
              <a:stCxn id="428" idx="3"/>
              <a:endCxn id="420" idx="0"/>
            </p:cNvCxnSpPr>
            <p:nvPr/>
          </p:nvCxnSpPr>
          <p:spPr>
            <a:xfrm>
              <a:off x="4656127" y="2084006"/>
              <a:ext cx="149700" cy="1407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35" name="Google Shape;435;p22"/>
            <p:cNvCxnSpPr>
              <a:stCxn id="426" idx="0"/>
              <a:endCxn id="431" idx="6"/>
            </p:cNvCxnSpPr>
            <p:nvPr/>
          </p:nvCxnSpPr>
          <p:spPr>
            <a:xfrm rot="5400000" flipH="1">
              <a:off x="4499298" y="2012016"/>
              <a:ext cx="817800" cy="7050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426" name="Google Shape;426;p22"/>
            <p:cNvSpPr/>
            <p:nvPr/>
          </p:nvSpPr>
          <p:spPr>
            <a:xfrm>
              <a:off x="5258898" y="2773416"/>
              <a:ext cx="3600" cy="36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4419152" y="1716867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4419152" y="2846872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7" name="Google Shape;437;p22"/>
            <p:cNvCxnSpPr>
              <a:stCxn id="427" idx="4"/>
              <a:endCxn id="436" idx="0"/>
            </p:cNvCxnSpPr>
            <p:nvPr/>
          </p:nvCxnSpPr>
          <p:spPr>
            <a:xfrm rot="-5400000" flipH="1">
              <a:off x="4473752" y="2782504"/>
              <a:ext cx="128400" cy="600"/>
            </a:xfrm>
            <a:prstGeom prst="curvedConnector3">
              <a:avLst>
                <a:gd name="adj1" fmla="val 49949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38" name="Google Shape;438;p22"/>
            <p:cNvCxnSpPr>
              <a:stCxn id="439" idx="2"/>
              <a:endCxn id="433" idx="0"/>
            </p:cNvCxnSpPr>
            <p:nvPr/>
          </p:nvCxnSpPr>
          <p:spPr>
            <a:xfrm rot="-5400000" flipH="1">
              <a:off x="4451852" y="1630471"/>
              <a:ext cx="172200" cy="600"/>
            </a:xfrm>
            <a:prstGeom prst="curvedConnector3">
              <a:avLst>
                <a:gd name="adj1" fmla="val 49999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439" name="Google Shape;439;p22"/>
            <p:cNvSpPr/>
            <p:nvPr/>
          </p:nvSpPr>
          <p:spPr>
            <a:xfrm>
              <a:off x="4419152" y="1447171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4954581" y="2507489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4787741" y="2682604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0" name="Google Shape;440;p22"/>
            <p:cNvCxnSpPr>
              <a:stCxn id="424" idx="2"/>
              <a:endCxn id="422" idx="6"/>
            </p:cNvCxnSpPr>
            <p:nvPr/>
          </p:nvCxnSpPr>
          <p:spPr>
            <a:xfrm rot="5400000">
              <a:off x="4900581" y="2528189"/>
              <a:ext cx="95700" cy="2493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sp>
        <p:nvSpPr>
          <p:cNvPr id="441" name="Google Shape;441;p22"/>
          <p:cNvSpPr txBox="1"/>
          <p:nvPr/>
        </p:nvSpPr>
        <p:spPr>
          <a:xfrm>
            <a:off x="5715000" y="1282350"/>
            <a:ext cx="16233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42" name="Google Shape;442;p22"/>
          <p:cNvSpPr/>
          <p:nvPr/>
        </p:nvSpPr>
        <p:spPr>
          <a:xfrm>
            <a:off x="645200" y="1937025"/>
            <a:ext cx="2070000" cy="2520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2"/>
          <p:cNvSpPr/>
          <p:nvPr/>
        </p:nvSpPr>
        <p:spPr>
          <a:xfrm>
            <a:off x="4419177" y="1993393"/>
            <a:ext cx="236950" cy="181225"/>
          </a:xfrm>
          <a:prstGeom prst="flowChartDecision">
            <a:avLst/>
          </a:prstGeom>
          <a:noFill/>
          <a:ln w="19050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2"/>
          <p:cNvSpPr/>
          <p:nvPr/>
        </p:nvSpPr>
        <p:spPr>
          <a:xfrm>
            <a:off x="846675" y="2186800"/>
            <a:ext cx="1623300" cy="2520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2"/>
          <p:cNvSpPr/>
          <p:nvPr/>
        </p:nvSpPr>
        <p:spPr>
          <a:xfrm>
            <a:off x="2505761" y="2201022"/>
            <a:ext cx="432000" cy="223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440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000"/>
          </a:p>
        </p:txBody>
      </p:sp>
      <p:sp>
        <p:nvSpPr>
          <p:cNvPr id="446" name="Google Shape;446;p22"/>
          <p:cNvSpPr/>
          <p:nvPr/>
        </p:nvSpPr>
        <p:spPr>
          <a:xfrm>
            <a:off x="5816594" y="3055469"/>
            <a:ext cx="1062000" cy="288000"/>
          </a:xfrm>
          <a:prstGeom prst="roundRect">
            <a:avLst>
              <a:gd name="adj" fmla="val 28424"/>
            </a:avLst>
          </a:prstGeom>
          <a:solidFill>
            <a:srgbClr val="FFFF00">
              <a:alpha val="50199"/>
            </a:srgbClr>
          </a:solidFill>
          <a:ln>
            <a:noFill/>
          </a:ln>
        </p:spPr>
        <p:txBody>
          <a:bodyPr spcFirstLastPara="1" wrap="square" lIns="91425" tIns="18000" rIns="91425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7" name="Google Shape;447;p22"/>
          <p:cNvGrpSpPr/>
          <p:nvPr/>
        </p:nvGrpSpPr>
        <p:grpSpPr>
          <a:xfrm>
            <a:off x="4419177" y="1993393"/>
            <a:ext cx="505039" cy="412499"/>
            <a:chOff x="3809577" y="4050793"/>
            <a:chExt cx="505039" cy="412499"/>
          </a:xfrm>
        </p:grpSpPr>
        <p:sp>
          <p:nvSpPr>
            <p:cNvPr id="448" name="Google Shape;448;p22"/>
            <p:cNvSpPr/>
            <p:nvPr/>
          </p:nvSpPr>
          <p:spPr>
            <a:xfrm>
              <a:off x="4077666" y="4282067"/>
              <a:ext cx="236950" cy="181225"/>
            </a:xfrm>
            <a:prstGeom prst="flowChartDecision">
              <a:avLst/>
            </a:prstGeom>
            <a:noFill/>
            <a:ln w="19050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3809577" y="4050793"/>
              <a:ext cx="236950" cy="181225"/>
            </a:xfrm>
            <a:prstGeom prst="flowChartDecision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50" name="Google Shape;450;p22"/>
            <p:cNvCxnSpPr>
              <a:stCxn id="449" idx="3"/>
              <a:endCxn id="448" idx="0"/>
            </p:cNvCxnSpPr>
            <p:nvPr/>
          </p:nvCxnSpPr>
          <p:spPr>
            <a:xfrm>
              <a:off x="4046527" y="4141406"/>
              <a:ext cx="149700" cy="140700"/>
            </a:xfrm>
            <a:prstGeom prst="bentConnector2">
              <a:avLst/>
            </a:prstGeom>
            <a:noFill/>
            <a:ln w="19050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1" name="Google Shape;451;p22"/>
          <p:cNvSpPr/>
          <p:nvPr/>
        </p:nvSpPr>
        <p:spPr>
          <a:xfrm>
            <a:off x="1075275" y="2436556"/>
            <a:ext cx="2520000" cy="2520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2" name="Google Shape;452;p22"/>
          <p:cNvGrpSpPr/>
          <p:nvPr/>
        </p:nvGrpSpPr>
        <p:grpSpPr>
          <a:xfrm>
            <a:off x="4687266" y="2224667"/>
            <a:ext cx="504315" cy="380323"/>
            <a:chOff x="3010866" y="4282067"/>
            <a:chExt cx="504315" cy="380323"/>
          </a:xfrm>
        </p:grpSpPr>
        <p:sp>
          <p:nvSpPr>
            <p:cNvPr id="453" name="Google Shape;453;p22"/>
            <p:cNvSpPr/>
            <p:nvPr/>
          </p:nvSpPr>
          <p:spPr>
            <a:xfrm>
              <a:off x="3010866" y="4282067"/>
              <a:ext cx="236950" cy="181225"/>
            </a:xfrm>
            <a:prstGeom prst="flowChartDecision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54" name="Google Shape;454;p22"/>
            <p:cNvCxnSpPr>
              <a:stCxn id="453" idx="3"/>
              <a:endCxn id="455" idx="0"/>
            </p:cNvCxnSpPr>
            <p:nvPr/>
          </p:nvCxnSpPr>
          <p:spPr>
            <a:xfrm>
              <a:off x="3247816" y="4372679"/>
              <a:ext cx="148800" cy="192300"/>
            </a:xfrm>
            <a:prstGeom prst="bentConnector2">
              <a:avLst/>
            </a:prstGeom>
            <a:noFill/>
            <a:ln w="19050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5" name="Google Shape;455;p22"/>
            <p:cNvSpPr/>
            <p:nvPr/>
          </p:nvSpPr>
          <p:spPr>
            <a:xfrm>
              <a:off x="3278181" y="4564889"/>
              <a:ext cx="237000" cy="97500"/>
            </a:xfrm>
            <a:prstGeom prst="rect">
              <a:avLst/>
            </a:prstGeom>
            <a:noFill/>
            <a:ln w="19050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22"/>
          <p:cNvSpPr/>
          <p:nvPr/>
        </p:nvSpPr>
        <p:spPr>
          <a:xfrm>
            <a:off x="5807450" y="2079425"/>
            <a:ext cx="1080000" cy="1279500"/>
          </a:xfrm>
          <a:prstGeom prst="roundRect">
            <a:avLst>
              <a:gd name="adj" fmla="val 7069"/>
            </a:avLst>
          </a:prstGeom>
          <a:noFill/>
          <a:ln w="9525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000" rIns="9142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57" name="Google Shape;457;p22"/>
          <p:cNvGraphicFramePr/>
          <p:nvPr/>
        </p:nvGraphicFramePr>
        <p:xfrm>
          <a:off x="5804750" y="2079425"/>
          <a:ext cx="1080000" cy="12795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200"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8" name="Google Shape;458;p22"/>
          <p:cNvSpPr/>
          <p:nvPr/>
        </p:nvSpPr>
        <p:spPr>
          <a:xfrm>
            <a:off x="7250283" y="2077926"/>
            <a:ext cx="1224000" cy="314100"/>
          </a:xfrm>
          <a:prstGeom prst="roundRect">
            <a:avLst>
              <a:gd name="adj" fmla="val 16667"/>
            </a:avLst>
          </a:prstGeom>
          <a:solidFill>
            <a:srgbClr val="FFFF00">
              <a:alpha val="50199"/>
            </a:srgbClr>
          </a:solidFill>
          <a:ln>
            <a:noFill/>
          </a:ln>
        </p:spPr>
        <p:txBody>
          <a:bodyPr spcFirstLastPara="1" wrap="square" lIns="91425" tIns="18000" rIns="91425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2"/>
          <p:cNvSpPr/>
          <p:nvPr/>
        </p:nvSpPr>
        <p:spPr>
          <a:xfrm>
            <a:off x="7250283" y="2077926"/>
            <a:ext cx="1224000" cy="314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000" rIns="9142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/>
          </a:p>
        </p:txBody>
      </p:sp>
      <p:sp>
        <p:nvSpPr>
          <p:cNvPr id="460" name="Google Shape;460;p22"/>
          <p:cNvSpPr txBox="1"/>
          <p:nvPr/>
        </p:nvSpPr>
        <p:spPr>
          <a:xfrm>
            <a:off x="7230483" y="1666646"/>
            <a:ext cx="12636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dice</a:t>
            </a:r>
            <a:endParaRPr/>
          </a:p>
        </p:txBody>
      </p:sp>
      <p:sp>
        <p:nvSpPr>
          <p:cNvPr id="461" name="Google Shape;461;p22"/>
          <p:cNvSpPr/>
          <p:nvPr/>
        </p:nvSpPr>
        <p:spPr>
          <a:xfrm>
            <a:off x="5806375" y="3908225"/>
            <a:ext cx="1080000" cy="314100"/>
          </a:xfrm>
          <a:prstGeom prst="roundRect">
            <a:avLst>
              <a:gd name="adj" fmla="val 27332"/>
            </a:avLst>
          </a:prstGeom>
          <a:noFill/>
          <a:ln w="9525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000" rIns="9142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2"/>
          <p:cNvSpPr txBox="1"/>
          <p:nvPr/>
        </p:nvSpPr>
        <p:spPr>
          <a:xfrm>
            <a:off x="5767225" y="3499100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selection</a:t>
            </a:r>
            <a:endParaRPr/>
          </a:p>
        </p:txBody>
      </p:sp>
      <p:sp>
        <p:nvSpPr>
          <p:cNvPr id="463" name="Google Shape;463;p22"/>
          <p:cNvSpPr txBox="1"/>
          <p:nvPr/>
        </p:nvSpPr>
        <p:spPr>
          <a:xfrm>
            <a:off x="5874050" y="1670300"/>
            <a:ext cx="9468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rolls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3"/>
          <p:cNvSpPr/>
          <p:nvPr/>
        </p:nvSpPr>
        <p:spPr>
          <a:xfrm>
            <a:off x="5823842" y="4242666"/>
            <a:ext cx="1044000" cy="288000"/>
          </a:xfrm>
          <a:prstGeom prst="roundRect">
            <a:avLst>
              <a:gd name="adj" fmla="val 22494"/>
            </a:avLst>
          </a:prstGeom>
          <a:solidFill>
            <a:srgbClr val="FF8000">
              <a:alpha val="50199"/>
            </a:srgbClr>
          </a:solidFill>
          <a:ln>
            <a:noFill/>
          </a:ln>
        </p:spPr>
        <p:txBody>
          <a:bodyPr spcFirstLastPara="1" wrap="square" lIns="91425" tIns="18000" rIns="91425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3"/>
          <p:cNvSpPr txBox="1"/>
          <p:nvPr/>
        </p:nvSpPr>
        <p:spPr>
          <a:xfrm>
            <a:off x="628300" y="1289300"/>
            <a:ext cx="30276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rolls = [1, 4, 3, 6]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selection = []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for dice in rolls: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if dice &gt; 3: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  selection.append(dice)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print(selection)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0" name="Google Shape;470;p23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Iterating over a list of dice rolls: Walkthrough</a:t>
            </a:r>
            <a:endParaRPr sz="24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1" name="Google Shape;471;p23"/>
          <p:cNvSpPr txBox="1">
            <a:spLocks noGrp="1"/>
          </p:cNvSpPr>
          <p:nvPr>
            <p:ph type="subTitle" idx="2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472" name="Google Shape;472;p23"/>
          <p:cNvSpPr txBox="1"/>
          <p:nvPr/>
        </p:nvSpPr>
        <p:spPr>
          <a:xfrm>
            <a:off x="318475" y="1310750"/>
            <a:ext cx="198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73" name="Google Shape;473;p23"/>
          <p:cNvGrpSpPr/>
          <p:nvPr/>
        </p:nvGrpSpPr>
        <p:grpSpPr>
          <a:xfrm>
            <a:off x="4419152" y="1447171"/>
            <a:ext cx="843346" cy="1497200"/>
            <a:chOff x="4419152" y="1447171"/>
            <a:chExt cx="843346" cy="1497200"/>
          </a:xfrm>
        </p:grpSpPr>
        <p:sp>
          <p:nvSpPr>
            <p:cNvPr id="474" name="Google Shape;474;p23"/>
            <p:cNvSpPr/>
            <p:nvPr/>
          </p:nvSpPr>
          <p:spPr>
            <a:xfrm>
              <a:off x="4687266" y="2224667"/>
              <a:ext cx="236950" cy="181225"/>
            </a:xfrm>
            <a:prstGeom prst="flowChartDecision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5" name="Google Shape;475;p23"/>
            <p:cNvCxnSpPr>
              <a:stCxn id="474" idx="2"/>
              <a:endCxn id="476" idx="0"/>
            </p:cNvCxnSpPr>
            <p:nvPr/>
          </p:nvCxnSpPr>
          <p:spPr>
            <a:xfrm rot="-5400000" flipH="1">
              <a:off x="4667741" y="2543892"/>
              <a:ext cx="276600" cy="600"/>
            </a:xfrm>
            <a:prstGeom prst="curvedConnector3">
              <a:avLst>
                <a:gd name="adj1" fmla="val 50020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77" name="Google Shape;477;p23"/>
            <p:cNvCxnSpPr>
              <a:stCxn id="474" idx="3"/>
              <a:endCxn id="478" idx="0"/>
            </p:cNvCxnSpPr>
            <p:nvPr/>
          </p:nvCxnSpPr>
          <p:spPr>
            <a:xfrm>
              <a:off x="4924216" y="2315279"/>
              <a:ext cx="148800" cy="1923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79" name="Google Shape;479;p23"/>
            <p:cNvCxnSpPr>
              <a:stCxn id="476" idx="4"/>
              <a:endCxn id="480" idx="2"/>
            </p:cNvCxnSpPr>
            <p:nvPr/>
          </p:nvCxnSpPr>
          <p:spPr>
            <a:xfrm rot="-5400000" flipH="1">
              <a:off x="5004041" y="2520304"/>
              <a:ext cx="56700" cy="4533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1" name="Google Shape;481;p23"/>
            <p:cNvSpPr/>
            <p:nvPr/>
          </p:nvSpPr>
          <p:spPr>
            <a:xfrm>
              <a:off x="4519652" y="2682604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4419177" y="1993393"/>
              <a:ext cx="236950" cy="181225"/>
            </a:xfrm>
            <a:prstGeom prst="flowChartDecision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3" name="Google Shape;483;p23"/>
            <p:cNvCxnSpPr>
              <a:stCxn id="482" idx="2"/>
              <a:endCxn id="481" idx="0"/>
            </p:cNvCxnSpPr>
            <p:nvPr/>
          </p:nvCxnSpPr>
          <p:spPr>
            <a:xfrm rot="-5400000" flipH="1">
              <a:off x="4284002" y="2428268"/>
              <a:ext cx="507900" cy="600"/>
            </a:xfrm>
            <a:prstGeom prst="curvedConnector3">
              <a:avLst>
                <a:gd name="adj1" fmla="val 50008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4" name="Google Shape;484;p23"/>
            <p:cNvCxnSpPr>
              <a:stCxn id="485" idx="4"/>
              <a:endCxn id="482" idx="0"/>
            </p:cNvCxnSpPr>
            <p:nvPr/>
          </p:nvCxnSpPr>
          <p:spPr>
            <a:xfrm rot="-5400000" flipH="1">
              <a:off x="4528052" y="1983168"/>
              <a:ext cx="19800" cy="600"/>
            </a:xfrm>
            <a:prstGeom prst="curvedConnector3">
              <a:avLst>
                <a:gd name="adj1" fmla="val 50062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5" name="Google Shape;485;p23"/>
            <p:cNvSpPr/>
            <p:nvPr/>
          </p:nvSpPr>
          <p:spPr>
            <a:xfrm>
              <a:off x="4519652" y="1937568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6" name="Google Shape;486;p23"/>
            <p:cNvCxnSpPr>
              <a:stCxn id="487" idx="2"/>
              <a:endCxn id="485" idx="0"/>
            </p:cNvCxnSpPr>
            <p:nvPr/>
          </p:nvCxnSpPr>
          <p:spPr>
            <a:xfrm rot="-5400000" flipH="1">
              <a:off x="4476302" y="1875717"/>
              <a:ext cx="123300" cy="600"/>
            </a:xfrm>
            <a:prstGeom prst="curvedConnector3">
              <a:avLst>
                <a:gd name="adj1" fmla="val 49960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88" name="Google Shape;488;p23"/>
            <p:cNvCxnSpPr>
              <a:stCxn id="482" idx="3"/>
              <a:endCxn id="474" idx="0"/>
            </p:cNvCxnSpPr>
            <p:nvPr/>
          </p:nvCxnSpPr>
          <p:spPr>
            <a:xfrm>
              <a:off x="4656127" y="2084006"/>
              <a:ext cx="149700" cy="1407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89" name="Google Shape;489;p23"/>
            <p:cNvCxnSpPr>
              <a:stCxn id="480" idx="0"/>
              <a:endCxn id="485" idx="6"/>
            </p:cNvCxnSpPr>
            <p:nvPr/>
          </p:nvCxnSpPr>
          <p:spPr>
            <a:xfrm rot="5400000" flipH="1">
              <a:off x="4499298" y="2012016"/>
              <a:ext cx="817800" cy="7050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480" name="Google Shape;480;p23"/>
            <p:cNvSpPr/>
            <p:nvPr/>
          </p:nvSpPr>
          <p:spPr>
            <a:xfrm>
              <a:off x="5258898" y="2773416"/>
              <a:ext cx="3600" cy="36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4419152" y="1716867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4419152" y="2846872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1" name="Google Shape;491;p23"/>
            <p:cNvCxnSpPr>
              <a:stCxn id="481" idx="4"/>
              <a:endCxn id="490" idx="0"/>
            </p:cNvCxnSpPr>
            <p:nvPr/>
          </p:nvCxnSpPr>
          <p:spPr>
            <a:xfrm rot="-5400000" flipH="1">
              <a:off x="4473752" y="2782504"/>
              <a:ext cx="128400" cy="600"/>
            </a:xfrm>
            <a:prstGeom prst="curvedConnector3">
              <a:avLst>
                <a:gd name="adj1" fmla="val 49949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92" name="Google Shape;492;p23"/>
            <p:cNvCxnSpPr>
              <a:stCxn id="493" idx="2"/>
              <a:endCxn id="487" idx="0"/>
            </p:cNvCxnSpPr>
            <p:nvPr/>
          </p:nvCxnSpPr>
          <p:spPr>
            <a:xfrm rot="-5400000" flipH="1">
              <a:off x="4451852" y="1630471"/>
              <a:ext cx="172200" cy="600"/>
            </a:xfrm>
            <a:prstGeom prst="curvedConnector3">
              <a:avLst>
                <a:gd name="adj1" fmla="val 49999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493" name="Google Shape;493;p23"/>
            <p:cNvSpPr/>
            <p:nvPr/>
          </p:nvSpPr>
          <p:spPr>
            <a:xfrm>
              <a:off x="4419152" y="1447171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4954581" y="2507489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4787741" y="2682604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4" name="Google Shape;494;p23"/>
            <p:cNvCxnSpPr>
              <a:stCxn id="478" idx="2"/>
              <a:endCxn id="476" idx="6"/>
            </p:cNvCxnSpPr>
            <p:nvPr/>
          </p:nvCxnSpPr>
          <p:spPr>
            <a:xfrm rot="5400000">
              <a:off x="4900581" y="2528189"/>
              <a:ext cx="95700" cy="2493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sp>
        <p:nvSpPr>
          <p:cNvPr id="495" name="Google Shape;495;p23"/>
          <p:cNvSpPr txBox="1"/>
          <p:nvPr/>
        </p:nvSpPr>
        <p:spPr>
          <a:xfrm>
            <a:off x="5715000" y="1282350"/>
            <a:ext cx="16233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96" name="Google Shape;496;p23"/>
          <p:cNvSpPr/>
          <p:nvPr/>
        </p:nvSpPr>
        <p:spPr>
          <a:xfrm>
            <a:off x="645200" y="1937025"/>
            <a:ext cx="2070000" cy="2520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3"/>
          <p:cNvSpPr/>
          <p:nvPr/>
        </p:nvSpPr>
        <p:spPr>
          <a:xfrm>
            <a:off x="1075275" y="2436556"/>
            <a:ext cx="2520000" cy="2520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3"/>
          <p:cNvSpPr/>
          <p:nvPr/>
        </p:nvSpPr>
        <p:spPr>
          <a:xfrm>
            <a:off x="4954581" y="2507489"/>
            <a:ext cx="237000" cy="97500"/>
          </a:xfrm>
          <a:prstGeom prst="rect">
            <a:avLst/>
          </a:prstGeom>
          <a:noFill/>
          <a:ln w="19050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9" name="Google Shape;499;p23"/>
          <p:cNvGrpSpPr/>
          <p:nvPr/>
        </p:nvGrpSpPr>
        <p:grpSpPr>
          <a:xfrm>
            <a:off x="4419177" y="1937568"/>
            <a:ext cx="843321" cy="839448"/>
            <a:chOff x="3047577" y="3994968"/>
            <a:chExt cx="843321" cy="839448"/>
          </a:xfrm>
        </p:grpSpPr>
        <p:cxnSp>
          <p:nvCxnSpPr>
            <p:cNvPr id="500" name="Google Shape;500;p23"/>
            <p:cNvCxnSpPr>
              <a:stCxn id="501" idx="4"/>
              <a:endCxn id="502" idx="2"/>
            </p:cNvCxnSpPr>
            <p:nvPr/>
          </p:nvCxnSpPr>
          <p:spPr>
            <a:xfrm rot="-5400000" flipH="1">
              <a:off x="3632441" y="4577704"/>
              <a:ext cx="56700" cy="453300"/>
            </a:xfrm>
            <a:prstGeom prst="bentConnector2">
              <a:avLst/>
            </a:prstGeom>
            <a:noFill/>
            <a:ln w="19050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3" name="Google Shape;503;p23"/>
            <p:cNvSpPr/>
            <p:nvPr/>
          </p:nvSpPr>
          <p:spPr>
            <a:xfrm>
              <a:off x="3047577" y="4050793"/>
              <a:ext cx="236950" cy="181225"/>
            </a:xfrm>
            <a:prstGeom prst="flowChartDecision">
              <a:avLst/>
            </a:prstGeom>
            <a:noFill/>
            <a:ln w="19050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04" name="Google Shape;504;p23"/>
            <p:cNvCxnSpPr>
              <a:stCxn id="505" idx="4"/>
              <a:endCxn id="503" idx="0"/>
            </p:cNvCxnSpPr>
            <p:nvPr/>
          </p:nvCxnSpPr>
          <p:spPr>
            <a:xfrm rot="-5400000" flipH="1">
              <a:off x="3156452" y="4040568"/>
              <a:ext cx="19800" cy="600"/>
            </a:xfrm>
            <a:prstGeom prst="curvedConnector3">
              <a:avLst>
                <a:gd name="adj1" fmla="val 50062"/>
              </a:avLst>
            </a:prstGeom>
            <a:noFill/>
            <a:ln w="19050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5" name="Google Shape;505;p23"/>
            <p:cNvSpPr/>
            <p:nvPr/>
          </p:nvSpPr>
          <p:spPr>
            <a:xfrm>
              <a:off x="3148052" y="3994968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06" name="Google Shape;506;p23"/>
            <p:cNvCxnSpPr>
              <a:stCxn id="502" idx="0"/>
              <a:endCxn id="505" idx="6"/>
            </p:cNvCxnSpPr>
            <p:nvPr/>
          </p:nvCxnSpPr>
          <p:spPr>
            <a:xfrm rot="5400000" flipH="1">
              <a:off x="3127698" y="4069416"/>
              <a:ext cx="817800" cy="705000"/>
            </a:xfrm>
            <a:prstGeom prst="bentConnector2">
              <a:avLst/>
            </a:prstGeom>
            <a:noFill/>
            <a:ln w="19050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2" name="Google Shape;502;p23"/>
            <p:cNvSpPr/>
            <p:nvPr/>
          </p:nvSpPr>
          <p:spPr>
            <a:xfrm>
              <a:off x="3887298" y="4830816"/>
              <a:ext cx="3600" cy="36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3"/>
            <p:cNvSpPr/>
            <p:nvPr/>
          </p:nvSpPr>
          <p:spPr>
            <a:xfrm>
              <a:off x="3582981" y="4564889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3416141" y="4740004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08" name="Google Shape;508;p23"/>
            <p:cNvCxnSpPr>
              <a:stCxn id="507" idx="2"/>
              <a:endCxn id="501" idx="6"/>
            </p:cNvCxnSpPr>
            <p:nvPr/>
          </p:nvCxnSpPr>
          <p:spPr>
            <a:xfrm rot="5400000">
              <a:off x="3528981" y="4585589"/>
              <a:ext cx="95700" cy="249300"/>
            </a:xfrm>
            <a:prstGeom prst="bentConnector2">
              <a:avLst/>
            </a:prstGeom>
            <a:noFill/>
            <a:ln w="19050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09" name="Google Shape;509;p23"/>
          <p:cNvSpPr/>
          <p:nvPr/>
        </p:nvSpPr>
        <p:spPr>
          <a:xfrm>
            <a:off x="5816594" y="3055469"/>
            <a:ext cx="1062000" cy="288000"/>
          </a:xfrm>
          <a:prstGeom prst="roundRect">
            <a:avLst>
              <a:gd name="adj" fmla="val 28424"/>
            </a:avLst>
          </a:prstGeom>
          <a:solidFill>
            <a:srgbClr val="FFFF00">
              <a:alpha val="50199"/>
            </a:srgbClr>
          </a:solidFill>
          <a:ln>
            <a:noFill/>
          </a:ln>
        </p:spPr>
        <p:txBody>
          <a:bodyPr spcFirstLastPara="1" wrap="square" lIns="91425" tIns="18000" rIns="91425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3"/>
          <p:cNvSpPr/>
          <p:nvPr/>
        </p:nvSpPr>
        <p:spPr>
          <a:xfrm>
            <a:off x="5807450" y="2079425"/>
            <a:ext cx="1080000" cy="1279500"/>
          </a:xfrm>
          <a:prstGeom prst="roundRect">
            <a:avLst>
              <a:gd name="adj" fmla="val 7069"/>
            </a:avLst>
          </a:prstGeom>
          <a:noFill/>
          <a:ln w="9525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000" rIns="9142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11" name="Google Shape;511;p23"/>
          <p:cNvGraphicFramePr/>
          <p:nvPr/>
        </p:nvGraphicFramePr>
        <p:xfrm>
          <a:off x="5804750" y="2079425"/>
          <a:ext cx="1080000" cy="12795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200"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2" name="Google Shape;512;p23"/>
          <p:cNvSpPr/>
          <p:nvPr/>
        </p:nvSpPr>
        <p:spPr>
          <a:xfrm>
            <a:off x="7250283" y="2077926"/>
            <a:ext cx="1224000" cy="314100"/>
          </a:xfrm>
          <a:prstGeom prst="roundRect">
            <a:avLst>
              <a:gd name="adj" fmla="val 16667"/>
            </a:avLst>
          </a:prstGeom>
          <a:solidFill>
            <a:srgbClr val="FFFF00">
              <a:alpha val="50199"/>
            </a:srgbClr>
          </a:solidFill>
          <a:ln>
            <a:noFill/>
          </a:ln>
        </p:spPr>
        <p:txBody>
          <a:bodyPr spcFirstLastPara="1" wrap="square" lIns="91425" tIns="18000" rIns="91425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3"/>
          <p:cNvSpPr/>
          <p:nvPr/>
        </p:nvSpPr>
        <p:spPr>
          <a:xfrm>
            <a:off x="7250283" y="2077926"/>
            <a:ext cx="1224000" cy="314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000" rIns="9142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/>
          </a:p>
        </p:txBody>
      </p:sp>
      <p:sp>
        <p:nvSpPr>
          <p:cNvPr id="514" name="Google Shape;514;p23"/>
          <p:cNvSpPr txBox="1"/>
          <p:nvPr/>
        </p:nvSpPr>
        <p:spPr>
          <a:xfrm>
            <a:off x="7230483" y="1666646"/>
            <a:ext cx="12636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dice</a:t>
            </a:r>
            <a:endParaRPr/>
          </a:p>
        </p:txBody>
      </p:sp>
      <p:sp>
        <p:nvSpPr>
          <p:cNvPr id="515" name="Google Shape;515;p23"/>
          <p:cNvSpPr/>
          <p:nvPr/>
        </p:nvSpPr>
        <p:spPr>
          <a:xfrm>
            <a:off x="5806375" y="3908225"/>
            <a:ext cx="1080000" cy="639600"/>
          </a:xfrm>
          <a:prstGeom prst="roundRect">
            <a:avLst>
              <a:gd name="adj" fmla="val 11725"/>
            </a:avLst>
          </a:prstGeom>
          <a:noFill/>
          <a:ln w="9525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000" rIns="9142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16" name="Google Shape;516;p23"/>
          <p:cNvGraphicFramePr/>
          <p:nvPr/>
        </p:nvGraphicFramePr>
        <p:xfrm>
          <a:off x="5804750" y="3908225"/>
          <a:ext cx="1080000" cy="639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200"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7" name="Google Shape;517;p23"/>
          <p:cNvSpPr txBox="1"/>
          <p:nvPr/>
        </p:nvSpPr>
        <p:spPr>
          <a:xfrm>
            <a:off x="5767225" y="3499100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selection</a:t>
            </a:r>
            <a:endParaRPr/>
          </a:p>
        </p:txBody>
      </p:sp>
      <p:sp>
        <p:nvSpPr>
          <p:cNvPr id="518" name="Google Shape;518;p23"/>
          <p:cNvSpPr txBox="1"/>
          <p:nvPr/>
        </p:nvSpPr>
        <p:spPr>
          <a:xfrm>
            <a:off x="5874050" y="1670300"/>
            <a:ext cx="9468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rolls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4"/>
          <p:cNvSpPr txBox="1"/>
          <p:nvPr/>
        </p:nvSpPr>
        <p:spPr>
          <a:xfrm>
            <a:off x="628300" y="1289300"/>
            <a:ext cx="30276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rolls = [1, 4, 3, 6]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selection = []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for dice in rolls: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if dice &gt; 3: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  selection.append(dice)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print(selection)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4" name="Google Shape;524;p24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Iterating over a list of dice rolls: Walkthrough</a:t>
            </a:r>
            <a:endParaRPr sz="24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25" name="Google Shape;525;p24"/>
          <p:cNvSpPr txBox="1">
            <a:spLocks noGrp="1"/>
          </p:cNvSpPr>
          <p:nvPr>
            <p:ph type="subTitle" idx="2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526" name="Google Shape;526;p24"/>
          <p:cNvSpPr txBox="1"/>
          <p:nvPr/>
        </p:nvSpPr>
        <p:spPr>
          <a:xfrm>
            <a:off x="318475" y="1310750"/>
            <a:ext cx="198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527" name="Google Shape;527;p24"/>
          <p:cNvGrpSpPr/>
          <p:nvPr/>
        </p:nvGrpSpPr>
        <p:grpSpPr>
          <a:xfrm>
            <a:off x="4419152" y="1447171"/>
            <a:ext cx="843346" cy="1497200"/>
            <a:chOff x="4419152" y="1447171"/>
            <a:chExt cx="843346" cy="1497200"/>
          </a:xfrm>
        </p:grpSpPr>
        <p:sp>
          <p:nvSpPr>
            <p:cNvPr id="528" name="Google Shape;528;p24"/>
            <p:cNvSpPr/>
            <p:nvPr/>
          </p:nvSpPr>
          <p:spPr>
            <a:xfrm>
              <a:off x="4687266" y="2224667"/>
              <a:ext cx="236950" cy="181225"/>
            </a:xfrm>
            <a:prstGeom prst="flowChartDecision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9" name="Google Shape;529;p24"/>
            <p:cNvCxnSpPr>
              <a:stCxn id="528" idx="2"/>
              <a:endCxn id="530" idx="0"/>
            </p:cNvCxnSpPr>
            <p:nvPr/>
          </p:nvCxnSpPr>
          <p:spPr>
            <a:xfrm rot="-5400000" flipH="1">
              <a:off x="4667741" y="2543892"/>
              <a:ext cx="276600" cy="600"/>
            </a:xfrm>
            <a:prstGeom prst="curvedConnector3">
              <a:avLst>
                <a:gd name="adj1" fmla="val 50020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531" name="Google Shape;531;p24"/>
            <p:cNvCxnSpPr>
              <a:stCxn id="528" idx="3"/>
              <a:endCxn id="532" idx="0"/>
            </p:cNvCxnSpPr>
            <p:nvPr/>
          </p:nvCxnSpPr>
          <p:spPr>
            <a:xfrm>
              <a:off x="4924216" y="2315279"/>
              <a:ext cx="148800" cy="1923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533" name="Google Shape;533;p24"/>
            <p:cNvCxnSpPr>
              <a:stCxn id="530" idx="4"/>
              <a:endCxn id="534" idx="2"/>
            </p:cNvCxnSpPr>
            <p:nvPr/>
          </p:nvCxnSpPr>
          <p:spPr>
            <a:xfrm rot="-5400000" flipH="1">
              <a:off x="5004041" y="2520304"/>
              <a:ext cx="56700" cy="4533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35" name="Google Shape;535;p24"/>
            <p:cNvSpPr/>
            <p:nvPr/>
          </p:nvSpPr>
          <p:spPr>
            <a:xfrm>
              <a:off x="4519652" y="2682604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4"/>
            <p:cNvSpPr/>
            <p:nvPr/>
          </p:nvSpPr>
          <p:spPr>
            <a:xfrm>
              <a:off x="4419177" y="1993393"/>
              <a:ext cx="236950" cy="181225"/>
            </a:xfrm>
            <a:prstGeom prst="flowChartDecision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7" name="Google Shape;537;p24"/>
            <p:cNvCxnSpPr>
              <a:stCxn id="536" idx="2"/>
              <a:endCxn id="535" idx="0"/>
            </p:cNvCxnSpPr>
            <p:nvPr/>
          </p:nvCxnSpPr>
          <p:spPr>
            <a:xfrm rot="-5400000" flipH="1">
              <a:off x="4284002" y="2428268"/>
              <a:ext cx="507900" cy="600"/>
            </a:xfrm>
            <a:prstGeom prst="curvedConnector3">
              <a:avLst>
                <a:gd name="adj1" fmla="val 50008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24"/>
            <p:cNvCxnSpPr>
              <a:stCxn id="539" idx="4"/>
              <a:endCxn id="536" idx="0"/>
            </p:cNvCxnSpPr>
            <p:nvPr/>
          </p:nvCxnSpPr>
          <p:spPr>
            <a:xfrm rot="-5400000" flipH="1">
              <a:off x="4528052" y="1983168"/>
              <a:ext cx="19800" cy="600"/>
            </a:xfrm>
            <a:prstGeom prst="curvedConnector3">
              <a:avLst>
                <a:gd name="adj1" fmla="val 50062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39" name="Google Shape;539;p24"/>
            <p:cNvSpPr/>
            <p:nvPr/>
          </p:nvSpPr>
          <p:spPr>
            <a:xfrm>
              <a:off x="4519652" y="1937568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0" name="Google Shape;540;p24"/>
            <p:cNvCxnSpPr>
              <a:stCxn id="541" idx="2"/>
              <a:endCxn id="539" idx="0"/>
            </p:cNvCxnSpPr>
            <p:nvPr/>
          </p:nvCxnSpPr>
          <p:spPr>
            <a:xfrm rot="-5400000" flipH="1">
              <a:off x="4476302" y="1875717"/>
              <a:ext cx="123300" cy="600"/>
            </a:xfrm>
            <a:prstGeom prst="curvedConnector3">
              <a:avLst>
                <a:gd name="adj1" fmla="val 49960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542" name="Google Shape;542;p24"/>
            <p:cNvCxnSpPr>
              <a:stCxn id="536" idx="3"/>
              <a:endCxn id="528" idx="0"/>
            </p:cNvCxnSpPr>
            <p:nvPr/>
          </p:nvCxnSpPr>
          <p:spPr>
            <a:xfrm>
              <a:off x="4656127" y="2084006"/>
              <a:ext cx="149700" cy="1407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543" name="Google Shape;543;p24"/>
            <p:cNvCxnSpPr>
              <a:stCxn id="534" idx="0"/>
              <a:endCxn id="539" idx="6"/>
            </p:cNvCxnSpPr>
            <p:nvPr/>
          </p:nvCxnSpPr>
          <p:spPr>
            <a:xfrm rot="5400000" flipH="1">
              <a:off x="4499298" y="2012016"/>
              <a:ext cx="817800" cy="7050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534" name="Google Shape;534;p24"/>
            <p:cNvSpPr/>
            <p:nvPr/>
          </p:nvSpPr>
          <p:spPr>
            <a:xfrm>
              <a:off x="5258898" y="2773416"/>
              <a:ext cx="3600" cy="36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4"/>
            <p:cNvSpPr/>
            <p:nvPr/>
          </p:nvSpPr>
          <p:spPr>
            <a:xfrm>
              <a:off x="4419152" y="1716867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4"/>
            <p:cNvSpPr/>
            <p:nvPr/>
          </p:nvSpPr>
          <p:spPr>
            <a:xfrm>
              <a:off x="4419152" y="2846872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5" name="Google Shape;545;p24"/>
            <p:cNvCxnSpPr>
              <a:stCxn id="535" idx="4"/>
              <a:endCxn id="544" idx="0"/>
            </p:cNvCxnSpPr>
            <p:nvPr/>
          </p:nvCxnSpPr>
          <p:spPr>
            <a:xfrm rot="-5400000" flipH="1">
              <a:off x="4473752" y="2782504"/>
              <a:ext cx="128400" cy="600"/>
            </a:xfrm>
            <a:prstGeom prst="curvedConnector3">
              <a:avLst>
                <a:gd name="adj1" fmla="val 49949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546" name="Google Shape;546;p24"/>
            <p:cNvCxnSpPr>
              <a:stCxn id="547" idx="2"/>
              <a:endCxn id="541" idx="0"/>
            </p:cNvCxnSpPr>
            <p:nvPr/>
          </p:nvCxnSpPr>
          <p:spPr>
            <a:xfrm rot="-5400000" flipH="1">
              <a:off x="4451852" y="1630471"/>
              <a:ext cx="172200" cy="600"/>
            </a:xfrm>
            <a:prstGeom prst="curvedConnector3">
              <a:avLst>
                <a:gd name="adj1" fmla="val 49999"/>
              </a:avLst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547" name="Google Shape;547;p24"/>
            <p:cNvSpPr/>
            <p:nvPr/>
          </p:nvSpPr>
          <p:spPr>
            <a:xfrm>
              <a:off x="4419152" y="1447171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4954581" y="2507489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4787741" y="2682604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8" name="Google Shape;548;p24"/>
            <p:cNvCxnSpPr>
              <a:stCxn id="532" idx="2"/>
              <a:endCxn id="530" idx="6"/>
            </p:cNvCxnSpPr>
            <p:nvPr/>
          </p:nvCxnSpPr>
          <p:spPr>
            <a:xfrm rot="5400000">
              <a:off x="4900581" y="2528189"/>
              <a:ext cx="95700" cy="249300"/>
            </a:xfrm>
            <a:prstGeom prst="bentConnector2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sp>
        <p:nvSpPr>
          <p:cNvPr id="549" name="Google Shape;549;p24"/>
          <p:cNvSpPr txBox="1"/>
          <p:nvPr/>
        </p:nvSpPr>
        <p:spPr>
          <a:xfrm>
            <a:off x="5715000" y="1282350"/>
            <a:ext cx="16233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50" name="Google Shape;550;p24"/>
          <p:cNvSpPr/>
          <p:nvPr/>
        </p:nvSpPr>
        <p:spPr>
          <a:xfrm>
            <a:off x="645200" y="2761125"/>
            <a:ext cx="1854000" cy="2520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4"/>
          <p:cNvSpPr/>
          <p:nvPr/>
        </p:nvSpPr>
        <p:spPr>
          <a:xfrm>
            <a:off x="5807450" y="2079425"/>
            <a:ext cx="1080000" cy="1279500"/>
          </a:xfrm>
          <a:prstGeom prst="roundRect">
            <a:avLst>
              <a:gd name="adj" fmla="val 7069"/>
            </a:avLst>
          </a:prstGeom>
          <a:noFill/>
          <a:ln w="9525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000" rIns="9142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52" name="Google Shape;552;p24"/>
          <p:cNvGraphicFramePr/>
          <p:nvPr/>
        </p:nvGraphicFramePr>
        <p:xfrm>
          <a:off x="5804750" y="2079425"/>
          <a:ext cx="1080000" cy="12795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200"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53" name="Google Shape;553;p24"/>
          <p:cNvGrpSpPr/>
          <p:nvPr/>
        </p:nvGrpSpPr>
        <p:grpSpPr>
          <a:xfrm>
            <a:off x="4419152" y="1993393"/>
            <a:ext cx="237000" cy="950979"/>
            <a:chOff x="3885752" y="3898393"/>
            <a:chExt cx="237000" cy="950979"/>
          </a:xfrm>
        </p:grpSpPr>
        <p:sp>
          <p:nvSpPr>
            <p:cNvPr id="554" name="Google Shape;554;p24"/>
            <p:cNvSpPr/>
            <p:nvPr/>
          </p:nvSpPr>
          <p:spPr>
            <a:xfrm>
              <a:off x="3986252" y="4587604"/>
              <a:ext cx="36000" cy="3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3885777" y="3898393"/>
              <a:ext cx="236950" cy="181225"/>
            </a:xfrm>
            <a:prstGeom prst="flowChartDecision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6" name="Google Shape;556;p24"/>
            <p:cNvCxnSpPr>
              <a:stCxn id="555" idx="2"/>
              <a:endCxn id="554" idx="0"/>
            </p:cNvCxnSpPr>
            <p:nvPr/>
          </p:nvCxnSpPr>
          <p:spPr>
            <a:xfrm rot="-5400000" flipH="1">
              <a:off x="3750602" y="4333268"/>
              <a:ext cx="507900" cy="600"/>
            </a:xfrm>
            <a:prstGeom prst="curvedConnector3">
              <a:avLst>
                <a:gd name="adj1" fmla="val 50008"/>
              </a:avLst>
            </a:prstGeom>
            <a:noFill/>
            <a:ln w="19050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7" name="Google Shape;557;p24"/>
            <p:cNvSpPr/>
            <p:nvPr/>
          </p:nvSpPr>
          <p:spPr>
            <a:xfrm>
              <a:off x="3885752" y="4751872"/>
              <a:ext cx="237000" cy="97500"/>
            </a:xfrm>
            <a:prstGeom prst="rect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</a:t>
              </a:r>
              <a:endParaRPr/>
            </a:p>
          </p:txBody>
        </p:sp>
        <p:cxnSp>
          <p:nvCxnSpPr>
            <p:cNvPr id="558" name="Google Shape;558;p24"/>
            <p:cNvCxnSpPr>
              <a:stCxn id="554" idx="4"/>
              <a:endCxn id="557" idx="0"/>
            </p:cNvCxnSpPr>
            <p:nvPr/>
          </p:nvCxnSpPr>
          <p:spPr>
            <a:xfrm rot="-5400000" flipH="1">
              <a:off x="3940352" y="4687504"/>
              <a:ext cx="128400" cy="600"/>
            </a:xfrm>
            <a:prstGeom prst="curvedConnector3">
              <a:avLst>
                <a:gd name="adj1" fmla="val 49949"/>
              </a:avLst>
            </a:prstGeom>
            <a:noFill/>
            <a:ln w="19050" cap="flat" cmpd="sng">
              <a:solidFill>
                <a:srgbClr val="5B5BA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9" name="Google Shape;559;p24"/>
          <p:cNvSpPr/>
          <p:nvPr/>
        </p:nvSpPr>
        <p:spPr>
          <a:xfrm>
            <a:off x="4419152" y="2846872"/>
            <a:ext cx="237000" cy="97500"/>
          </a:xfrm>
          <a:prstGeom prst="rect">
            <a:avLst/>
          </a:prstGeom>
          <a:noFill/>
          <a:ln w="19050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4"/>
          <p:cNvSpPr txBox="1"/>
          <p:nvPr/>
        </p:nvSpPr>
        <p:spPr>
          <a:xfrm>
            <a:off x="5874050" y="1670300"/>
            <a:ext cx="9468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rolls</a:t>
            </a:r>
            <a:endParaRPr/>
          </a:p>
        </p:txBody>
      </p:sp>
      <p:sp>
        <p:nvSpPr>
          <p:cNvPr id="561" name="Google Shape;561;p24"/>
          <p:cNvSpPr/>
          <p:nvPr/>
        </p:nvSpPr>
        <p:spPr>
          <a:xfrm>
            <a:off x="5806375" y="3908225"/>
            <a:ext cx="1080000" cy="639600"/>
          </a:xfrm>
          <a:prstGeom prst="roundRect">
            <a:avLst>
              <a:gd name="adj" fmla="val 11725"/>
            </a:avLst>
          </a:prstGeom>
          <a:noFill/>
          <a:ln w="9525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000" rIns="9142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62" name="Google Shape;562;p24"/>
          <p:cNvGraphicFramePr/>
          <p:nvPr/>
        </p:nvGraphicFramePr>
        <p:xfrm>
          <a:off x="5804750" y="3908225"/>
          <a:ext cx="1080000" cy="639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200"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5B5BA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solidFill>
                          <a:srgbClr val="5B5BA5"/>
                        </a:solidFill>
                      </a:endParaRPr>
                    </a:p>
                  </a:txBody>
                  <a:tcPr marL="54000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/>
                    </a:p>
                  </a:txBody>
                  <a:tcPr marL="54000" marR="91425" marT="0" marB="0" anchor="ctr">
                    <a:lnL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B5B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B5BA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3" name="Google Shape;563;p24"/>
          <p:cNvSpPr txBox="1"/>
          <p:nvPr/>
        </p:nvSpPr>
        <p:spPr>
          <a:xfrm>
            <a:off x="5767225" y="3499100"/>
            <a:ext cx="11583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selection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4755625" y="1289300"/>
            <a:ext cx="4086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Assume that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passwords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is a list of common passwords, sorted according to popularity: the more common passwords are earlier in the list.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Question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Fill in the gap with a </a:t>
            </a:r>
            <a:r>
              <a:rPr lang="en-GB" b="1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condition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that checks if the list of </a:t>
            </a:r>
            <a:r>
              <a:rPr lang="en-GB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passwords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contains an item equal to </a:t>
            </a:r>
            <a:r>
              <a:rPr lang="en-GB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password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17500" algn="l" rtl="0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passwords[index] == password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passwords.index(password) &gt;= 0 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password in passwords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password &lt; len(passwords)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3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Passwords</a:t>
            </a:r>
            <a:endParaRPr sz="2400" b="1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628300" y="1289300"/>
            <a:ext cx="38343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from data import passwords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print("Password to check:")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password = input()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en-GB" b="1" dirty="0">
                <a:latin typeface="Roboto Mono"/>
                <a:ea typeface="Roboto Mono"/>
                <a:cs typeface="Roboto Mono"/>
                <a:sym typeface="Roboto Mono"/>
              </a:rPr>
              <a:t>password in passwords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 print("Common password")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else: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 print("Not a common password")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318475" y="1310750"/>
            <a:ext cx="198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1005557" y="2285997"/>
            <a:ext cx="2286000" cy="2097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" name="Google Shape;94;p13"/>
          <p:cNvGrpSpPr/>
          <p:nvPr/>
        </p:nvGrpSpPr>
        <p:grpSpPr>
          <a:xfrm>
            <a:off x="4743386" y="3969180"/>
            <a:ext cx="390401" cy="229550"/>
            <a:chOff x="5235174" y="2560960"/>
            <a:chExt cx="390401" cy="229550"/>
          </a:xfrm>
        </p:grpSpPr>
        <p:sp>
          <p:nvSpPr>
            <p:cNvPr id="95" name="Google Shape;95;p13"/>
            <p:cNvSpPr/>
            <p:nvPr/>
          </p:nvSpPr>
          <p:spPr>
            <a:xfrm>
              <a:off x="5409575" y="2574510"/>
              <a:ext cx="216000" cy="21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5235174" y="2560960"/>
              <a:ext cx="216000" cy="21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▹</a:t>
              </a:r>
              <a:endParaRPr sz="10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5"/>
          <p:cNvSpPr txBox="1">
            <a:spLocks noGrp="1"/>
          </p:cNvSpPr>
          <p:nvPr>
            <p:ph type="subTitle" idx="3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569" name="Google Shape;569;p25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70" name="Google Shape;570;p25"/>
          <p:cNvSpPr txBox="1"/>
          <p:nvPr/>
        </p:nvSpPr>
        <p:spPr>
          <a:xfrm>
            <a:off x="310900" y="1289300"/>
            <a:ext cx="40965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You will be using </a:t>
            </a:r>
            <a:r>
              <a:rPr lang="en-GB" sz="1800">
                <a:solidFill>
                  <a:srgbClr val="FFFFFF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pair programming </a:t>
            </a: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with each member in a pair taking on a specific </a:t>
            </a:r>
            <a:r>
              <a:rPr lang="en-GB" sz="1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role</a:t>
            </a: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: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Driver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Control the keyboard and mouse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Navigator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Provide support and instructions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You will </a:t>
            </a:r>
            <a:r>
              <a:rPr lang="en-GB" sz="1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alternate</a:t>
            </a: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between roles.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71" name="Google Shape;5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600" y="1289307"/>
            <a:ext cx="4086099" cy="2724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6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Lipogram</a:t>
            </a:r>
            <a:endParaRPr sz="24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77" name="Google Shape;577;p26"/>
          <p:cNvSpPr txBox="1"/>
          <p:nvPr/>
        </p:nvSpPr>
        <p:spPr>
          <a:xfrm>
            <a:off x="4736600" y="1289300"/>
            <a:ext cx="4096500" cy="23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1939 novel </a:t>
            </a:r>
            <a:r>
              <a:rPr lang="en-GB" sz="1800" i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Gadsby</a:t>
            </a: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by Ernest Vincent Wright is a </a:t>
            </a:r>
            <a:r>
              <a:rPr lang="en-GB" sz="1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lipogram</a:t>
            </a: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(missing a letter). 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78" name="Google Shape;578;p26"/>
          <p:cNvSpPr txBox="1">
            <a:spLocks noGrp="1"/>
          </p:cNvSpPr>
          <p:nvPr>
            <p:ph type="subTitle" idx="3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579" name="Google Shape;5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900" y="1289300"/>
            <a:ext cx="2328109" cy="35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7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Lipogram</a:t>
            </a:r>
            <a:endParaRPr sz="24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85" name="Google Shape;585;p27"/>
          <p:cNvSpPr txBox="1"/>
          <p:nvPr/>
        </p:nvSpPr>
        <p:spPr>
          <a:xfrm>
            <a:off x="4736600" y="1289300"/>
            <a:ext cx="4096500" cy="2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 note at the end of the book claims: “Not a word containing the letter ‘E’ has appeared in this story of over 50,000 words.”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We will make a program to check this claim.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86" name="Google Shape;586;p27"/>
          <p:cNvSpPr txBox="1">
            <a:spLocks noGrp="1"/>
          </p:cNvSpPr>
          <p:nvPr>
            <p:ph type="subTitle" idx="3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587" name="Google Shape;5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900" y="1289300"/>
            <a:ext cx="2328109" cy="35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8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Lipogram</a:t>
            </a:r>
            <a:endParaRPr sz="24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93" name="Google Shape;593;p28"/>
          <p:cNvSpPr txBox="1"/>
          <p:nvPr/>
        </p:nvSpPr>
        <p:spPr>
          <a:xfrm>
            <a:off x="4736600" y="1289300"/>
            <a:ext cx="4096500" cy="24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This code retrieves the entire text of </a:t>
            </a:r>
            <a:r>
              <a:rPr lang="en-GB" sz="1800" i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Gadsby</a:t>
            </a: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stores it as a list of words (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wordlist</a:t>
            </a: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).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Note 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The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textfile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module and the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words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function are </a:t>
            </a:r>
            <a:r>
              <a:rPr lang="en-GB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not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standard Python components.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94" name="Google Shape;594;p28"/>
          <p:cNvSpPr txBox="1">
            <a:spLocks noGrp="1"/>
          </p:cNvSpPr>
          <p:nvPr>
            <p:ph type="subTitle" idx="3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595" name="Google Shape;595;p28"/>
          <p:cNvSpPr txBox="1"/>
          <p:nvPr/>
        </p:nvSpPr>
        <p:spPr>
          <a:xfrm>
            <a:off x="628300" y="1289300"/>
            <a:ext cx="37791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-GB" dirty="0" err="1">
                <a:latin typeface="Roboto Mono"/>
                <a:ea typeface="Roboto Mono"/>
                <a:cs typeface="Roboto Mono"/>
                <a:sym typeface="Roboto Mono"/>
              </a:rPr>
              <a:t>textfile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import words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wordlist = words('gadsby.txt')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6" name="Google Shape;596;p28"/>
          <p:cNvSpPr txBox="1"/>
          <p:nvPr/>
        </p:nvSpPr>
        <p:spPr>
          <a:xfrm>
            <a:off x="318475" y="1310750"/>
            <a:ext cx="198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597" name="Google Shape;597;p28"/>
          <p:cNvGrpSpPr/>
          <p:nvPr/>
        </p:nvGrpSpPr>
        <p:grpSpPr>
          <a:xfrm>
            <a:off x="4441389" y="3097200"/>
            <a:ext cx="4393461" cy="1529400"/>
            <a:chOff x="4960850" y="3956309"/>
            <a:chExt cx="4393461" cy="1529400"/>
          </a:xfrm>
        </p:grpSpPr>
        <p:sp>
          <p:nvSpPr>
            <p:cNvPr id="598" name="Google Shape;598;p28"/>
            <p:cNvSpPr txBox="1"/>
            <p:nvPr/>
          </p:nvSpPr>
          <p:spPr>
            <a:xfrm>
              <a:off x="5257811" y="3956309"/>
              <a:ext cx="4096500" cy="152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54000" bIns="91425" anchor="t" anchorCtr="0">
              <a:noAutofit/>
            </a:bodyPr>
            <a:lstStyle/>
            <a:p>
              <a:pPr marL="0" lvl="0" indent="0" algn="l" rtl="0">
                <a:lnSpc>
                  <a:spcPct val="11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We will make a program that checks the claim that no words containing ‘E’ are to be found in the book.  </a:t>
              </a:r>
              <a:endParaRPr sz="1800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l" rtl="0">
                <a:lnSpc>
                  <a:spcPct val="112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Live coding (</a:t>
              </a:r>
              <a:r>
                <a:rPr lang="en-GB" sz="1800" dirty="0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  <a:hlinkClick r:id="rId3"/>
                </a:rPr>
                <a:t>ncce.io/py-books-2</a:t>
              </a:r>
              <a:r>
                <a:rPr lang="en-GB" sz="1800" dirty="0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)</a:t>
              </a:r>
              <a:endParaRPr sz="1800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pic>
          <p:nvPicPr>
            <p:cNvPr id="599" name="Google Shape;599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60850" y="5037843"/>
              <a:ext cx="270000" cy="27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00" name="Google Shape;60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1075" y="2410284"/>
            <a:ext cx="270000" cy="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9"/>
          <p:cNvSpPr txBox="1"/>
          <p:nvPr/>
        </p:nvSpPr>
        <p:spPr>
          <a:xfrm>
            <a:off x="628300" y="1289300"/>
            <a:ext cx="37791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-GB" dirty="0" err="1">
                <a:latin typeface="Roboto Mono"/>
                <a:ea typeface="Roboto Mono"/>
                <a:cs typeface="Roboto Mono"/>
                <a:sym typeface="Roboto Mono"/>
              </a:rPr>
              <a:t>textfile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import words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wordlist = words('gadsby.txt')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length = </a:t>
            </a:r>
            <a:r>
              <a:rPr lang="en-GB" dirty="0" err="1"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(wordlist)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print(length, "words in Gadsby")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for word in wordlist: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 if "e" in word: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   print(word)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6" name="Google Shape;606;p29"/>
          <p:cNvSpPr/>
          <p:nvPr/>
        </p:nvSpPr>
        <p:spPr>
          <a:xfrm>
            <a:off x="622150" y="2484225"/>
            <a:ext cx="3779100" cy="843600"/>
          </a:xfrm>
          <a:prstGeom prst="rect">
            <a:avLst/>
          </a:prstGeom>
          <a:noFill/>
          <a:ln w="9525" cap="flat" cmpd="sng">
            <a:solidFill>
              <a:srgbClr val="5B5BA5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9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Lipogram: After the live coding session</a:t>
            </a:r>
            <a:endParaRPr sz="24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08" name="Google Shape;608;p29"/>
          <p:cNvSpPr txBox="1">
            <a:spLocks noGrp="1"/>
          </p:cNvSpPr>
          <p:nvPr>
            <p:ph type="subTitle" idx="3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609" name="Google Shape;609;p29"/>
          <p:cNvSpPr txBox="1"/>
          <p:nvPr/>
        </p:nvSpPr>
        <p:spPr>
          <a:xfrm>
            <a:off x="318475" y="1310750"/>
            <a:ext cx="198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0" name="Google Shape;610;p29"/>
          <p:cNvSpPr txBox="1"/>
          <p:nvPr/>
        </p:nvSpPr>
        <p:spPr>
          <a:xfrm>
            <a:off x="4498088" y="2410622"/>
            <a:ext cx="34920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Iterate over the </a:t>
            </a:r>
            <a:r>
              <a:rPr lang="en-GB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wordlist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and print any word that contains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"e"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1" name="Google Shape;611;p29"/>
          <p:cNvSpPr/>
          <p:nvPr/>
        </p:nvSpPr>
        <p:spPr>
          <a:xfrm>
            <a:off x="622150" y="1918027"/>
            <a:ext cx="3779100" cy="527100"/>
          </a:xfrm>
          <a:prstGeom prst="rect">
            <a:avLst/>
          </a:prstGeom>
          <a:noFill/>
          <a:ln w="9525" cap="flat" cmpd="sng">
            <a:solidFill>
              <a:srgbClr val="5B5BA5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9"/>
          <p:cNvSpPr txBox="1"/>
          <p:nvPr/>
        </p:nvSpPr>
        <p:spPr>
          <a:xfrm>
            <a:off x="4498088" y="1844427"/>
            <a:ext cx="34920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Determine the number of words in the book (the length of the </a:t>
            </a:r>
            <a:r>
              <a:rPr lang="en-GB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wordlist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).</a:t>
            </a:r>
            <a:endParaRPr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0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English words</a:t>
            </a:r>
            <a:endParaRPr sz="24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18" name="Google Shape;618;p30"/>
          <p:cNvSpPr txBox="1"/>
          <p:nvPr/>
        </p:nvSpPr>
        <p:spPr>
          <a:xfrm>
            <a:off x="310900" y="1292775"/>
            <a:ext cx="4096500" cy="14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Use 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to iterate over a list containing thousands of English words, to complete the tasks from your </a:t>
            </a:r>
            <a:r>
              <a:rPr lang="en-GB" sz="1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worksheet</a:t>
            </a: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8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619" name="Google Shape;6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116" y="529300"/>
            <a:ext cx="27000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30"/>
          <p:cNvSpPr txBox="1">
            <a:spLocks noGrp="1"/>
          </p:cNvSpPr>
          <p:nvPr>
            <p:ph type="subTitle" idx="3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3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EFA25F-2552-4CDF-953E-008AF9FE4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607" y="529300"/>
            <a:ext cx="4135393" cy="43442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1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English words: Task 1 solution</a:t>
            </a:r>
            <a:endParaRPr sz="24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627" name="Google Shape;62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402" y="528850"/>
            <a:ext cx="27000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31"/>
          <p:cNvSpPr txBox="1"/>
          <p:nvPr/>
        </p:nvSpPr>
        <p:spPr>
          <a:xfrm>
            <a:off x="318475" y="1310750"/>
            <a:ext cx="198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9" name="Google Shape;629;p31"/>
          <p:cNvSpPr txBox="1"/>
          <p:nvPr/>
        </p:nvSpPr>
        <p:spPr>
          <a:xfrm>
            <a:off x="628300" y="1289300"/>
            <a:ext cx="78069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from data import dictionary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 err="1">
                <a:latin typeface="Roboto Mono"/>
                <a:ea typeface="Roboto Mono"/>
                <a:cs typeface="Roboto Mono"/>
                <a:sym typeface="Roboto Mono"/>
              </a:rPr>
              <a:t>nb_words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GB" dirty="0" err="1"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(dictionary)       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print(</a:t>
            </a:r>
            <a:r>
              <a:rPr lang="en-GB" dirty="0" err="1">
                <a:latin typeface="Roboto Mono"/>
                <a:ea typeface="Roboto Mono"/>
                <a:cs typeface="Roboto Mono"/>
                <a:sym typeface="Roboto Mono"/>
              </a:rPr>
              <a:t>nb_words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, "</a:t>
            </a:r>
            <a:r>
              <a:rPr lang="en-GB" dirty="0" err="1">
                <a:latin typeface="Roboto Mono"/>
                <a:ea typeface="Roboto Mono"/>
                <a:cs typeface="Roboto Mono"/>
                <a:sym typeface="Roboto Mono"/>
              </a:rPr>
              <a:t>english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words in the list")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print("Length of words to search for:")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length = int(input())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count = 0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for word in dictionary: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 if </a:t>
            </a:r>
            <a:r>
              <a:rPr lang="en-GB" dirty="0" err="1"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(word) == length: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   count = count + 1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print("There are", count, "words with", length, "letters")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0" name="Google Shape;630;p31"/>
          <p:cNvSpPr/>
          <p:nvPr/>
        </p:nvSpPr>
        <p:spPr>
          <a:xfrm>
            <a:off x="622150" y="2825200"/>
            <a:ext cx="3785100" cy="1045200"/>
          </a:xfrm>
          <a:prstGeom prst="rect">
            <a:avLst/>
          </a:prstGeom>
          <a:noFill/>
          <a:ln w="9525" cap="flat" cmpd="sng">
            <a:solidFill>
              <a:srgbClr val="5B5BA5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1"/>
          <p:cNvSpPr txBox="1"/>
          <p:nvPr/>
        </p:nvSpPr>
        <p:spPr>
          <a:xfrm>
            <a:off x="4498088" y="2751575"/>
            <a:ext cx="3564900" cy="11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Count words of a given length: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iterate over the </a:t>
            </a:r>
            <a:r>
              <a:rPr lang="en-GB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en_words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and increase the </a:t>
            </a:r>
            <a:r>
              <a:rPr lang="en-GB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when the length of the current </a:t>
            </a:r>
            <a:r>
              <a:rPr lang="en-GB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word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is equal to the given </a:t>
            </a:r>
            <a:r>
              <a:rPr lang="en-GB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2" name="Google Shape;632;p31"/>
          <p:cNvSpPr txBox="1">
            <a:spLocks noGrp="1"/>
          </p:cNvSpPr>
          <p:nvPr>
            <p:ph type="subTitle" idx="3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3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2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English words: Task 2 solution</a:t>
            </a:r>
            <a:endParaRPr sz="24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8" name="Google Shape;638;p32"/>
          <p:cNvSpPr txBox="1"/>
          <p:nvPr/>
        </p:nvSpPr>
        <p:spPr>
          <a:xfrm>
            <a:off x="318475" y="1310750"/>
            <a:ext cx="198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9" name="Google Shape;639;p32"/>
          <p:cNvSpPr txBox="1"/>
          <p:nvPr/>
        </p:nvSpPr>
        <p:spPr>
          <a:xfrm>
            <a:off x="628300" y="1289300"/>
            <a:ext cx="78069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from data import dictionary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print("Text to search for:")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sub = input()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collection = []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for word in dictionary: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 if sub in word: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dirty="0" err="1">
                <a:latin typeface="Roboto Mono"/>
                <a:ea typeface="Roboto Mono"/>
                <a:cs typeface="Roboto Mono"/>
                <a:sym typeface="Roboto Mono"/>
              </a:rPr>
              <a:t>collection.append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(word)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for word in collection: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 print(word)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0" name="Google Shape;640;p32"/>
          <p:cNvSpPr/>
          <p:nvPr/>
        </p:nvSpPr>
        <p:spPr>
          <a:xfrm>
            <a:off x="622150" y="2241175"/>
            <a:ext cx="3785400" cy="1045200"/>
          </a:xfrm>
          <a:prstGeom prst="rect">
            <a:avLst/>
          </a:prstGeom>
          <a:noFill/>
          <a:ln w="9525" cap="flat" cmpd="sng">
            <a:solidFill>
              <a:srgbClr val="5B5BA5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32"/>
          <p:cNvSpPr txBox="1"/>
          <p:nvPr/>
        </p:nvSpPr>
        <p:spPr>
          <a:xfrm>
            <a:off x="4498088" y="2167550"/>
            <a:ext cx="3492000" cy="11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Collect words that contain a given string: iterate over the </a:t>
            </a:r>
            <a:r>
              <a:rPr lang="en-GB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en_words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and append to the </a:t>
            </a:r>
            <a:r>
              <a:rPr lang="en-GB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collection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when the current </a:t>
            </a:r>
            <a:r>
              <a:rPr lang="en-GB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word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contains the given </a:t>
            </a:r>
            <a:r>
              <a:rPr lang="en-GB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sub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-string.</a:t>
            </a:r>
            <a:endParaRPr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2" name="Google Shape;642;p32"/>
          <p:cNvSpPr/>
          <p:nvPr/>
        </p:nvSpPr>
        <p:spPr>
          <a:xfrm>
            <a:off x="622150" y="3326301"/>
            <a:ext cx="3785400" cy="555300"/>
          </a:xfrm>
          <a:prstGeom prst="rect">
            <a:avLst/>
          </a:prstGeom>
          <a:noFill/>
          <a:ln w="9525" cap="flat" cmpd="sng">
            <a:solidFill>
              <a:srgbClr val="5B5BA5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32"/>
          <p:cNvSpPr txBox="1"/>
          <p:nvPr/>
        </p:nvSpPr>
        <p:spPr>
          <a:xfrm>
            <a:off x="4498088" y="3252677"/>
            <a:ext cx="3492000" cy="11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Print every </a:t>
            </a:r>
            <a:r>
              <a:rPr lang="en-GB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word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in the </a:t>
            </a:r>
            <a:r>
              <a:rPr lang="en-GB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collection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4" name="Google Shape;644;p32"/>
          <p:cNvSpPr txBox="1">
            <a:spLocks noGrp="1"/>
          </p:cNvSpPr>
          <p:nvPr>
            <p:ph type="subTitle" idx="3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3</a:t>
            </a:r>
            <a:endParaRPr/>
          </a:p>
        </p:txBody>
      </p:sp>
      <p:pic>
        <p:nvPicPr>
          <p:cNvPr id="645" name="Google Shape;6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402" y="528850"/>
            <a:ext cx="270000" cy="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3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English words: Explorer task solution</a:t>
            </a:r>
            <a:endParaRPr sz="24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651" name="Google Shape;6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5002" y="528850"/>
            <a:ext cx="27000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33"/>
          <p:cNvSpPr txBox="1"/>
          <p:nvPr/>
        </p:nvSpPr>
        <p:spPr>
          <a:xfrm>
            <a:off x="318475" y="1310750"/>
            <a:ext cx="198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3" name="Google Shape;653;p33"/>
          <p:cNvSpPr txBox="1"/>
          <p:nvPr/>
        </p:nvSpPr>
        <p:spPr>
          <a:xfrm>
            <a:off x="628300" y="1289300"/>
            <a:ext cx="43632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from data import dictionary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longest = ""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for word in dictionary: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 if </a:t>
            </a:r>
            <a:r>
              <a:rPr lang="en-GB" dirty="0" err="1"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(word) &gt; </a:t>
            </a:r>
            <a:r>
              <a:rPr lang="en-GB" dirty="0" err="1"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(longest):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   longest = word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print("The longest word is", longest)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4" name="Google Shape;654;p33"/>
          <p:cNvSpPr txBox="1"/>
          <p:nvPr/>
        </p:nvSpPr>
        <p:spPr>
          <a:xfrm>
            <a:off x="5257800" y="1310750"/>
            <a:ext cx="3611400" cy="3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successive values of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longest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as the program iterates over the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words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900"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Roboto Mono"/>
                <a:ea typeface="Roboto Mono"/>
                <a:cs typeface="Roboto Mono"/>
                <a:sym typeface="Roboto Mono"/>
              </a:rPr>
              <a:t>aa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Roboto Mono"/>
                <a:ea typeface="Roboto Mono"/>
                <a:cs typeface="Roboto Mono"/>
                <a:sym typeface="Roboto Mono"/>
              </a:rPr>
              <a:t>aaa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Roboto Mono"/>
                <a:ea typeface="Roboto Mono"/>
                <a:cs typeface="Roboto Mono"/>
                <a:sym typeface="Roboto Mono"/>
              </a:rPr>
              <a:t>aahed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Roboto Mono"/>
                <a:ea typeface="Roboto Mono"/>
                <a:cs typeface="Roboto Mono"/>
                <a:sym typeface="Roboto Mono"/>
              </a:rPr>
              <a:t>aahing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Roboto Mono"/>
                <a:ea typeface="Roboto Mono"/>
                <a:cs typeface="Roboto Mono"/>
                <a:sym typeface="Roboto Mono"/>
              </a:rPr>
              <a:t>aardvark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Roboto Mono"/>
                <a:ea typeface="Roboto Mono"/>
                <a:cs typeface="Roboto Mono"/>
                <a:sym typeface="Roboto Mono"/>
              </a:rPr>
              <a:t>aardvarks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Roboto Mono"/>
                <a:ea typeface="Roboto Mono"/>
                <a:cs typeface="Roboto Mono"/>
                <a:sym typeface="Roboto Mono"/>
              </a:rPr>
              <a:t>aardwolves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Roboto Mono"/>
                <a:ea typeface="Roboto Mono"/>
                <a:cs typeface="Roboto Mono"/>
                <a:sym typeface="Roboto Mono"/>
              </a:rPr>
              <a:t>abacination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Roboto Mono"/>
                <a:ea typeface="Roboto Mono"/>
                <a:cs typeface="Roboto Mono"/>
                <a:sym typeface="Roboto Mono"/>
              </a:rPr>
              <a:t>abalienating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Roboto Mono"/>
                <a:ea typeface="Roboto Mono"/>
                <a:cs typeface="Roboto Mono"/>
                <a:sym typeface="Roboto Mono"/>
              </a:rPr>
              <a:t>abarticulation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Roboto Mono"/>
                <a:ea typeface="Roboto Mono"/>
                <a:cs typeface="Roboto Mono"/>
                <a:sym typeface="Roboto Mono"/>
              </a:rPr>
              <a:t>abdominoanterior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Roboto Mono"/>
                <a:ea typeface="Roboto Mono"/>
                <a:cs typeface="Roboto Mono"/>
                <a:sym typeface="Roboto Mono"/>
              </a:rPr>
              <a:t>abdominohysterectomy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Roboto Mono"/>
                <a:ea typeface="Roboto Mono"/>
                <a:cs typeface="Roboto Mono"/>
                <a:sym typeface="Roboto Mono"/>
              </a:rPr>
              <a:t>acetylphenylhydrazine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Roboto Mono"/>
                <a:ea typeface="Roboto Mono"/>
                <a:cs typeface="Roboto Mono"/>
                <a:sym typeface="Roboto Mono"/>
              </a:rPr>
              <a:t>alkylbenzenesulfonates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Roboto Mono"/>
                <a:ea typeface="Roboto Mono"/>
                <a:cs typeface="Roboto Mono"/>
                <a:sym typeface="Roboto Mono"/>
              </a:rPr>
              <a:t>anthropomorphologically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Roboto Mono"/>
                <a:ea typeface="Roboto Mono"/>
                <a:cs typeface="Roboto Mono"/>
                <a:sym typeface="Roboto Mono"/>
              </a:rPr>
              <a:t>antidisestablishmentarian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Roboto Mono"/>
                <a:ea typeface="Roboto Mono"/>
                <a:cs typeface="Roboto Mono"/>
                <a:sym typeface="Roboto Mono"/>
              </a:rPr>
              <a:t>antidisestablishmentarianism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Roboto Mono"/>
                <a:ea typeface="Roboto Mono"/>
                <a:cs typeface="Roboto Mono"/>
                <a:sym typeface="Roboto Mono"/>
              </a:rPr>
              <a:t>cyclotrimethylenetrinitramine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Roboto Mono"/>
                <a:ea typeface="Roboto Mono"/>
                <a:cs typeface="Roboto Mono"/>
                <a:sym typeface="Roboto Mono"/>
              </a:rPr>
              <a:t>dichlorodiphenyltrichloroethane 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(31 letters)</a:t>
            </a:r>
            <a:endParaRPr sz="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55" name="Google Shape;655;p33"/>
          <p:cNvSpPr txBox="1">
            <a:spLocks noGrp="1"/>
          </p:cNvSpPr>
          <p:nvPr>
            <p:ph type="subTitle" idx="3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4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Heartbeats</a:t>
            </a:r>
            <a:endParaRPr sz="24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61" name="Google Shape;661;p34"/>
          <p:cNvSpPr txBox="1">
            <a:spLocks noGrp="1"/>
          </p:cNvSpPr>
          <p:nvPr>
            <p:ph type="subTitle" idx="3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4</a:t>
            </a:r>
            <a:endParaRPr/>
          </a:p>
        </p:txBody>
      </p:sp>
      <p:sp>
        <p:nvSpPr>
          <p:cNvPr id="662" name="Google Shape;662;p34"/>
          <p:cNvSpPr txBox="1"/>
          <p:nvPr/>
        </p:nvSpPr>
        <p:spPr>
          <a:xfrm>
            <a:off x="310900" y="1292775"/>
            <a:ext cx="4096500" cy="14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So far, you have used 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to iterate over lists of textual data.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 this activity, you will iterate over lists of numbers.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663" name="Google Shape;6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925" y="529300"/>
            <a:ext cx="270000" cy="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/>
        </p:nvSpPr>
        <p:spPr>
          <a:xfrm>
            <a:off x="4755625" y="1289300"/>
            <a:ext cx="4086000" cy="18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Assume that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passwords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is a list of common passwords, sorted according to popularity: the more common passwords are earlier in the list.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Question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How popular is this password?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Fill in the gap so that </a:t>
            </a:r>
            <a:r>
              <a:rPr lang="en-GB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rank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is the position of </a:t>
            </a:r>
            <a:r>
              <a:rPr lang="en-GB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password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in the list of </a:t>
            </a:r>
            <a:r>
              <a:rPr lang="en-GB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passwords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3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Passwords</a:t>
            </a:r>
            <a:endParaRPr sz="2400" b="1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628300" y="1289300"/>
            <a:ext cx="38343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from data import passwords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print("Password to check:")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password = input()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if password in passwords: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 print("Common password")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 rank = </a:t>
            </a:r>
            <a:r>
              <a:rPr lang="en-GB" b="1" dirty="0" err="1">
                <a:latin typeface="Roboto Mono"/>
                <a:ea typeface="Roboto Mono"/>
                <a:cs typeface="Roboto Mono"/>
                <a:sym typeface="Roboto Mono"/>
              </a:rPr>
              <a:t>passwords.index</a:t>
            </a:r>
            <a:r>
              <a:rPr lang="en-GB" b="1" dirty="0">
                <a:latin typeface="Roboto Mono"/>
                <a:ea typeface="Roboto Mono"/>
                <a:cs typeface="Roboto Mono"/>
                <a:sym typeface="Roboto Mono"/>
              </a:rPr>
              <a:t>(password)</a:t>
            </a:r>
            <a:endParaRPr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 print("Popularity", rank)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else: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 print("Not a common password")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318475" y="1310750"/>
            <a:ext cx="198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1664023" y="2790193"/>
            <a:ext cx="2743500" cy="2097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4755625" y="3020201"/>
            <a:ext cx="4086000" cy="13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457200" lvl="0" indent="-317500" algn="l" rtl="0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passwords[index]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passwords.index(password)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password in passwords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len(password)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08" name="Google Shape;108;p14"/>
          <p:cNvGrpSpPr/>
          <p:nvPr/>
        </p:nvGrpSpPr>
        <p:grpSpPr>
          <a:xfrm>
            <a:off x="4736152" y="3493654"/>
            <a:ext cx="390401" cy="229550"/>
            <a:chOff x="5235174" y="2560960"/>
            <a:chExt cx="390401" cy="229550"/>
          </a:xfrm>
        </p:grpSpPr>
        <p:sp>
          <p:nvSpPr>
            <p:cNvPr id="109" name="Google Shape;109;p14"/>
            <p:cNvSpPr/>
            <p:nvPr/>
          </p:nvSpPr>
          <p:spPr>
            <a:xfrm>
              <a:off x="5409575" y="2574510"/>
              <a:ext cx="216000" cy="216000"/>
            </a:xfrm>
            <a:prstGeom prst="ellipse">
              <a:avLst/>
            </a:prstGeom>
            <a:noFill/>
            <a:ln w="9525" cap="flat" cmpd="sng">
              <a:solidFill>
                <a:srgbClr val="5B5B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5235174" y="2560960"/>
              <a:ext cx="216000" cy="21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▹</a:t>
              </a:r>
              <a:endParaRPr sz="10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5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Heartbeats</a:t>
            </a:r>
            <a:endParaRPr sz="24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69" name="Google Shape;669;p35"/>
          <p:cNvSpPr txBox="1">
            <a:spLocks noGrp="1"/>
          </p:cNvSpPr>
          <p:nvPr>
            <p:ph type="subTitle" idx="3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4</a:t>
            </a:r>
            <a:endParaRPr/>
          </a:p>
        </p:txBody>
      </p:sp>
      <p:pic>
        <p:nvPicPr>
          <p:cNvPr id="670" name="Google Shape;670;p35"/>
          <p:cNvPicPr preferRelativeResize="0"/>
          <p:nvPr/>
        </p:nvPicPr>
        <p:blipFill rotWithShape="1">
          <a:blip r:embed="rId3">
            <a:alphaModFix/>
          </a:blip>
          <a:srcRect l="5088" t="11634" r="8368" b="5439"/>
          <a:stretch/>
        </p:blipFill>
        <p:spPr>
          <a:xfrm>
            <a:off x="4889000" y="1296525"/>
            <a:ext cx="3749100" cy="2675700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35"/>
          <p:cNvSpPr txBox="1"/>
          <p:nvPr/>
        </p:nvSpPr>
        <p:spPr>
          <a:xfrm>
            <a:off x="310900" y="1292775"/>
            <a:ext cx="4096500" cy="14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Use your </a:t>
            </a:r>
            <a:r>
              <a:rPr lang="en-GB" sz="1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worksheet</a:t>
            </a: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to process real ECG (electrocardiogram) data from a medical database, to detect heartbeats.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672" name="Google Shape;67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5716" y="529300"/>
            <a:ext cx="270000" cy="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6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Heartbeats: Solutions</a:t>
            </a:r>
            <a:endParaRPr sz="24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78" name="Google Shape;678;p36"/>
          <p:cNvSpPr txBox="1">
            <a:spLocks noGrp="1"/>
          </p:cNvSpPr>
          <p:nvPr>
            <p:ph type="subTitle" idx="3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4</a:t>
            </a:r>
            <a:endParaRPr/>
          </a:p>
        </p:txBody>
      </p:sp>
      <p:pic>
        <p:nvPicPr>
          <p:cNvPr id="679" name="Google Shape;67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402" y="528850"/>
            <a:ext cx="27000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36"/>
          <p:cNvSpPr txBox="1"/>
          <p:nvPr/>
        </p:nvSpPr>
        <p:spPr>
          <a:xfrm>
            <a:off x="715100" y="1307625"/>
            <a:ext cx="78069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-GB" dirty="0" err="1">
                <a:latin typeface="Roboto Mono"/>
                <a:ea typeface="Roboto Mono"/>
                <a:cs typeface="Roboto Mono"/>
                <a:sym typeface="Roboto Mono"/>
              </a:rPr>
              <a:t>mitdb_data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import load, plot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Roboto Mono"/>
                <a:ea typeface="Roboto Mono"/>
                <a:cs typeface="Roboto Mono"/>
                <a:sym typeface="Roboto Mono"/>
              </a:rPr>
              <a:t>heartbeat_data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= load(1000)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plot(</a:t>
            </a:r>
            <a:r>
              <a:rPr lang="en-GB" dirty="0" err="1">
                <a:latin typeface="Roboto Mono"/>
                <a:ea typeface="Roboto Mono"/>
                <a:cs typeface="Roboto Mono"/>
                <a:sym typeface="Roboto Mono"/>
              </a:rPr>
              <a:t>heartbeat_data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, 'heartbeats.png')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previous = -1.0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for value in </a:t>
            </a:r>
            <a:r>
              <a:rPr lang="en-GB" dirty="0" err="1">
                <a:latin typeface="Roboto Mono"/>
                <a:ea typeface="Roboto Mono"/>
                <a:cs typeface="Roboto Mono"/>
                <a:sym typeface="Roboto Mono"/>
              </a:rPr>
              <a:t>heartbeat_data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 previous = value 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1" name="Google Shape;681;p36"/>
          <p:cNvSpPr/>
          <p:nvPr/>
        </p:nvSpPr>
        <p:spPr>
          <a:xfrm>
            <a:off x="926950" y="2850775"/>
            <a:ext cx="3492000" cy="748800"/>
          </a:xfrm>
          <a:prstGeom prst="rect">
            <a:avLst/>
          </a:prstGeom>
          <a:noFill/>
          <a:ln w="9525" cap="flat" cmpd="sng">
            <a:solidFill>
              <a:srgbClr val="5B5BA5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Print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"heartbeat detected"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every time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is positive and 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its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previous</a:t>
            </a: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value is negative. 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82" name="Google Shape;682;p36"/>
          <p:cNvSpPr/>
          <p:nvPr/>
        </p:nvSpPr>
        <p:spPr>
          <a:xfrm>
            <a:off x="926950" y="3653275"/>
            <a:ext cx="3492000" cy="314100"/>
          </a:xfrm>
          <a:prstGeom prst="rect">
            <a:avLst/>
          </a:prstGeom>
          <a:noFill/>
          <a:ln w="9525" cap="flat" cmpd="sng">
            <a:solidFill>
              <a:srgbClr val="5B5BA5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36"/>
          <p:cNvSpPr txBox="1"/>
          <p:nvPr/>
        </p:nvSpPr>
        <p:spPr>
          <a:xfrm>
            <a:off x="4726700" y="3572394"/>
            <a:ext cx="3492000" cy="11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Assign the current </a:t>
            </a:r>
            <a:r>
              <a:rPr lang="en-GB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to </a:t>
            </a:r>
            <a:r>
              <a:rPr lang="en-GB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previous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In the next iteration, </a:t>
            </a:r>
            <a:r>
              <a:rPr lang="en-GB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will be updated, but </a:t>
            </a:r>
            <a:r>
              <a:rPr lang="en-GB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previous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will hold its value from the current iteration.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84" name="Google Shape;684;p36"/>
          <p:cNvSpPr txBox="1"/>
          <p:nvPr/>
        </p:nvSpPr>
        <p:spPr>
          <a:xfrm>
            <a:off x="318475" y="1310750"/>
            <a:ext cx="198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7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Heartbeats: Solutions</a:t>
            </a:r>
            <a:endParaRPr sz="24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90" name="Google Shape;690;p37"/>
          <p:cNvSpPr txBox="1">
            <a:spLocks noGrp="1"/>
          </p:cNvSpPr>
          <p:nvPr>
            <p:ph type="subTitle" idx="3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4</a:t>
            </a:r>
            <a:endParaRPr/>
          </a:p>
        </p:txBody>
      </p:sp>
      <p:pic>
        <p:nvPicPr>
          <p:cNvPr id="691" name="Google Shape;6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402" y="528850"/>
            <a:ext cx="27000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37"/>
          <p:cNvSpPr txBox="1"/>
          <p:nvPr/>
        </p:nvSpPr>
        <p:spPr>
          <a:xfrm>
            <a:off x="715100" y="1307625"/>
            <a:ext cx="78069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-GB" dirty="0" err="1">
                <a:latin typeface="Roboto Mono"/>
                <a:ea typeface="Roboto Mono"/>
                <a:cs typeface="Roboto Mono"/>
                <a:sym typeface="Roboto Mono"/>
              </a:rPr>
              <a:t>mitdb_data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import load, plot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Roboto Mono"/>
                <a:ea typeface="Roboto Mono"/>
                <a:cs typeface="Roboto Mono"/>
                <a:sym typeface="Roboto Mono"/>
              </a:rPr>
              <a:t>heartbeat_data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= load(1000)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plot(</a:t>
            </a:r>
            <a:r>
              <a:rPr lang="en-GB" dirty="0" err="1">
                <a:latin typeface="Roboto Mono"/>
                <a:ea typeface="Roboto Mono"/>
                <a:cs typeface="Roboto Mono"/>
                <a:sym typeface="Roboto Mono"/>
              </a:rPr>
              <a:t>heartbeat_data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, 'heartbeats.png')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previous = -1.0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for value in </a:t>
            </a:r>
            <a:r>
              <a:rPr lang="en-GB" dirty="0" err="1">
                <a:latin typeface="Roboto Mono"/>
                <a:ea typeface="Roboto Mono"/>
                <a:cs typeface="Roboto Mono"/>
                <a:sym typeface="Roboto Mono"/>
              </a:rPr>
              <a:t>heartbeat_data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 if value &gt; 0: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   if previous &lt; 0: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     print("heartbeat detected")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 previous = value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3" name="Google Shape;693;p37"/>
          <p:cNvSpPr/>
          <p:nvPr/>
        </p:nvSpPr>
        <p:spPr>
          <a:xfrm>
            <a:off x="926950" y="2850775"/>
            <a:ext cx="3492000" cy="748800"/>
          </a:xfrm>
          <a:prstGeom prst="rect">
            <a:avLst/>
          </a:prstGeom>
          <a:noFill/>
          <a:ln w="9525" cap="flat" cmpd="sng">
            <a:solidFill>
              <a:srgbClr val="5B5BA5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94" name="Google Shape;694;p37"/>
          <p:cNvSpPr/>
          <p:nvPr/>
        </p:nvSpPr>
        <p:spPr>
          <a:xfrm>
            <a:off x="926950" y="3653275"/>
            <a:ext cx="3492000" cy="314100"/>
          </a:xfrm>
          <a:prstGeom prst="rect">
            <a:avLst/>
          </a:prstGeom>
          <a:noFill/>
          <a:ln w="9525" cap="flat" cmpd="sng">
            <a:solidFill>
              <a:srgbClr val="5B5BA5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7"/>
          <p:cNvSpPr txBox="1"/>
          <p:nvPr/>
        </p:nvSpPr>
        <p:spPr>
          <a:xfrm>
            <a:off x="4726700" y="3572394"/>
            <a:ext cx="3492000" cy="11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Assign the current </a:t>
            </a:r>
            <a:r>
              <a:rPr lang="en-GB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to </a:t>
            </a:r>
            <a:r>
              <a:rPr lang="en-GB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previous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In the next iteration, </a:t>
            </a:r>
            <a:r>
              <a:rPr lang="en-GB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will be updated, but </a:t>
            </a:r>
            <a:r>
              <a:rPr lang="en-GB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previous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will hold its value from the current iteration.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96" name="Google Shape;696;p37"/>
          <p:cNvSpPr txBox="1"/>
          <p:nvPr/>
        </p:nvSpPr>
        <p:spPr>
          <a:xfrm>
            <a:off x="318475" y="1310750"/>
            <a:ext cx="198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8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Heartbeats: Solutions</a:t>
            </a:r>
            <a:endParaRPr sz="24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02" name="Google Shape;702;p38"/>
          <p:cNvSpPr txBox="1">
            <a:spLocks noGrp="1"/>
          </p:cNvSpPr>
          <p:nvPr>
            <p:ph type="subTitle" idx="3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4</a:t>
            </a:r>
            <a:endParaRPr/>
          </a:p>
        </p:txBody>
      </p:sp>
      <p:pic>
        <p:nvPicPr>
          <p:cNvPr id="703" name="Google Shape;70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402" y="528850"/>
            <a:ext cx="27000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38"/>
          <p:cNvSpPr txBox="1"/>
          <p:nvPr/>
        </p:nvSpPr>
        <p:spPr>
          <a:xfrm>
            <a:off x="715100" y="1307625"/>
            <a:ext cx="78069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-GB" dirty="0" err="1">
                <a:latin typeface="Roboto Mono"/>
                <a:ea typeface="Roboto Mono"/>
                <a:cs typeface="Roboto Mono"/>
                <a:sym typeface="Roboto Mono"/>
              </a:rPr>
              <a:t>mitdb_data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import load, plot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Roboto Mono"/>
                <a:ea typeface="Roboto Mono"/>
                <a:cs typeface="Roboto Mono"/>
                <a:sym typeface="Roboto Mono"/>
              </a:rPr>
              <a:t>heartbeat_data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= load(1000)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plot(</a:t>
            </a:r>
            <a:r>
              <a:rPr lang="en-GB" dirty="0" err="1">
                <a:latin typeface="Roboto Mono"/>
                <a:ea typeface="Roboto Mono"/>
                <a:cs typeface="Roboto Mono"/>
                <a:sym typeface="Roboto Mono"/>
              </a:rPr>
              <a:t>heartbeat_data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, 'heartbeats.png')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previous = -1.0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for value in </a:t>
            </a:r>
            <a:r>
              <a:rPr lang="en-GB" dirty="0" err="1">
                <a:latin typeface="Roboto Mono"/>
                <a:ea typeface="Roboto Mono"/>
                <a:cs typeface="Roboto Mono"/>
                <a:sym typeface="Roboto Mono"/>
              </a:rPr>
              <a:t>heartbeat_data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 if value &gt; 0 </a:t>
            </a:r>
            <a:r>
              <a:rPr lang="en-GB" b="1" dirty="0"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previous &lt; 0: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   print("heartbeat detected")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 previous = value 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5" name="Google Shape;705;p38"/>
          <p:cNvSpPr/>
          <p:nvPr/>
        </p:nvSpPr>
        <p:spPr>
          <a:xfrm>
            <a:off x="926950" y="2850775"/>
            <a:ext cx="3492000" cy="748800"/>
          </a:xfrm>
          <a:prstGeom prst="rect">
            <a:avLst/>
          </a:prstGeom>
          <a:noFill/>
          <a:ln w="9525" cap="flat" cmpd="sng">
            <a:solidFill>
              <a:srgbClr val="5B5BA5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06" name="Google Shape;706;p38"/>
          <p:cNvSpPr/>
          <p:nvPr/>
        </p:nvSpPr>
        <p:spPr>
          <a:xfrm>
            <a:off x="926950" y="3653275"/>
            <a:ext cx="3492000" cy="314100"/>
          </a:xfrm>
          <a:prstGeom prst="rect">
            <a:avLst/>
          </a:prstGeom>
          <a:noFill/>
          <a:ln w="9525" cap="flat" cmpd="sng">
            <a:solidFill>
              <a:srgbClr val="5B5BA5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8"/>
          <p:cNvSpPr txBox="1"/>
          <p:nvPr/>
        </p:nvSpPr>
        <p:spPr>
          <a:xfrm>
            <a:off x="4726700" y="3572394"/>
            <a:ext cx="3492000" cy="11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Assign the current </a:t>
            </a:r>
            <a:r>
              <a:rPr lang="en-GB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to </a:t>
            </a:r>
            <a:r>
              <a:rPr lang="en-GB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previous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In the next iteration, </a:t>
            </a:r>
            <a:r>
              <a:rPr lang="en-GB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will be updated, but </a:t>
            </a:r>
            <a:r>
              <a:rPr lang="en-GB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previous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will hold its value from the current iteration.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08" name="Google Shape;708;p38"/>
          <p:cNvSpPr txBox="1"/>
          <p:nvPr/>
        </p:nvSpPr>
        <p:spPr>
          <a:xfrm>
            <a:off x="318475" y="1310750"/>
            <a:ext cx="198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9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Heartbeats: Solutions</a:t>
            </a:r>
            <a:endParaRPr sz="24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14" name="Google Shape;714;p39"/>
          <p:cNvSpPr txBox="1">
            <a:spLocks noGrp="1"/>
          </p:cNvSpPr>
          <p:nvPr>
            <p:ph type="subTitle" idx="3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4</a:t>
            </a:r>
            <a:endParaRPr/>
          </a:p>
        </p:txBody>
      </p:sp>
      <p:pic>
        <p:nvPicPr>
          <p:cNvPr id="715" name="Google Shape;71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402" y="528850"/>
            <a:ext cx="27000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p39"/>
          <p:cNvSpPr txBox="1"/>
          <p:nvPr/>
        </p:nvSpPr>
        <p:spPr>
          <a:xfrm>
            <a:off x="715100" y="1307625"/>
            <a:ext cx="78069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-GB" dirty="0" err="1">
                <a:latin typeface="Roboto Mono"/>
                <a:ea typeface="Roboto Mono"/>
                <a:cs typeface="Roboto Mono"/>
                <a:sym typeface="Roboto Mono"/>
              </a:rPr>
              <a:t>mitdb_data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import load, plot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mins = 15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Roboto Mono"/>
                <a:ea typeface="Roboto Mono"/>
                <a:cs typeface="Roboto Mono"/>
                <a:sym typeface="Roboto Mono"/>
              </a:rPr>
              <a:t>heartbeat_data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= load(mins*60*360)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count = 0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previous = -1.0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for value in </a:t>
            </a:r>
            <a:r>
              <a:rPr lang="en-GB" dirty="0" err="1">
                <a:latin typeface="Roboto Mono"/>
                <a:ea typeface="Roboto Mono"/>
                <a:cs typeface="Roboto Mono"/>
                <a:sym typeface="Roboto Mono"/>
              </a:rPr>
              <a:t>heartbeat_data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 if value &gt; 0 and previous &lt; 0: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   count = count + 1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 previous = value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print(count, "heartbeats detected")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print("average heart rate is", count/mins)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17" name="Google Shape;717;p39"/>
          <p:cNvSpPr/>
          <p:nvPr/>
        </p:nvSpPr>
        <p:spPr>
          <a:xfrm>
            <a:off x="698350" y="2163498"/>
            <a:ext cx="1204200" cy="314100"/>
          </a:xfrm>
          <a:prstGeom prst="rect">
            <a:avLst/>
          </a:prstGeom>
          <a:noFill/>
          <a:ln w="9525" cap="flat" cmpd="sng">
            <a:solidFill>
              <a:srgbClr val="5B5BA5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18" name="Google Shape;718;p39"/>
          <p:cNvSpPr/>
          <p:nvPr/>
        </p:nvSpPr>
        <p:spPr>
          <a:xfrm>
            <a:off x="1164700" y="3236107"/>
            <a:ext cx="1971900" cy="314100"/>
          </a:xfrm>
          <a:prstGeom prst="rect">
            <a:avLst/>
          </a:prstGeom>
          <a:noFill/>
          <a:ln w="9525" cap="flat" cmpd="sng">
            <a:solidFill>
              <a:srgbClr val="5B5BA5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9"/>
          <p:cNvSpPr txBox="1"/>
          <p:nvPr/>
        </p:nvSpPr>
        <p:spPr>
          <a:xfrm>
            <a:off x="318475" y="1310750"/>
            <a:ext cx="198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11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0" name="Google Shape;720;p39"/>
          <p:cNvSpPr/>
          <p:nvPr/>
        </p:nvSpPr>
        <p:spPr>
          <a:xfrm>
            <a:off x="3136750" y="1846175"/>
            <a:ext cx="1204200" cy="314100"/>
          </a:xfrm>
          <a:prstGeom prst="rect">
            <a:avLst/>
          </a:prstGeom>
          <a:noFill/>
          <a:ln w="9525" cap="flat" cmpd="sng">
            <a:solidFill>
              <a:srgbClr val="5B5BA5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9"/>
          <p:cNvSpPr txBox="1"/>
          <p:nvPr/>
        </p:nvSpPr>
        <p:spPr>
          <a:xfrm>
            <a:off x="4733925" y="1805328"/>
            <a:ext cx="2268600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15-minutes worth of data,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at 360 values per second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0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What’s this </a:t>
            </a:r>
            <a:r>
              <a:rPr lang="en-GB" sz="24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?</a:t>
            </a:r>
            <a:endParaRPr sz="24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27" name="Google Shape;727;p40"/>
          <p:cNvSpPr txBox="1">
            <a:spLocks noGrp="1"/>
          </p:cNvSpPr>
          <p:nvPr>
            <p:ph type="subTitle" idx="2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Plenary</a:t>
            </a:r>
            <a:endParaRPr/>
          </a:p>
        </p:txBody>
      </p:sp>
      <p:sp>
        <p:nvSpPr>
          <p:cNvPr id="728" name="Google Shape;728;p40"/>
          <p:cNvSpPr txBox="1"/>
          <p:nvPr/>
        </p:nvSpPr>
        <p:spPr>
          <a:xfrm>
            <a:off x="628300" y="1289300"/>
            <a:ext cx="3816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word = "lipogram"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for item in word: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print(item)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9" name="Google Shape;729;p40"/>
          <p:cNvSpPr txBox="1"/>
          <p:nvPr/>
        </p:nvSpPr>
        <p:spPr>
          <a:xfrm>
            <a:off x="318475" y="1310750"/>
            <a:ext cx="198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0" name="Google Shape;730;p40"/>
          <p:cNvSpPr txBox="1"/>
          <p:nvPr/>
        </p:nvSpPr>
        <p:spPr>
          <a:xfrm>
            <a:off x="4755625" y="1289300"/>
            <a:ext cx="4086000" cy="10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Question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What do you think will be displayed on the screen when this program is executed?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1" name="Google Shape;731;p40"/>
          <p:cNvSpPr txBox="1"/>
          <p:nvPr/>
        </p:nvSpPr>
        <p:spPr>
          <a:xfrm>
            <a:off x="4755625" y="2279900"/>
            <a:ext cx="4086000" cy="20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i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g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m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2" name="Google Shape;732;p40"/>
          <p:cNvSpPr txBox="1"/>
          <p:nvPr/>
        </p:nvSpPr>
        <p:spPr>
          <a:xfrm>
            <a:off x="5570325" y="2279900"/>
            <a:ext cx="3271200" cy="12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Note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You can use </a:t>
            </a:r>
            <a:r>
              <a:rPr lang="en-GB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to iterate over anything that has individual elements.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In this case, </a:t>
            </a:r>
            <a:r>
              <a:rPr lang="en-GB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iterates over the characters of a string.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1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What’s this </a:t>
            </a:r>
            <a:r>
              <a:rPr lang="en-GB" sz="24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?</a:t>
            </a:r>
            <a:endParaRPr sz="24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38" name="Google Shape;738;p41"/>
          <p:cNvSpPr txBox="1">
            <a:spLocks noGrp="1"/>
          </p:cNvSpPr>
          <p:nvPr>
            <p:ph type="subTitle" idx="2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Plenary</a:t>
            </a:r>
            <a:endParaRPr/>
          </a:p>
        </p:txBody>
      </p:sp>
      <p:sp>
        <p:nvSpPr>
          <p:cNvPr id="739" name="Google Shape;739;p41"/>
          <p:cNvSpPr txBox="1"/>
          <p:nvPr/>
        </p:nvSpPr>
        <p:spPr>
          <a:xfrm>
            <a:off x="628300" y="1289300"/>
            <a:ext cx="3816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syllables = ["li", "po", "gram"]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for syllable in syllables: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for letter in syllable: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  print(letter)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0" name="Google Shape;740;p41"/>
          <p:cNvSpPr txBox="1"/>
          <p:nvPr/>
        </p:nvSpPr>
        <p:spPr>
          <a:xfrm>
            <a:off x="318475" y="1310750"/>
            <a:ext cx="198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1" name="Google Shape;741;p41"/>
          <p:cNvSpPr txBox="1"/>
          <p:nvPr/>
        </p:nvSpPr>
        <p:spPr>
          <a:xfrm>
            <a:off x="4755625" y="1289300"/>
            <a:ext cx="4086000" cy="10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Explorer task </a:t>
            </a: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What do you think will be displayed on the screen when this program is executed?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2" name="Google Shape;742;p41"/>
          <p:cNvSpPr txBox="1"/>
          <p:nvPr/>
        </p:nvSpPr>
        <p:spPr>
          <a:xfrm>
            <a:off x="4755625" y="2279900"/>
            <a:ext cx="4086000" cy="20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i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g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m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43" name="Google Shape;74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1547" y="1354155"/>
            <a:ext cx="270000" cy="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2"/>
          <p:cNvSpPr txBox="1">
            <a:spLocks noGrp="1"/>
          </p:cNvSpPr>
          <p:nvPr>
            <p:ph type="subTitle" idx="2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749" name="Google Shape;749;p42"/>
          <p:cNvSpPr txBox="1"/>
          <p:nvPr/>
        </p:nvSpPr>
        <p:spPr>
          <a:xfrm>
            <a:off x="310900" y="310900"/>
            <a:ext cx="40965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In this lesson, you...</a:t>
            </a:r>
            <a:endParaRPr sz="2400" b="1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50" name="Google Shape;750;p42"/>
          <p:cNvSpPr txBox="1"/>
          <p:nvPr/>
        </p:nvSpPr>
        <p:spPr>
          <a:xfrm>
            <a:off x="4736600" y="310900"/>
            <a:ext cx="42648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In the next lesson, you will...</a:t>
            </a:r>
            <a:endParaRPr sz="2400" b="1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51" name="Google Shape;751;p42"/>
          <p:cNvSpPr txBox="1"/>
          <p:nvPr/>
        </p:nvSpPr>
        <p:spPr>
          <a:xfrm>
            <a:off x="4736600" y="1319300"/>
            <a:ext cx="4096500" cy="25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Use variables to keep track of counts and sums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Use iteration (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statements) to iterate over strings of characters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Develop guided mini–projects that will help you apply what you have learnt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52" name="Google Shape;752;p42"/>
          <p:cNvSpPr txBox="1"/>
          <p:nvPr/>
        </p:nvSpPr>
        <p:spPr>
          <a:xfrm>
            <a:off x="310900" y="1322525"/>
            <a:ext cx="4096500" cy="2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Used iteration (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statements) to iterate over list items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Practised using common operations on lists and strings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/>
        </p:nvSpPr>
        <p:spPr>
          <a:xfrm>
            <a:off x="4997250" y="1310750"/>
            <a:ext cx="4086000" cy="3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Open</a:t>
            </a:r>
            <a:r>
              <a:rPr lang="en-GB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this program in your development environment (</a:t>
            </a:r>
            <a:r>
              <a:rPr lang="en-GB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ncce.io/py-passwords-1</a:t>
            </a:r>
            <a:r>
              <a:rPr lang="en-GB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  <a:endParaRPr sz="1800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Run</a:t>
            </a:r>
            <a:r>
              <a:rPr lang="en-GB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it and test different passwords! </a:t>
            </a:r>
            <a:endParaRPr sz="1800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Note </a:t>
            </a:r>
            <a:r>
              <a:rPr lang="en-GB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The </a:t>
            </a:r>
            <a:r>
              <a:rPr lang="en-GB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-GB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module and the </a:t>
            </a:r>
            <a:r>
              <a:rPr lang="en-GB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passwords</a:t>
            </a:r>
            <a:r>
              <a:rPr lang="en-GB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list are </a:t>
            </a:r>
            <a:r>
              <a:rPr lang="en-GB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not</a:t>
            </a:r>
            <a:r>
              <a:rPr lang="en-GB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standard Python components.</a:t>
            </a:r>
            <a:endParaRPr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6" name="Google Shape;116;p15"/>
          <p:cNvSpPr txBox="1">
            <a:spLocks noGrp="1"/>
          </p:cNvSpPr>
          <p:nvPr>
            <p:ph type="subTitle" idx="3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Passwords</a:t>
            </a:r>
            <a:endParaRPr sz="2400" b="1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628300" y="1289300"/>
            <a:ext cx="4921162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from data import passwords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password = input("Password to check: ")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if password in passwords: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 print("Common password")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 rank = </a:t>
            </a:r>
            <a:r>
              <a:rPr lang="en-GB" dirty="0" err="1">
                <a:latin typeface="Roboto Mono"/>
                <a:ea typeface="Roboto Mono"/>
                <a:cs typeface="Roboto Mono"/>
                <a:sym typeface="Roboto Mono"/>
              </a:rPr>
              <a:t>passwords.index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(password)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 print("Popularity", rank)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else: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 print("Not a common password")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318475" y="1310750"/>
            <a:ext cx="198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0" name="Google Shape;12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1075" y="2953173"/>
            <a:ext cx="270000" cy="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subTitle" idx="2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/>
          </a:p>
        </p:txBody>
      </p:sp>
      <p:sp>
        <p:nvSpPr>
          <p:cNvPr id="126" name="Google Shape;126;p16"/>
          <p:cNvSpPr txBox="1"/>
          <p:nvPr/>
        </p:nvSpPr>
        <p:spPr>
          <a:xfrm>
            <a:off x="310900" y="1322525"/>
            <a:ext cx="4096500" cy="3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B5BA5"/>
              </a:buClr>
              <a:buSzPts val="1800"/>
              <a:buChar char="●"/>
            </a:pPr>
            <a:r>
              <a:rPr lang="en-GB" sz="18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Use iteration (</a:t>
            </a:r>
            <a:r>
              <a:rPr lang="en-GB" sz="1800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-GB" sz="18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statements) to control the flow of program execution</a:t>
            </a:r>
            <a:endParaRPr sz="18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</a:pP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Practise using common operations on lists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Quicksand"/>
              <a:buChar char="●"/>
            </a:pP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Perform operations on strings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In this lesson, you will...</a:t>
            </a:r>
            <a:endParaRPr sz="2400" b="1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28" name="Google Shape;1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4375" y="529300"/>
            <a:ext cx="270000" cy="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Form a band</a:t>
            </a:r>
            <a:endParaRPr sz="24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4736600" y="1289300"/>
            <a:ext cx="40914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This program reads the name of an instrument and adds it to a list.</a:t>
            </a:r>
            <a:endParaRPr sz="18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628300" y="1289300"/>
            <a:ext cx="35649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print("Let's form a band")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band = []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print("Pick an instrument:")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instrument = input()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band.append(instrument)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print(band)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318475" y="1310750"/>
            <a:ext cx="198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622150" y="1945552"/>
            <a:ext cx="3384000" cy="756000"/>
          </a:xfrm>
          <a:prstGeom prst="rect">
            <a:avLst/>
          </a:prstGeom>
          <a:noFill/>
          <a:ln w="9525" cap="flat" cmpd="sng">
            <a:solidFill>
              <a:srgbClr val="5B5B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ubTitle" idx="2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39" name="Google Shape;139;p17"/>
          <p:cNvSpPr txBox="1"/>
          <p:nvPr/>
        </p:nvSpPr>
        <p:spPr>
          <a:xfrm>
            <a:off x="4736600" y="2127500"/>
            <a:ext cx="4091400" cy="10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This action needs to be performed </a:t>
            </a:r>
            <a:r>
              <a:rPr lang="en-GB" sz="1800" b="1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repeatedly</a:t>
            </a:r>
            <a:r>
              <a:rPr lang="en-GB" sz="18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, in order to add all the instruments required to form a band.</a:t>
            </a:r>
            <a:endParaRPr sz="18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CCE Slides">
  <a:themeElements>
    <a:clrScheme name="Simple Light">
      <a:dk1>
        <a:srgbClr val="5B5BA5"/>
      </a:dk1>
      <a:lt1>
        <a:srgbClr val="FFFFFF"/>
      </a:lt1>
      <a:dk2>
        <a:srgbClr val="E9E9F3"/>
      </a:dk2>
      <a:lt2>
        <a:srgbClr val="F2F6FC"/>
      </a:lt2>
      <a:accent1>
        <a:srgbClr val="E9F7FC"/>
      </a:accent1>
      <a:accent2>
        <a:srgbClr val="FFEFDA"/>
      </a:accent2>
      <a:accent3>
        <a:srgbClr val="ECF8F5"/>
      </a:accent3>
      <a:accent4>
        <a:srgbClr val="FEF2F6"/>
      </a:accent4>
      <a:accent5>
        <a:srgbClr val="E6E6EA"/>
      </a:accent5>
      <a:accent6>
        <a:srgbClr val="F0F6ED"/>
      </a:accent6>
      <a:hlink>
        <a:srgbClr val="3197A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d799b30-e3d9-4092-866b-648a1152f6b9">
      <Terms xmlns="http://schemas.microsoft.com/office/infopath/2007/PartnerControls"/>
    </lcf76f155ced4ddcb4097134ff3c332f>
    <TaxCatchAll xmlns="8b5ac1b9-3e45-4497-b8c3-dad1865581e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6E1FC389FF6F4EBCD3E4724D0D00D5" ma:contentTypeVersion="15" ma:contentTypeDescription="Create a new document." ma:contentTypeScope="" ma:versionID="162f2c0dd63144ec44b7439f68ffbb9b">
  <xsd:schema xmlns:xsd="http://www.w3.org/2001/XMLSchema" xmlns:xs="http://www.w3.org/2001/XMLSchema" xmlns:p="http://schemas.microsoft.com/office/2006/metadata/properties" xmlns:ns2="ad799b30-e3d9-4092-866b-648a1152f6b9" xmlns:ns3="8b5ac1b9-3e45-4497-b8c3-dad1865581ee" targetNamespace="http://schemas.microsoft.com/office/2006/metadata/properties" ma:root="true" ma:fieldsID="8158a18418f00eb48111e571fd153529" ns2:_="" ns3:_="">
    <xsd:import namespace="ad799b30-e3d9-4092-866b-648a1152f6b9"/>
    <xsd:import namespace="8b5ac1b9-3e45-4497-b8c3-dad1865581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799b30-e3d9-4092-866b-648a1152f6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4777adb1-cd82-4d41-919b-dc414cff66f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5ac1b9-3e45-4497-b8c3-dad1865581e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d3fe55e1-c923-4f21-8246-aaf88a71ee53}" ma:internalName="TaxCatchAll" ma:showField="CatchAllData" ma:web="8b5ac1b9-3e45-4497-b8c3-dad1865581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C580877-A58C-4456-881D-CAA283779B1C}">
  <ds:schemaRefs>
    <ds:schemaRef ds:uri="http://schemas.microsoft.com/office/2006/metadata/properties"/>
    <ds:schemaRef ds:uri="http://schemas.microsoft.com/office/infopath/2007/PartnerControls"/>
    <ds:schemaRef ds:uri="ad799b30-e3d9-4092-866b-648a1152f6b9"/>
    <ds:schemaRef ds:uri="8b5ac1b9-3e45-4497-b8c3-dad1865581ee"/>
  </ds:schemaRefs>
</ds:datastoreItem>
</file>

<file path=customXml/itemProps2.xml><?xml version="1.0" encoding="utf-8"?>
<ds:datastoreItem xmlns:ds="http://schemas.openxmlformats.org/officeDocument/2006/customXml" ds:itemID="{F2A6831E-9D6C-48CF-A07D-F56A5CF0F7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03B01F-BDF6-4664-87EE-2B57317EA2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799b30-e3d9-4092-866b-648a1152f6b9"/>
    <ds:schemaRef ds:uri="8b5ac1b9-3e45-4497-b8c3-dad1865581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4996</Words>
  <Application>Microsoft Office PowerPoint</Application>
  <PresentationFormat>On-screen Show (16:9)</PresentationFormat>
  <Paragraphs>1223</Paragraphs>
  <Slides>67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Roboto Mono</vt:lpstr>
      <vt:lpstr>Quicksand Light</vt:lpstr>
      <vt:lpstr>Quicksand</vt:lpstr>
      <vt:lpstr>Arial</vt:lpstr>
      <vt:lpstr>NCCE Slides</vt:lpstr>
      <vt:lpstr>Part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3: In a while, crocodile </dc:title>
  <dc:creator>Abigail Blythe</dc:creator>
  <cp:lastModifiedBy>Camilla Stevenson</cp:lastModifiedBy>
  <cp:revision>3</cp:revision>
  <dcterms:modified xsi:type="dcterms:W3CDTF">2025-01-27T20:25:41Z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0x010100C06E1FC389FF6F4EBCD3E4724D0D00D5</vt:lpwstr>
  </property>
</Properties>
</file>