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256" r:id="rId6"/>
    <p:sldId id="257" r:id="rId7"/>
    <p:sldId id="390" r:id="rId8"/>
    <p:sldId id="365" r:id="rId9"/>
    <p:sldId id="394" r:id="rId10"/>
    <p:sldId id="291" r:id="rId11"/>
    <p:sldId id="312" r:id="rId12"/>
    <p:sldId id="342" r:id="rId13"/>
    <p:sldId id="319" r:id="rId14"/>
    <p:sldId id="315" r:id="rId15"/>
    <p:sldId id="300" r:id="rId16"/>
    <p:sldId id="343" r:id="rId17"/>
    <p:sldId id="370" r:id="rId18"/>
    <p:sldId id="395" r:id="rId19"/>
    <p:sldId id="397" r:id="rId20"/>
    <p:sldId id="266" r:id="rId21"/>
    <p:sldId id="377" r:id="rId22"/>
    <p:sldId id="391" r:id="rId23"/>
    <p:sldId id="389" r:id="rId24"/>
    <p:sldId id="392" r:id="rId25"/>
    <p:sldId id="378" r:id="rId26"/>
    <p:sldId id="379" r:id="rId27"/>
    <p:sldId id="290" r:id="rId28"/>
    <p:sldId id="289" r:id="rId29"/>
    <p:sldId id="382" r:id="rId30"/>
    <p:sldId id="380" r:id="rId31"/>
    <p:sldId id="381" r:id="rId32"/>
    <p:sldId id="383" r:id="rId33"/>
    <p:sldId id="384" r:id="rId34"/>
    <p:sldId id="386" r:id="rId35"/>
    <p:sldId id="385" r:id="rId36"/>
    <p:sldId id="396" r:id="rId37"/>
    <p:sldId id="373" r:id="rId38"/>
    <p:sldId id="371" r:id="rId39"/>
  </p:sldIdLst>
  <p:sldSz cx="12192000" cy="6858000"/>
  <p:notesSz cx="6858000" cy="1562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06D003-07C9-4C5C-8380-7B471DB23B21}">
          <p14:sldIdLst>
            <p14:sldId id="256"/>
            <p14:sldId id="257"/>
          </p14:sldIdLst>
        </p14:section>
        <p14:section name="Why we reference" id="{948D95E3-77A7-4867-B09F-97913E608FA9}">
          <p14:sldIdLst>
            <p14:sldId id="390"/>
            <p14:sldId id="365"/>
            <p14:sldId id="394"/>
            <p14:sldId id="291"/>
            <p14:sldId id="312"/>
            <p14:sldId id="342"/>
          </p14:sldIdLst>
        </p14:section>
        <p14:section name="What &amp; When" id="{64F2ACEC-7504-4266-8F5D-66C211727704}">
          <p14:sldIdLst>
            <p14:sldId id="319"/>
            <p14:sldId id="315"/>
            <p14:sldId id="300"/>
          </p14:sldIdLst>
        </p14:section>
        <p14:section name="In-Text" id="{928D0231-69E6-439F-BC2C-7D7177EBA4D6}">
          <p14:sldIdLst>
            <p14:sldId id="343"/>
            <p14:sldId id="370"/>
            <p14:sldId id="395"/>
            <p14:sldId id="397"/>
          </p14:sldIdLst>
        </p14:section>
        <p14:section name="List" id="{00FA5F93-6644-42F5-9FA1-7CE39817666C}">
          <p14:sldIdLst>
            <p14:sldId id="266"/>
          </p14:sldIdLst>
        </p14:section>
        <p14:section name="Basic Referencing" id="{72A9DBE5-56C9-46B6-A6EF-5C61BC73FD3D}">
          <p14:sldIdLst>
            <p14:sldId id="377"/>
            <p14:sldId id="391"/>
            <p14:sldId id="389"/>
            <p14:sldId id="392"/>
            <p14:sldId id="378"/>
            <p14:sldId id="379"/>
            <p14:sldId id="290"/>
            <p14:sldId id="289"/>
          </p14:sldIdLst>
        </p14:section>
        <p14:section name="Further Reference Styles" id="{7B4522F4-FA15-42FE-80E1-E4CF45EBC215}">
          <p14:sldIdLst>
            <p14:sldId id="382"/>
            <p14:sldId id="380"/>
            <p14:sldId id="381"/>
            <p14:sldId id="383"/>
            <p14:sldId id="384"/>
            <p14:sldId id="386"/>
            <p14:sldId id="385"/>
          </p14:sldIdLst>
        </p14:section>
        <p14:section name="End Slides" id="{6081398E-5067-4889-81DB-4EF45809914D}">
          <p14:sldIdLst>
            <p14:sldId id="396"/>
            <p14:sldId id="373"/>
            <p14:sldId id="3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5698" autoAdjust="0"/>
  </p:normalViewPr>
  <p:slideViewPr>
    <p:cSldViewPr snapToGrid="0">
      <p:cViewPr varScale="1">
        <p:scale>
          <a:sx n="91" d="100"/>
          <a:sy n="91" d="100"/>
        </p:scale>
        <p:origin x="1230"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Page" userId="0cacf929-b330-4cd4-b940-0ecc46dd49f9" providerId="ADAL" clId="{F2D8BA2A-5001-454F-A31C-C7B8A0622567}"/>
    <pc:docChg chg="delSld modSection">
      <pc:chgData name="Tom Page" userId="0cacf929-b330-4cd4-b940-0ecc46dd49f9" providerId="ADAL" clId="{F2D8BA2A-5001-454F-A31C-C7B8A0622567}" dt="2025-02-11T11:32:42.901" v="1" actId="47"/>
      <pc:docMkLst>
        <pc:docMk/>
      </pc:docMkLst>
      <pc:sldChg chg="del">
        <pc:chgData name="Tom Page" userId="0cacf929-b330-4cd4-b940-0ecc46dd49f9" providerId="ADAL" clId="{F2D8BA2A-5001-454F-A31C-C7B8A0622567}" dt="2025-02-11T11:32:42.901" v="1" actId="47"/>
        <pc:sldMkLst>
          <pc:docMk/>
          <pc:sldMk cId="3589874929" sldId="363"/>
        </pc:sldMkLst>
      </pc:sldChg>
      <pc:sldChg chg="del">
        <pc:chgData name="Tom Page" userId="0cacf929-b330-4cd4-b940-0ecc46dd49f9" providerId="ADAL" clId="{F2D8BA2A-5001-454F-A31C-C7B8A0622567}" dt="2025-02-11T11:32:37.176" v="0" actId="47"/>
        <pc:sldMkLst>
          <pc:docMk/>
          <pc:sldMk cId="1967667065" sldId="39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hyperlink" Target="https://libguides.coventry.ac.uk/cusacademicskills" TargetMode="External"/><Relationship Id="rId7" Type="http://schemas.openxmlformats.org/officeDocument/2006/relationships/image" Target="../media/image36.png"/><Relationship Id="rId2" Type="http://schemas.openxmlformats.org/officeDocument/2006/relationships/hyperlink" Target="https://libguides.coventry.ac.uk/aws" TargetMode="External"/><Relationship Id="rId1" Type="http://schemas.openxmlformats.org/officeDocument/2006/relationships/hyperlink" Target="mailto:Library.cus@coventry.ac.uk" TargetMode="Externa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hyperlink" Target="https://libguides.coventry.ac.uk/cugapa" TargetMode="External"/><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mailto:Library.cus@coventry.ac.uk" TargetMode="External"/><Relationship Id="rId7" Type="http://schemas.openxmlformats.org/officeDocument/2006/relationships/hyperlink" Target="https://libguides.coventry.ac.uk/cusacademicskills" TargetMode="External"/><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hyperlink" Target="https://libguides.coventry.ac.uk/aws" TargetMode="External"/><Relationship Id="rId5" Type="http://schemas.openxmlformats.org/officeDocument/2006/relationships/image" Target="../media/image37.svg"/><Relationship Id="rId10" Type="http://schemas.openxmlformats.org/officeDocument/2006/relationships/hyperlink" Target="https://libguides.coventry.ac.uk/cugapa" TargetMode="External"/><Relationship Id="rId4" Type="http://schemas.openxmlformats.org/officeDocument/2006/relationships/image" Target="../media/image36.png"/><Relationship Id="rId9"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59585-90A5-4588-A8D0-C12579DEAC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04BB90-018F-4111-8A71-BEE5D6147965}">
      <dgm:prSet/>
      <dgm:spPr/>
      <dgm:t>
        <a:bodyPr/>
        <a:lstStyle/>
        <a:p>
          <a:r>
            <a:rPr lang="en-GB" b="1" dirty="0"/>
            <a:t>Referencing</a:t>
          </a:r>
          <a:r>
            <a:rPr lang="en-GB" dirty="0"/>
            <a:t> is a vital part of academic writing</a:t>
          </a:r>
          <a:endParaRPr lang="en-US" dirty="0"/>
        </a:p>
      </dgm:t>
    </dgm:pt>
    <dgm:pt modelId="{7DB1C3F0-23A9-404B-B87B-0A8FF6CC57FB}" type="parTrans" cxnId="{51A6F6B6-40D0-4BC2-9BF6-CB0A7CB9B7F8}">
      <dgm:prSet/>
      <dgm:spPr/>
      <dgm:t>
        <a:bodyPr/>
        <a:lstStyle/>
        <a:p>
          <a:endParaRPr lang="en-US"/>
        </a:p>
      </dgm:t>
    </dgm:pt>
    <dgm:pt modelId="{789F2443-913E-40D5-B36D-18DD1EB4898D}" type="sibTrans" cxnId="{51A6F6B6-40D0-4BC2-9BF6-CB0A7CB9B7F8}">
      <dgm:prSet/>
      <dgm:spPr/>
      <dgm:t>
        <a:bodyPr/>
        <a:lstStyle/>
        <a:p>
          <a:endParaRPr lang="en-US"/>
        </a:p>
      </dgm:t>
    </dgm:pt>
    <dgm:pt modelId="{1017A685-A192-4936-98AB-776E7840C7EB}">
      <dgm:prSet/>
      <dgm:spPr/>
      <dgm:t>
        <a:bodyPr/>
        <a:lstStyle/>
        <a:p>
          <a:r>
            <a:rPr lang="en-GB"/>
            <a:t>It involves </a:t>
          </a:r>
          <a:r>
            <a:rPr lang="en-GB" b="1"/>
            <a:t>acknowledging</a:t>
          </a:r>
          <a:r>
            <a:rPr lang="en-GB"/>
            <a:t> the </a:t>
          </a:r>
          <a:r>
            <a:rPr lang="en-GB" b="1"/>
            <a:t>source</a:t>
          </a:r>
          <a:r>
            <a:rPr lang="en-GB"/>
            <a:t> for information or ideas you have used in your own work</a:t>
          </a:r>
          <a:endParaRPr lang="en-US"/>
        </a:p>
      </dgm:t>
    </dgm:pt>
    <dgm:pt modelId="{47487202-FF85-46E3-A72C-1EE7A3A5C592}" type="parTrans" cxnId="{06305E8A-BE5F-4DDF-99F2-CF15D636ADBE}">
      <dgm:prSet/>
      <dgm:spPr/>
      <dgm:t>
        <a:bodyPr/>
        <a:lstStyle/>
        <a:p>
          <a:endParaRPr lang="en-US"/>
        </a:p>
      </dgm:t>
    </dgm:pt>
    <dgm:pt modelId="{E206DB5C-781F-4E28-B8F8-CACE0BF4CC8D}" type="sibTrans" cxnId="{06305E8A-BE5F-4DDF-99F2-CF15D636ADBE}">
      <dgm:prSet/>
      <dgm:spPr/>
      <dgm:t>
        <a:bodyPr/>
        <a:lstStyle/>
        <a:p>
          <a:endParaRPr lang="en-US"/>
        </a:p>
      </dgm:t>
    </dgm:pt>
    <dgm:pt modelId="{644327DB-4F86-4513-B2F8-5ED075588A0D}">
      <dgm:prSet/>
      <dgm:spPr/>
      <dgm:t>
        <a:bodyPr/>
        <a:lstStyle/>
        <a:p>
          <a:r>
            <a:rPr lang="en-GB"/>
            <a:t>We are also </a:t>
          </a:r>
          <a:r>
            <a:rPr lang="en-GB" b="1"/>
            <a:t>informing</a:t>
          </a:r>
          <a:r>
            <a:rPr lang="en-GB"/>
            <a:t> the reader of the sources we have used</a:t>
          </a:r>
          <a:endParaRPr lang="en-US"/>
        </a:p>
      </dgm:t>
    </dgm:pt>
    <dgm:pt modelId="{080E17A6-5005-443A-A9F6-5BBF6401026A}" type="parTrans" cxnId="{C940EB63-0F9A-4BC1-B910-CA5E1F3DFA54}">
      <dgm:prSet/>
      <dgm:spPr/>
      <dgm:t>
        <a:bodyPr/>
        <a:lstStyle/>
        <a:p>
          <a:endParaRPr lang="en-US"/>
        </a:p>
      </dgm:t>
    </dgm:pt>
    <dgm:pt modelId="{E1DFEACD-9824-476E-B9F2-421C1F0513CF}" type="sibTrans" cxnId="{C940EB63-0F9A-4BC1-B910-CA5E1F3DFA54}">
      <dgm:prSet/>
      <dgm:spPr/>
      <dgm:t>
        <a:bodyPr/>
        <a:lstStyle/>
        <a:p>
          <a:endParaRPr lang="en-US"/>
        </a:p>
      </dgm:t>
    </dgm:pt>
    <dgm:pt modelId="{4A044093-C2B6-42F6-8456-3E98E5451593}" type="pres">
      <dgm:prSet presAssocID="{47459585-90A5-4588-A8D0-C12579DEAC4A}" presName="root" presStyleCnt="0">
        <dgm:presLayoutVars>
          <dgm:dir/>
          <dgm:resizeHandles val="exact"/>
        </dgm:presLayoutVars>
      </dgm:prSet>
      <dgm:spPr/>
    </dgm:pt>
    <dgm:pt modelId="{8A99997E-5EA2-41E4-B24A-9B9EB35F7006}" type="pres">
      <dgm:prSet presAssocID="{8D04BB90-018F-4111-8A71-BEE5D6147965}" presName="compNode" presStyleCnt="0"/>
      <dgm:spPr/>
    </dgm:pt>
    <dgm:pt modelId="{8141BC91-FD70-4C1B-BAC8-7F1F7B0ECB2D}" type="pres">
      <dgm:prSet presAssocID="{8D04BB90-018F-4111-8A71-BEE5D6147965}" presName="bgRect" presStyleLbl="bgShp" presStyleIdx="0" presStyleCnt="3"/>
      <dgm:spPr/>
    </dgm:pt>
    <dgm:pt modelId="{370B4CC6-F9ED-48F4-8657-CF6899760D6A}" type="pres">
      <dgm:prSet presAssocID="{8D04BB90-018F-4111-8A71-BEE5D61479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39B54B3-3DAA-4ABA-AF10-A96A724C2D25}" type="pres">
      <dgm:prSet presAssocID="{8D04BB90-018F-4111-8A71-BEE5D6147965}" presName="spaceRect" presStyleCnt="0"/>
      <dgm:spPr/>
    </dgm:pt>
    <dgm:pt modelId="{645FB9FD-36A1-4639-8983-F6D67640DC0F}" type="pres">
      <dgm:prSet presAssocID="{8D04BB90-018F-4111-8A71-BEE5D6147965}" presName="parTx" presStyleLbl="revTx" presStyleIdx="0" presStyleCnt="3">
        <dgm:presLayoutVars>
          <dgm:chMax val="0"/>
          <dgm:chPref val="0"/>
        </dgm:presLayoutVars>
      </dgm:prSet>
      <dgm:spPr/>
    </dgm:pt>
    <dgm:pt modelId="{7D43217C-5C43-4960-A06E-7162C1E013D0}" type="pres">
      <dgm:prSet presAssocID="{789F2443-913E-40D5-B36D-18DD1EB4898D}" presName="sibTrans" presStyleCnt="0"/>
      <dgm:spPr/>
    </dgm:pt>
    <dgm:pt modelId="{81A7C753-578B-4CA6-B169-D25F5BDA5762}" type="pres">
      <dgm:prSet presAssocID="{1017A685-A192-4936-98AB-776E7840C7EB}" presName="compNode" presStyleCnt="0"/>
      <dgm:spPr/>
    </dgm:pt>
    <dgm:pt modelId="{7A60B753-9398-4E22-826B-776369508FF5}" type="pres">
      <dgm:prSet presAssocID="{1017A685-A192-4936-98AB-776E7840C7EB}" presName="bgRect" presStyleLbl="bgShp" presStyleIdx="1" presStyleCnt="3"/>
      <dgm:spPr/>
    </dgm:pt>
    <dgm:pt modelId="{DAEB6702-142A-4C4B-BDBF-3D3D4D1443AA}" type="pres">
      <dgm:prSet presAssocID="{1017A685-A192-4936-98AB-776E7840C7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75C0263F-C0C5-4E6D-9770-0C684B4FA2A0}" type="pres">
      <dgm:prSet presAssocID="{1017A685-A192-4936-98AB-776E7840C7EB}" presName="spaceRect" presStyleCnt="0"/>
      <dgm:spPr/>
    </dgm:pt>
    <dgm:pt modelId="{16C3DB13-A60D-46C8-8680-C727E1BB7BC5}" type="pres">
      <dgm:prSet presAssocID="{1017A685-A192-4936-98AB-776E7840C7EB}" presName="parTx" presStyleLbl="revTx" presStyleIdx="1" presStyleCnt="3">
        <dgm:presLayoutVars>
          <dgm:chMax val="0"/>
          <dgm:chPref val="0"/>
        </dgm:presLayoutVars>
      </dgm:prSet>
      <dgm:spPr/>
    </dgm:pt>
    <dgm:pt modelId="{96EFA7B4-30D2-44FD-82C9-2CB2F754931E}" type="pres">
      <dgm:prSet presAssocID="{E206DB5C-781F-4E28-B8F8-CACE0BF4CC8D}" presName="sibTrans" presStyleCnt="0"/>
      <dgm:spPr/>
    </dgm:pt>
    <dgm:pt modelId="{EB70F181-84A0-4467-A5A9-F97D3767F5AE}" type="pres">
      <dgm:prSet presAssocID="{644327DB-4F86-4513-B2F8-5ED075588A0D}" presName="compNode" presStyleCnt="0"/>
      <dgm:spPr/>
    </dgm:pt>
    <dgm:pt modelId="{D3419FDA-3166-4341-A7A4-70CAAB3DA228}" type="pres">
      <dgm:prSet presAssocID="{644327DB-4F86-4513-B2F8-5ED075588A0D}" presName="bgRect" presStyleLbl="bgShp" presStyleIdx="2" presStyleCnt="3"/>
      <dgm:spPr/>
    </dgm:pt>
    <dgm:pt modelId="{60153E0F-EA07-4199-B2DA-5D96979720E6}" type="pres">
      <dgm:prSet presAssocID="{644327DB-4F86-4513-B2F8-5ED075588A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68CDDC70-E904-4113-8F16-2B07265648BC}" type="pres">
      <dgm:prSet presAssocID="{644327DB-4F86-4513-B2F8-5ED075588A0D}" presName="spaceRect" presStyleCnt="0"/>
      <dgm:spPr/>
    </dgm:pt>
    <dgm:pt modelId="{C420DD35-ACD3-4E4D-A5B7-BB3C6EE38DAF}" type="pres">
      <dgm:prSet presAssocID="{644327DB-4F86-4513-B2F8-5ED075588A0D}" presName="parTx" presStyleLbl="revTx" presStyleIdx="2" presStyleCnt="3">
        <dgm:presLayoutVars>
          <dgm:chMax val="0"/>
          <dgm:chPref val="0"/>
        </dgm:presLayoutVars>
      </dgm:prSet>
      <dgm:spPr/>
    </dgm:pt>
  </dgm:ptLst>
  <dgm:cxnLst>
    <dgm:cxn modelId="{E5275B2B-1949-4665-9FC4-DA06DC8DEE4F}" type="presOf" srcId="{47459585-90A5-4588-A8D0-C12579DEAC4A}" destId="{4A044093-C2B6-42F6-8456-3E98E5451593}" srcOrd="0" destOrd="0" presId="urn:microsoft.com/office/officeart/2018/2/layout/IconVerticalSolidList"/>
    <dgm:cxn modelId="{C940EB63-0F9A-4BC1-B910-CA5E1F3DFA54}" srcId="{47459585-90A5-4588-A8D0-C12579DEAC4A}" destId="{644327DB-4F86-4513-B2F8-5ED075588A0D}" srcOrd="2" destOrd="0" parTransId="{080E17A6-5005-443A-A9F6-5BBF6401026A}" sibTransId="{E1DFEACD-9824-476E-B9F2-421C1F0513CF}"/>
    <dgm:cxn modelId="{54859B6D-C351-4180-8C53-214BD8B82C81}" type="presOf" srcId="{8D04BB90-018F-4111-8A71-BEE5D6147965}" destId="{645FB9FD-36A1-4639-8983-F6D67640DC0F}" srcOrd="0" destOrd="0" presId="urn:microsoft.com/office/officeart/2018/2/layout/IconVerticalSolidList"/>
    <dgm:cxn modelId="{06305E8A-BE5F-4DDF-99F2-CF15D636ADBE}" srcId="{47459585-90A5-4588-A8D0-C12579DEAC4A}" destId="{1017A685-A192-4936-98AB-776E7840C7EB}" srcOrd="1" destOrd="0" parTransId="{47487202-FF85-46E3-A72C-1EE7A3A5C592}" sibTransId="{E206DB5C-781F-4E28-B8F8-CACE0BF4CC8D}"/>
    <dgm:cxn modelId="{8646F79A-DE75-47FD-A5A5-0C0F59E63061}" type="presOf" srcId="{644327DB-4F86-4513-B2F8-5ED075588A0D}" destId="{C420DD35-ACD3-4E4D-A5B7-BB3C6EE38DAF}" srcOrd="0" destOrd="0" presId="urn:microsoft.com/office/officeart/2018/2/layout/IconVerticalSolidList"/>
    <dgm:cxn modelId="{51A6F6B6-40D0-4BC2-9BF6-CB0A7CB9B7F8}" srcId="{47459585-90A5-4588-A8D0-C12579DEAC4A}" destId="{8D04BB90-018F-4111-8A71-BEE5D6147965}" srcOrd="0" destOrd="0" parTransId="{7DB1C3F0-23A9-404B-B87B-0A8FF6CC57FB}" sibTransId="{789F2443-913E-40D5-B36D-18DD1EB4898D}"/>
    <dgm:cxn modelId="{320D36CA-4597-453C-BF00-F2B7D66C7433}" type="presOf" srcId="{1017A685-A192-4936-98AB-776E7840C7EB}" destId="{16C3DB13-A60D-46C8-8680-C727E1BB7BC5}" srcOrd="0" destOrd="0" presId="urn:microsoft.com/office/officeart/2018/2/layout/IconVerticalSolidList"/>
    <dgm:cxn modelId="{27AA3E82-74C0-4EF9-BAEE-848257E7C498}" type="presParOf" srcId="{4A044093-C2B6-42F6-8456-3E98E5451593}" destId="{8A99997E-5EA2-41E4-B24A-9B9EB35F7006}" srcOrd="0" destOrd="0" presId="urn:microsoft.com/office/officeart/2018/2/layout/IconVerticalSolidList"/>
    <dgm:cxn modelId="{1435AA57-5A28-4BAC-A1A7-A8BE07C71B50}" type="presParOf" srcId="{8A99997E-5EA2-41E4-B24A-9B9EB35F7006}" destId="{8141BC91-FD70-4C1B-BAC8-7F1F7B0ECB2D}" srcOrd="0" destOrd="0" presId="urn:microsoft.com/office/officeart/2018/2/layout/IconVerticalSolidList"/>
    <dgm:cxn modelId="{3EB86BAA-9D9F-4035-873F-C72111AA5F4E}" type="presParOf" srcId="{8A99997E-5EA2-41E4-B24A-9B9EB35F7006}" destId="{370B4CC6-F9ED-48F4-8657-CF6899760D6A}" srcOrd="1" destOrd="0" presId="urn:microsoft.com/office/officeart/2018/2/layout/IconVerticalSolidList"/>
    <dgm:cxn modelId="{C1BA4B49-9AFA-487F-A958-8DDB3FFE4914}" type="presParOf" srcId="{8A99997E-5EA2-41E4-B24A-9B9EB35F7006}" destId="{C39B54B3-3DAA-4ABA-AF10-A96A724C2D25}" srcOrd="2" destOrd="0" presId="urn:microsoft.com/office/officeart/2018/2/layout/IconVerticalSolidList"/>
    <dgm:cxn modelId="{6E4D297C-3B00-4737-82E1-FAD51B93B543}" type="presParOf" srcId="{8A99997E-5EA2-41E4-B24A-9B9EB35F7006}" destId="{645FB9FD-36A1-4639-8983-F6D67640DC0F}" srcOrd="3" destOrd="0" presId="urn:microsoft.com/office/officeart/2018/2/layout/IconVerticalSolidList"/>
    <dgm:cxn modelId="{733CFEA3-F0CF-4B55-91C6-F58673E0F912}" type="presParOf" srcId="{4A044093-C2B6-42F6-8456-3E98E5451593}" destId="{7D43217C-5C43-4960-A06E-7162C1E013D0}" srcOrd="1" destOrd="0" presId="urn:microsoft.com/office/officeart/2018/2/layout/IconVerticalSolidList"/>
    <dgm:cxn modelId="{C55E74F9-D1A7-482C-BDB9-053992F6A241}" type="presParOf" srcId="{4A044093-C2B6-42F6-8456-3E98E5451593}" destId="{81A7C753-578B-4CA6-B169-D25F5BDA5762}" srcOrd="2" destOrd="0" presId="urn:microsoft.com/office/officeart/2018/2/layout/IconVerticalSolidList"/>
    <dgm:cxn modelId="{78C6E2E5-6B9B-4139-8635-DE293FEF0F67}" type="presParOf" srcId="{81A7C753-578B-4CA6-B169-D25F5BDA5762}" destId="{7A60B753-9398-4E22-826B-776369508FF5}" srcOrd="0" destOrd="0" presId="urn:microsoft.com/office/officeart/2018/2/layout/IconVerticalSolidList"/>
    <dgm:cxn modelId="{17FDFA87-558E-4366-A02E-2673AD47220B}" type="presParOf" srcId="{81A7C753-578B-4CA6-B169-D25F5BDA5762}" destId="{DAEB6702-142A-4C4B-BDBF-3D3D4D1443AA}" srcOrd="1" destOrd="0" presId="urn:microsoft.com/office/officeart/2018/2/layout/IconVerticalSolidList"/>
    <dgm:cxn modelId="{FBF6C5C1-7646-4980-BCCB-60F38D31C1A0}" type="presParOf" srcId="{81A7C753-578B-4CA6-B169-D25F5BDA5762}" destId="{75C0263F-C0C5-4E6D-9770-0C684B4FA2A0}" srcOrd="2" destOrd="0" presId="urn:microsoft.com/office/officeart/2018/2/layout/IconVerticalSolidList"/>
    <dgm:cxn modelId="{7DFF0BC7-C7A4-4E91-984E-008B3263C71C}" type="presParOf" srcId="{81A7C753-578B-4CA6-B169-D25F5BDA5762}" destId="{16C3DB13-A60D-46C8-8680-C727E1BB7BC5}" srcOrd="3" destOrd="0" presId="urn:microsoft.com/office/officeart/2018/2/layout/IconVerticalSolidList"/>
    <dgm:cxn modelId="{D456E91B-7774-487F-BFCF-4A9262CB8FD4}" type="presParOf" srcId="{4A044093-C2B6-42F6-8456-3E98E5451593}" destId="{96EFA7B4-30D2-44FD-82C9-2CB2F754931E}" srcOrd="3" destOrd="0" presId="urn:microsoft.com/office/officeart/2018/2/layout/IconVerticalSolidList"/>
    <dgm:cxn modelId="{678582A2-7690-4A27-8775-751C97F0DF5A}" type="presParOf" srcId="{4A044093-C2B6-42F6-8456-3E98E5451593}" destId="{EB70F181-84A0-4467-A5A9-F97D3767F5AE}" srcOrd="4" destOrd="0" presId="urn:microsoft.com/office/officeart/2018/2/layout/IconVerticalSolidList"/>
    <dgm:cxn modelId="{1CA35BF3-6D8A-44DC-AEA6-AE9E4066C141}" type="presParOf" srcId="{EB70F181-84A0-4467-A5A9-F97D3767F5AE}" destId="{D3419FDA-3166-4341-A7A4-70CAAB3DA228}" srcOrd="0" destOrd="0" presId="urn:microsoft.com/office/officeart/2018/2/layout/IconVerticalSolidList"/>
    <dgm:cxn modelId="{AE39C426-8F79-4BED-8C14-9751B00B4269}" type="presParOf" srcId="{EB70F181-84A0-4467-A5A9-F97D3767F5AE}" destId="{60153E0F-EA07-4199-B2DA-5D96979720E6}" srcOrd="1" destOrd="0" presId="urn:microsoft.com/office/officeart/2018/2/layout/IconVerticalSolidList"/>
    <dgm:cxn modelId="{E5D0BF9E-3FD0-4924-B57C-BB364B1F7435}" type="presParOf" srcId="{EB70F181-84A0-4467-A5A9-F97D3767F5AE}" destId="{68CDDC70-E904-4113-8F16-2B07265648BC}" srcOrd="2" destOrd="0" presId="urn:microsoft.com/office/officeart/2018/2/layout/IconVerticalSolidList"/>
    <dgm:cxn modelId="{368CFB84-3AA6-4140-A98A-F861BA66AFA4}" type="presParOf" srcId="{EB70F181-84A0-4467-A5A9-F97D3767F5AE}" destId="{C420DD35-ACD3-4E4D-A5B7-BB3C6EE38D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DC8A0-25A7-4A94-85FE-C31191F88B0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B6D3EFB-E1F9-47C7-8BB3-789EE5E34474}">
      <dgm:prSet phldr="0"/>
      <dgm:spPr/>
      <dgm:t>
        <a:bodyPr/>
        <a:lstStyle/>
        <a:p>
          <a:pPr>
            <a:lnSpc>
              <a:spcPct val="100000"/>
            </a:lnSpc>
          </a:pPr>
          <a:r>
            <a:rPr lang="en-GB" b="0" dirty="0">
              <a:latin typeface="+mn-lt"/>
            </a:rPr>
            <a:t>Supports your arguments</a:t>
          </a:r>
          <a:r>
            <a:rPr lang="en-GB" b="0" i="0" u="none" strike="noStrike" cap="none" baseline="0" noProof="0" dirty="0">
              <a:solidFill>
                <a:srgbClr val="010000"/>
              </a:solidFill>
              <a:latin typeface="+mn-lt"/>
              <a:cs typeface="Calibri Light"/>
            </a:rPr>
            <a:t> </a:t>
          </a:r>
          <a:r>
            <a:rPr lang="en-GB" b="0" dirty="0">
              <a:latin typeface="+mn-lt"/>
            </a:rPr>
            <a:t>with</a:t>
          </a:r>
          <a:r>
            <a:rPr lang="en-GB" b="0" i="0" u="none" strike="noStrike" cap="none" baseline="0" noProof="0" dirty="0">
              <a:solidFill>
                <a:srgbClr val="010000"/>
              </a:solidFill>
              <a:latin typeface="+mn-lt"/>
              <a:cs typeface="Calibri Light"/>
            </a:rPr>
            <a:t> </a:t>
          </a:r>
          <a:r>
            <a:rPr lang="en-GB" b="1" dirty="0">
              <a:latin typeface="+mn-lt"/>
            </a:rPr>
            <a:t>evidence</a:t>
          </a:r>
          <a:r>
            <a:rPr lang="en-GB" b="0" dirty="0">
              <a:latin typeface="+mn-lt"/>
            </a:rPr>
            <a:t> and </a:t>
          </a:r>
          <a:r>
            <a:rPr lang="en-GB" b="1" i="0" u="none" strike="noStrike" cap="none" baseline="0" noProof="0" dirty="0">
              <a:latin typeface="+mn-lt"/>
              <a:cs typeface="Calibri Light"/>
            </a:rPr>
            <a:t>examples</a:t>
          </a:r>
          <a:endParaRPr lang="en-GB" b="1" dirty="0">
            <a:latin typeface="+mn-lt"/>
          </a:endParaRPr>
        </a:p>
      </dgm:t>
    </dgm:pt>
    <dgm:pt modelId="{7ED52635-AE97-4330-AF42-911FD150B098}" type="parTrans" cxnId="{1E665610-0498-424B-88F2-C0DE53D010BD}">
      <dgm:prSet/>
      <dgm:spPr/>
      <dgm:t>
        <a:bodyPr/>
        <a:lstStyle/>
        <a:p>
          <a:endParaRPr lang="en-US"/>
        </a:p>
      </dgm:t>
    </dgm:pt>
    <dgm:pt modelId="{3421CF73-0FCA-4AE0-B6A1-E450600B40C6}" type="sibTrans" cxnId="{1E665610-0498-424B-88F2-C0DE53D010BD}">
      <dgm:prSet/>
      <dgm:spPr/>
      <dgm:t>
        <a:bodyPr/>
        <a:lstStyle/>
        <a:p>
          <a:pPr>
            <a:lnSpc>
              <a:spcPct val="100000"/>
            </a:lnSpc>
          </a:pPr>
          <a:endParaRPr lang="en-US"/>
        </a:p>
      </dgm:t>
    </dgm:pt>
    <dgm:pt modelId="{1F712962-B9C6-4E48-8A6C-6D66E8A3AE49}">
      <dgm:prSet/>
      <dgm:spPr/>
      <dgm:t>
        <a:bodyPr/>
        <a:lstStyle/>
        <a:p>
          <a:pPr>
            <a:lnSpc>
              <a:spcPct val="100000"/>
            </a:lnSpc>
          </a:pPr>
          <a:r>
            <a:rPr lang="en-GB" dirty="0">
              <a:latin typeface="+mn-lt"/>
            </a:rPr>
            <a:t>Gives others </a:t>
          </a:r>
          <a:r>
            <a:rPr lang="en-GB" b="1" dirty="0">
              <a:latin typeface="+mn-lt"/>
            </a:rPr>
            <a:t>credit </a:t>
          </a:r>
          <a:r>
            <a:rPr lang="en-GB" dirty="0">
              <a:latin typeface="+mn-lt"/>
            </a:rPr>
            <a:t>and </a:t>
          </a:r>
          <a:r>
            <a:rPr lang="en-GB" b="1" dirty="0">
              <a:latin typeface="+mn-lt"/>
            </a:rPr>
            <a:t>recognition </a:t>
          </a:r>
          <a:r>
            <a:rPr lang="en-GB" dirty="0">
              <a:latin typeface="+mn-lt"/>
            </a:rPr>
            <a:t>for their work, avoiding </a:t>
          </a:r>
          <a:r>
            <a:rPr lang="en-GB" b="1" dirty="0">
              <a:latin typeface="+mn-lt"/>
            </a:rPr>
            <a:t>plagiarism</a:t>
          </a:r>
          <a:endParaRPr lang="en-US" b="1" dirty="0">
            <a:latin typeface="+mn-lt"/>
          </a:endParaRPr>
        </a:p>
      </dgm:t>
    </dgm:pt>
    <dgm:pt modelId="{2456352B-FC74-4321-B330-3481284C669C}" type="parTrans" cxnId="{714325E0-8972-4FDC-95DE-20682F49E4AC}">
      <dgm:prSet/>
      <dgm:spPr/>
      <dgm:t>
        <a:bodyPr/>
        <a:lstStyle/>
        <a:p>
          <a:endParaRPr lang="en-US"/>
        </a:p>
      </dgm:t>
    </dgm:pt>
    <dgm:pt modelId="{52B11561-BBA3-49FC-AFF2-B30D4CE1074A}" type="sibTrans" cxnId="{714325E0-8972-4FDC-95DE-20682F49E4AC}">
      <dgm:prSet/>
      <dgm:spPr/>
      <dgm:t>
        <a:bodyPr/>
        <a:lstStyle/>
        <a:p>
          <a:pPr>
            <a:lnSpc>
              <a:spcPct val="100000"/>
            </a:lnSpc>
          </a:pPr>
          <a:endParaRPr lang="en-US"/>
        </a:p>
      </dgm:t>
    </dgm:pt>
    <dgm:pt modelId="{D7E7A297-B3DA-4E48-8BDC-694C4F14CC31}">
      <dgm:prSet/>
      <dgm:spPr/>
      <dgm:t>
        <a:bodyPr/>
        <a:lstStyle/>
        <a:p>
          <a:pPr>
            <a:lnSpc>
              <a:spcPct val="100000"/>
            </a:lnSpc>
          </a:pPr>
          <a:r>
            <a:rPr lang="en-GB" b="1" dirty="0">
              <a:latin typeface="Calibri" panose="020F0502020204030204" pitchFamily="34" charset="0"/>
              <a:cs typeface="Calibri" panose="020F0502020204030204" pitchFamily="34" charset="0"/>
            </a:rPr>
            <a:t>Separates</a:t>
          </a:r>
          <a:r>
            <a:rPr lang="en-GB" dirty="0">
              <a:latin typeface="Calibri" panose="020F0502020204030204" pitchFamily="34" charset="0"/>
              <a:cs typeface="Calibri" panose="020F0502020204030204" pitchFamily="34" charset="0"/>
            </a:rPr>
            <a:t> </a:t>
          </a:r>
          <a:r>
            <a:rPr lang="en-GB" b="0" dirty="0">
              <a:latin typeface="Calibri" panose="020F0502020204030204" pitchFamily="34" charset="0"/>
              <a:cs typeface="Calibri" panose="020F0502020204030204" pitchFamily="34" charset="0"/>
            </a:rPr>
            <a:t>your</a:t>
          </a:r>
          <a:r>
            <a:rPr lang="en-GB" dirty="0">
              <a:latin typeface="Calibri" panose="020F0502020204030204" pitchFamily="34" charset="0"/>
              <a:cs typeface="Calibri" panose="020F0502020204030204" pitchFamily="34" charset="0"/>
            </a:rPr>
            <a:t> ideas from the ideas of others</a:t>
          </a:r>
          <a:endParaRPr lang="en-US" dirty="0">
            <a:latin typeface="Calibri" panose="020F0502020204030204" pitchFamily="34" charset="0"/>
            <a:cs typeface="Calibri" panose="020F0502020204030204" pitchFamily="34" charset="0"/>
          </a:endParaRPr>
        </a:p>
      </dgm:t>
    </dgm:pt>
    <dgm:pt modelId="{ECC076DC-0CF5-4B64-8514-305096925E65}" type="parTrans" cxnId="{8F8BE4A6-F22C-4DFF-BA65-3A31CB0FF071}">
      <dgm:prSet/>
      <dgm:spPr/>
      <dgm:t>
        <a:bodyPr/>
        <a:lstStyle/>
        <a:p>
          <a:endParaRPr lang="en-US"/>
        </a:p>
      </dgm:t>
    </dgm:pt>
    <dgm:pt modelId="{9464E7DF-33EF-4F59-AB7E-1F259F871FC8}" type="sibTrans" cxnId="{8F8BE4A6-F22C-4DFF-BA65-3A31CB0FF071}">
      <dgm:prSet/>
      <dgm:spPr/>
      <dgm:t>
        <a:bodyPr/>
        <a:lstStyle/>
        <a:p>
          <a:pPr>
            <a:lnSpc>
              <a:spcPct val="100000"/>
            </a:lnSpc>
          </a:pPr>
          <a:endParaRPr lang="en-US"/>
        </a:p>
      </dgm:t>
    </dgm:pt>
    <dgm:pt modelId="{2A776344-8617-4C32-9A33-11D58760FDFC}">
      <dgm:prSet/>
      <dgm:spPr/>
      <dgm:t>
        <a:bodyPr/>
        <a:lstStyle/>
        <a:p>
          <a:pPr>
            <a:lnSpc>
              <a:spcPct val="100000"/>
            </a:lnSpc>
          </a:pPr>
          <a:r>
            <a:rPr lang="en-GB" dirty="0">
              <a:latin typeface="+mn-lt"/>
            </a:rPr>
            <a:t>Demonstrates the </a:t>
          </a:r>
          <a:r>
            <a:rPr lang="en-GB" b="1" dirty="0">
              <a:latin typeface="+mn-lt"/>
            </a:rPr>
            <a:t>quality</a:t>
          </a:r>
          <a:r>
            <a:rPr lang="en-GB" dirty="0">
              <a:latin typeface="+mn-lt"/>
            </a:rPr>
            <a:t> of resources you have used and your own </a:t>
          </a:r>
          <a:r>
            <a:rPr lang="en-GB" b="1" dirty="0">
              <a:latin typeface="+mn-lt"/>
            </a:rPr>
            <a:t>knowledge </a:t>
          </a:r>
          <a:r>
            <a:rPr lang="en-GB" dirty="0">
              <a:latin typeface="+mn-lt"/>
            </a:rPr>
            <a:t>of the subject</a:t>
          </a:r>
          <a:endParaRPr lang="en-US" dirty="0">
            <a:latin typeface="+mn-lt"/>
          </a:endParaRPr>
        </a:p>
      </dgm:t>
    </dgm:pt>
    <dgm:pt modelId="{9ADCEDA8-3A91-4A46-B335-215ACF9753BD}" type="parTrans" cxnId="{2C1988F4-8DC6-4871-B8CA-F076C46207D8}">
      <dgm:prSet/>
      <dgm:spPr/>
      <dgm:t>
        <a:bodyPr/>
        <a:lstStyle/>
        <a:p>
          <a:endParaRPr lang="en-US"/>
        </a:p>
      </dgm:t>
    </dgm:pt>
    <dgm:pt modelId="{67A4C401-A1AB-4716-B4FE-C777DC53E7F0}" type="sibTrans" cxnId="{2C1988F4-8DC6-4871-B8CA-F076C46207D8}">
      <dgm:prSet/>
      <dgm:spPr/>
      <dgm:t>
        <a:bodyPr/>
        <a:lstStyle/>
        <a:p>
          <a:pPr>
            <a:lnSpc>
              <a:spcPct val="100000"/>
            </a:lnSpc>
          </a:pPr>
          <a:endParaRPr lang="en-US"/>
        </a:p>
      </dgm:t>
    </dgm:pt>
    <dgm:pt modelId="{4D19B7D2-8663-4554-A782-BA0A3CF66DEF}" type="pres">
      <dgm:prSet presAssocID="{8D6DC8A0-25A7-4A94-85FE-C31191F88B0C}" presName="root" presStyleCnt="0">
        <dgm:presLayoutVars>
          <dgm:dir/>
          <dgm:resizeHandles val="exact"/>
        </dgm:presLayoutVars>
      </dgm:prSet>
      <dgm:spPr/>
    </dgm:pt>
    <dgm:pt modelId="{01B8CBF6-1E7A-4F65-87D5-08288735CBBD}" type="pres">
      <dgm:prSet presAssocID="{8D6DC8A0-25A7-4A94-85FE-C31191F88B0C}" presName="container" presStyleCnt="0">
        <dgm:presLayoutVars>
          <dgm:dir/>
          <dgm:resizeHandles val="exact"/>
        </dgm:presLayoutVars>
      </dgm:prSet>
      <dgm:spPr/>
    </dgm:pt>
    <dgm:pt modelId="{89100192-9B8D-465E-8A3B-CED8CC4689AC}" type="pres">
      <dgm:prSet presAssocID="{6B6D3EFB-E1F9-47C7-8BB3-789EE5E34474}" presName="compNode" presStyleCnt="0"/>
      <dgm:spPr/>
    </dgm:pt>
    <dgm:pt modelId="{B692419D-2B0C-4902-919A-2B9463CF1C86}" type="pres">
      <dgm:prSet presAssocID="{6B6D3EFB-E1F9-47C7-8BB3-789EE5E34474}" presName="iconBgRect" presStyleLbl="bgShp" presStyleIdx="0" presStyleCnt="4"/>
      <dgm:spPr/>
    </dgm:pt>
    <dgm:pt modelId="{1360027B-5B89-40B0-AD84-45FD2D78852A}" type="pres">
      <dgm:prSet presAssocID="{6B6D3EFB-E1F9-47C7-8BB3-789EE5E3447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aduation cap"/>
        </a:ext>
      </dgm:extLst>
    </dgm:pt>
    <dgm:pt modelId="{CCA5912B-6905-44BB-B793-7BC86548FE91}" type="pres">
      <dgm:prSet presAssocID="{6B6D3EFB-E1F9-47C7-8BB3-789EE5E34474}" presName="spaceRect" presStyleCnt="0"/>
      <dgm:spPr/>
    </dgm:pt>
    <dgm:pt modelId="{4376A388-2AB6-4D55-BEA9-8A0B4EB08D92}" type="pres">
      <dgm:prSet presAssocID="{6B6D3EFB-E1F9-47C7-8BB3-789EE5E34474}" presName="textRect" presStyleLbl="revTx" presStyleIdx="0" presStyleCnt="4">
        <dgm:presLayoutVars>
          <dgm:chMax val="1"/>
          <dgm:chPref val="1"/>
        </dgm:presLayoutVars>
      </dgm:prSet>
      <dgm:spPr/>
    </dgm:pt>
    <dgm:pt modelId="{AC487B83-F4D6-494A-BBD5-F051F0111C77}" type="pres">
      <dgm:prSet presAssocID="{3421CF73-0FCA-4AE0-B6A1-E450600B40C6}" presName="sibTrans" presStyleLbl="sibTrans2D1" presStyleIdx="0" presStyleCnt="0"/>
      <dgm:spPr/>
    </dgm:pt>
    <dgm:pt modelId="{3F1F19DD-DD21-45CD-BFFA-3F1A745C562B}" type="pres">
      <dgm:prSet presAssocID="{1F712962-B9C6-4E48-8A6C-6D66E8A3AE49}" presName="compNode" presStyleCnt="0"/>
      <dgm:spPr/>
    </dgm:pt>
    <dgm:pt modelId="{0017A449-704C-43C2-8010-721F034742FD}" type="pres">
      <dgm:prSet presAssocID="{1F712962-B9C6-4E48-8A6C-6D66E8A3AE49}" presName="iconBgRect" presStyleLbl="bgShp" presStyleIdx="1" presStyleCnt="4"/>
      <dgm:spPr/>
    </dgm:pt>
    <dgm:pt modelId="{8DF24549-B568-4598-9CFC-99A5C7AC748E}" type="pres">
      <dgm:prSet presAssocID="{1F712962-B9C6-4E48-8A6C-6D66E8A3AE49}"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Success"/>
        </a:ext>
      </dgm:extLst>
    </dgm:pt>
    <dgm:pt modelId="{4B64B2C6-64E4-4F69-B908-DEE67C91E084}" type="pres">
      <dgm:prSet presAssocID="{1F712962-B9C6-4E48-8A6C-6D66E8A3AE49}" presName="spaceRect" presStyleCnt="0"/>
      <dgm:spPr/>
    </dgm:pt>
    <dgm:pt modelId="{527F95B5-4310-47C5-8E6B-9A1411307479}" type="pres">
      <dgm:prSet presAssocID="{1F712962-B9C6-4E48-8A6C-6D66E8A3AE49}" presName="textRect" presStyleLbl="revTx" presStyleIdx="1" presStyleCnt="4">
        <dgm:presLayoutVars>
          <dgm:chMax val="1"/>
          <dgm:chPref val="1"/>
        </dgm:presLayoutVars>
      </dgm:prSet>
      <dgm:spPr/>
    </dgm:pt>
    <dgm:pt modelId="{852DF267-384B-4DFB-97C2-A1B60825F9D1}" type="pres">
      <dgm:prSet presAssocID="{52B11561-BBA3-49FC-AFF2-B30D4CE1074A}" presName="sibTrans" presStyleLbl="sibTrans2D1" presStyleIdx="0" presStyleCnt="0"/>
      <dgm:spPr/>
    </dgm:pt>
    <dgm:pt modelId="{BEA7E661-3347-40CB-B87F-6E256F1D62F7}" type="pres">
      <dgm:prSet presAssocID="{D7E7A297-B3DA-4E48-8BDC-694C4F14CC31}" presName="compNode" presStyleCnt="0"/>
      <dgm:spPr/>
    </dgm:pt>
    <dgm:pt modelId="{198C4CAD-AB9B-488B-8830-9D61D0ABC92F}" type="pres">
      <dgm:prSet presAssocID="{D7E7A297-B3DA-4E48-8BDC-694C4F14CC31}" presName="iconBgRect" presStyleLbl="bgShp" presStyleIdx="2" presStyleCnt="4"/>
      <dgm:spPr/>
    </dgm:pt>
    <dgm:pt modelId="{52CB5873-BF15-494B-BF63-505D665EF55D}" type="pres">
      <dgm:prSet presAssocID="{D7E7A297-B3DA-4E48-8BDC-694C4F14CC31}"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8E25EDFB-2A6F-4C51-8763-45E093F6E7EC}" type="pres">
      <dgm:prSet presAssocID="{D7E7A297-B3DA-4E48-8BDC-694C4F14CC31}" presName="spaceRect" presStyleCnt="0"/>
      <dgm:spPr/>
    </dgm:pt>
    <dgm:pt modelId="{DFA8B2E0-AD64-4BA2-BEAF-2177ABF0BA94}" type="pres">
      <dgm:prSet presAssocID="{D7E7A297-B3DA-4E48-8BDC-694C4F14CC31}" presName="textRect" presStyleLbl="revTx" presStyleIdx="2" presStyleCnt="4">
        <dgm:presLayoutVars>
          <dgm:chMax val="1"/>
          <dgm:chPref val="1"/>
        </dgm:presLayoutVars>
      </dgm:prSet>
      <dgm:spPr/>
    </dgm:pt>
    <dgm:pt modelId="{47CCE4AC-FC26-431A-9873-1D607D633ED5}" type="pres">
      <dgm:prSet presAssocID="{9464E7DF-33EF-4F59-AB7E-1F259F871FC8}" presName="sibTrans" presStyleLbl="sibTrans2D1" presStyleIdx="0" presStyleCnt="0"/>
      <dgm:spPr/>
    </dgm:pt>
    <dgm:pt modelId="{1FC7BF0A-A3FF-4789-A912-D0990D30AEDB}" type="pres">
      <dgm:prSet presAssocID="{2A776344-8617-4C32-9A33-11D58760FDFC}" presName="compNode" presStyleCnt="0"/>
      <dgm:spPr/>
    </dgm:pt>
    <dgm:pt modelId="{5DD3D537-42EA-4FF8-8905-DDA8BB611317}" type="pres">
      <dgm:prSet presAssocID="{2A776344-8617-4C32-9A33-11D58760FDFC}" presName="iconBgRect" presStyleLbl="bgShp" presStyleIdx="3" presStyleCnt="4"/>
      <dgm:spPr/>
    </dgm:pt>
    <dgm:pt modelId="{F108B62E-0B75-453A-9256-A67E8693B57D}" type="pres">
      <dgm:prSet presAssocID="{2A776344-8617-4C32-9A33-11D58760FDFC}"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1DDF04DD-8F0A-4DC7-B958-801EF7647694}" type="pres">
      <dgm:prSet presAssocID="{2A776344-8617-4C32-9A33-11D58760FDFC}" presName="spaceRect" presStyleCnt="0"/>
      <dgm:spPr/>
    </dgm:pt>
    <dgm:pt modelId="{525B07D1-20DD-44BF-B596-935D69832763}" type="pres">
      <dgm:prSet presAssocID="{2A776344-8617-4C32-9A33-11D58760FDFC}" presName="textRect" presStyleLbl="revTx" presStyleIdx="3" presStyleCnt="4">
        <dgm:presLayoutVars>
          <dgm:chMax val="1"/>
          <dgm:chPref val="1"/>
        </dgm:presLayoutVars>
      </dgm:prSet>
      <dgm:spPr/>
    </dgm:pt>
  </dgm:ptLst>
  <dgm:cxnLst>
    <dgm:cxn modelId="{6F79A101-EFFF-4526-A465-C48A1D83DA87}" type="presOf" srcId="{1F712962-B9C6-4E48-8A6C-6D66E8A3AE49}" destId="{527F95B5-4310-47C5-8E6B-9A1411307479}" srcOrd="0" destOrd="0" presId="urn:microsoft.com/office/officeart/2018/2/layout/IconCircleList"/>
    <dgm:cxn modelId="{10A82003-EBF7-4A01-85E6-8B4E39416CE1}" type="presOf" srcId="{D7E7A297-B3DA-4E48-8BDC-694C4F14CC31}" destId="{DFA8B2E0-AD64-4BA2-BEAF-2177ABF0BA94}" srcOrd="0" destOrd="0" presId="urn:microsoft.com/office/officeart/2018/2/layout/IconCircleList"/>
    <dgm:cxn modelId="{1E665610-0498-424B-88F2-C0DE53D010BD}" srcId="{8D6DC8A0-25A7-4A94-85FE-C31191F88B0C}" destId="{6B6D3EFB-E1F9-47C7-8BB3-789EE5E34474}" srcOrd="0" destOrd="0" parTransId="{7ED52635-AE97-4330-AF42-911FD150B098}" sibTransId="{3421CF73-0FCA-4AE0-B6A1-E450600B40C6}"/>
    <dgm:cxn modelId="{5B568C28-7166-45D5-86C8-0AAF650DD6F7}" type="presOf" srcId="{9464E7DF-33EF-4F59-AB7E-1F259F871FC8}" destId="{47CCE4AC-FC26-431A-9873-1D607D633ED5}" srcOrd="0" destOrd="0" presId="urn:microsoft.com/office/officeart/2018/2/layout/IconCircleList"/>
    <dgm:cxn modelId="{D927F25B-089F-478A-A268-0B9C51524468}" type="presOf" srcId="{6B6D3EFB-E1F9-47C7-8BB3-789EE5E34474}" destId="{4376A388-2AB6-4D55-BEA9-8A0B4EB08D92}" srcOrd="0" destOrd="0" presId="urn:microsoft.com/office/officeart/2018/2/layout/IconCircleList"/>
    <dgm:cxn modelId="{68CF7251-4F48-45C8-8ED4-23EAE859326C}" type="presOf" srcId="{2A776344-8617-4C32-9A33-11D58760FDFC}" destId="{525B07D1-20DD-44BF-B596-935D69832763}" srcOrd="0" destOrd="0" presId="urn:microsoft.com/office/officeart/2018/2/layout/IconCircleList"/>
    <dgm:cxn modelId="{6104A378-C299-40C1-AFD7-EC5D62111B4C}" type="presOf" srcId="{52B11561-BBA3-49FC-AFF2-B30D4CE1074A}" destId="{852DF267-384B-4DFB-97C2-A1B60825F9D1}" srcOrd="0" destOrd="0" presId="urn:microsoft.com/office/officeart/2018/2/layout/IconCircleList"/>
    <dgm:cxn modelId="{8F8BE4A6-F22C-4DFF-BA65-3A31CB0FF071}" srcId="{8D6DC8A0-25A7-4A94-85FE-C31191F88B0C}" destId="{D7E7A297-B3DA-4E48-8BDC-694C4F14CC31}" srcOrd="2" destOrd="0" parTransId="{ECC076DC-0CF5-4B64-8514-305096925E65}" sibTransId="{9464E7DF-33EF-4F59-AB7E-1F259F871FC8}"/>
    <dgm:cxn modelId="{FF1CDBAB-6641-4F71-ADEE-85F42CC07E00}" type="presOf" srcId="{8D6DC8A0-25A7-4A94-85FE-C31191F88B0C}" destId="{4D19B7D2-8663-4554-A782-BA0A3CF66DEF}" srcOrd="0" destOrd="0" presId="urn:microsoft.com/office/officeart/2018/2/layout/IconCircleList"/>
    <dgm:cxn modelId="{714325E0-8972-4FDC-95DE-20682F49E4AC}" srcId="{8D6DC8A0-25A7-4A94-85FE-C31191F88B0C}" destId="{1F712962-B9C6-4E48-8A6C-6D66E8A3AE49}" srcOrd="1" destOrd="0" parTransId="{2456352B-FC74-4321-B330-3481284C669C}" sibTransId="{52B11561-BBA3-49FC-AFF2-B30D4CE1074A}"/>
    <dgm:cxn modelId="{2C1988F4-8DC6-4871-B8CA-F076C46207D8}" srcId="{8D6DC8A0-25A7-4A94-85FE-C31191F88B0C}" destId="{2A776344-8617-4C32-9A33-11D58760FDFC}" srcOrd="3" destOrd="0" parTransId="{9ADCEDA8-3A91-4A46-B335-215ACF9753BD}" sibTransId="{67A4C401-A1AB-4716-B4FE-C777DC53E7F0}"/>
    <dgm:cxn modelId="{117C73FC-26DC-489E-B8E9-EE5E31663AD0}" type="presOf" srcId="{3421CF73-0FCA-4AE0-B6A1-E450600B40C6}" destId="{AC487B83-F4D6-494A-BBD5-F051F0111C77}" srcOrd="0" destOrd="0" presId="urn:microsoft.com/office/officeart/2018/2/layout/IconCircleList"/>
    <dgm:cxn modelId="{89D30104-78E7-4DD9-94FD-75BB38F31EA0}" type="presParOf" srcId="{4D19B7D2-8663-4554-A782-BA0A3CF66DEF}" destId="{01B8CBF6-1E7A-4F65-87D5-08288735CBBD}" srcOrd="0" destOrd="0" presId="urn:microsoft.com/office/officeart/2018/2/layout/IconCircleList"/>
    <dgm:cxn modelId="{31F4F5A2-81FF-4F9A-A8A3-590B5A7B1730}" type="presParOf" srcId="{01B8CBF6-1E7A-4F65-87D5-08288735CBBD}" destId="{89100192-9B8D-465E-8A3B-CED8CC4689AC}" srcOrd="0" destOrd="0" presId="urn:microsoft.com/office/officeart/2018/2/layout/IconCircleList"/>
    <dgm:cxn modelId="{02420C48-EB57-4914-9784-349D6DB6506C}" type="presParOf" srcId="{89100192-9B8D-465E-8A3B-CED8CC4689AC}" destId="{B692419D-2B0C-4902-919A-2B9463CF1C86}" srcOrd="0" destOrd="0" presId="urn:microsoft.com/office/officeart/2018/2/layout/IconCircleList"/>
    <dgm:cxn modelId="{6BF2EDBA-1F70-4766-8EE1-0797B8ADC69F}" type="presParOf" srcId="{89100192-9B8D-465E-8A3B-CED8CC4689AC}" destId="{1360027B-5B89-40B0-AD84-45FD2D78852A}" srcOrd="1" destOrd="0" presId="urn:microsoft.com/office/officeart/2018/2/layout/IconCircleList"/>
    <dgm:cxn modelId="{A7C53C08-6F4E-418E-9C45-AA810B479C54}" type="presParOf" srcId="{89100192-9B8D-465E-8A3B-CED8CC4689AC}" destId="{CCA5912B-6905-44BB-B793-7BC86548FE91}" srcOrd="2" destOrd="0" presId="urn:microsoft.com/office/officeart/2018/2/layout/IconCircleList"/>
    <dgm:cxn modelId="{D9BAE891-928F-4FBD-A7CE-5508509C4DD7}" type="presParOf" srcId="{89100192-9B8D-465E-8A3B-CED8CC4689AC}" destId="{4376A388-2AB6-4D55-BEA9-8A0B4EB08D92}" srcOrd="3" destOrd="0" presId="urn:microsoft.com/office/officeart/2018/2/layout/IconCircleList"/>
    <dgm:cxn modelId="{A150A477-C5A1-4793-A324-FA4E9B1D89AF}" type="presParOf" srcId="{01B8CBF6-1E7A-4F65-87D5-08288735CBBD}" destId="{AC487B83-F4D6-494A-BBD5-F051F0111C77}" srcOrd="1" destOrd="0" presId="urn:microsoft.com/office/officeart/2018/2/layout/IconCircleList"/>
    <dgm:cxn modelId="{26569CB2-3712-45E9-ABEE-D99D10103ED6}" type="presParOf" srcId="{01B8CBF6-1E7A-4F65-87D5-08288735CBBD}" destId="{3F1F19DD-DD21-45CD-BFFA-3F1A745C562B}" srcOrd="2" destOrd="0" presId="urn:microsoft.com/office/officeart/2018/2/layout/IconCircleList"/>
    <dgm:cxn modelId="{82544E40-336F-4222-ADE7-F6051D4FE355}" type="presParOf" srcId="{3F1F19DD-DD21-45CD-BFFA-3F1A745C562B}" destId="{0017A449-704C-43C2-8010-721F034742FD}" srcOrd="0" destOrd="0" presId="urn:microsoft.com/office/officeart/2018/2/layout/IconCircleList"/>
    <dgm:cxn modelId="{D180815C-3E14-48F3-8BB6-640E2778B3CA}" type="presParOf" srcId="{3F1F19DD-DD21-45CD-BFFA-3F1A745C562B}" destId="{8DF24549-B568-4598-9CFC-99A5C7AC748E}" srcOrd="1" destOrd="0" presId="urn:microsoft.com/office/officeart/2018/2/layout/IconCircleList"/>
    <dgm:cxn modelId="{BFBBA259-5AE8-42D0-9909-9E8955570F08}" type="presParOf" srcId="{3F1F19DD-DD21-45CD-BFFA-3F1A745C562B}" destId="{4B64B2C6-64E4-4F69-B908-DEE67C91E084}" srcOrd="2" destOrd="0" presId="urn:microsoft.com/office/officeart/2018/2/layout/IconCircleList"/>
    <dgm:cxn modelId="{219E00DD-F9D0-4E3A-8740-A2FC65D59DFA}" type="presParOf" srcId="{3F1F19DD-DD21-45CD-BFFA-3F1A745C562B}" destId="{527F95B5-4310-47C5-8E6B-9A1411307479}" srcOrd="3" destOrd="0" presId="urn:microsoft.com/office/officeart/2018/2/layout/IconCircleList"/>
    <dgm:cxn modelId="{5C4950A1-B4DF-4596-816E-74F813722068}" type="presParOf" srcId="{01B8CBF6-1E7A-4F65-87D5-08288735CBBD}" destId="{852DF267-384B-4DFB-97C2-A1B60825F9D1}" srcOrd="3" destOrd="0" presId="urn:microsoft.com/office/officeart/2018/2/layout/IconCircleList"/>
    <dgm:cxn modelId="{8AE8CB1C-30E8-4191-95F1-21308ED03133}" type="presParOf" srcId="{01B8CBF6-1E7A-4F65-87D5-08288735CBBD}" destId="{BEA7E661-3347-40CB-B87F-6E256F1D62F7}" srcOrd="4" destOrd="0" presId="urn:microsoft.com/office/officeart/2018/2/layout/IconCircleList"/>
    <dgm:cxn modelId="{FE374ACB-4BCD-41B4-872E-C070201DB083}" type="presParOf" srcId="{BEA7E661-3347-40CB-B87F-6E256F1D62F7}" destId="{198C4CAD-AB9B-488B-8830-9D61D0ABC92F}" srcOrd="0" destOrd="0" presId="urn:microsoft.com/office/officeart/2018/2/layout/IconCircleList"/>
    <dgm:cxn modelId="{C1DFBC7F-0FC2-42D5-971D-5EA71D5162A9}" type="presParOf" srcId="{BEA7E661-3347-40CB-B87F-6E256F1D62F7}" destId="{52CB5873-BF15-494B-BF63-505D665EF55D}" srcOrd="1" destOrd="0" presId="urn:microsoft.com/office/officeart/2018/2/layout/IconCircleList"/>
    <dgm:cxn modelId="{C1B2657C-6D14-4E4F-AA67-52854DA11E83}" type="presParOf" srcId="{BEA7E661-3347-40CB-B87F-6E256F1D62F7}" destId="{8E25EDFB-2A6F-4C51-8763-45E093F6E7EC}" srcOrd="2" destOrd="0" presId="urn:microsoft.com/office/officeart/2018/2/layout/IconCircleList"/>
    <dgm:cxn modelId="{0FB8787B-9B12-4964-B738-05BCC59D5EA3}" type="presParOf" srcId="{BEA7E661-3347-40CB-B87F-6E256F1D62F7}" destId="{DFA8B2E0-AD64-4BA2-BEAF-2177ABF0BA94}" srcOrd="3" destOrd="0" presId="urn:microsoft.com/office/officeart/2018/2/layout/IconCircleList"/>
    <dgm:cxn modelId="{633AC36B-416C-48E4-8786-E309C308A80F}" type="presParOf" srcId="{01B8CBF6-1E7A-4F65-87D5-08288735CBBD}" destId="{47CCE4AC-FC26-431A-9873-1D607D633ED5}" srcOrd="5" destOrd="0" presId="urn:microsoft.com/office/officeart/2018/2/layout/IconCircleList"/>
    <dgm:cxn modelId="{51543C53-9F82-4759-82B9-6A394707863F}" type="presParOf" srcId="{01B8CBF6-1E7A-4F65-87D5-08288735CBBD}" destId="{1FC7BF0A-A3FF-4789-A912-D0990D30AEDB}" srcOrd="6" destOrd="0" presId="urn:microsoft.com/office/officeart/2018/2/layout/IconCircleList"/>
    <dgm:cxn modelId="{63E0953D-834D-4AD6-A9D4-043785ACEA8B}" type="presParOf" srcId="{1FC7BF0A-A3FF-4789-A912-D0990D30AEDB}" destId="{5DD3D537-42EA-4FF8-8905-DDA8BB611317}" srcOrd="0" destOrd="0" presId="urn:microsoft.com/office/officeart/2018/2/layout/IconCircleList"/>
    <dgm:cxn modelId="{D0A7719C-A0CB-4CF6-9C41-C96C81DEE732}" type="presParOf" srcId="{1FC7BF0A-A3FF-4789-A912-D0990D30AEDB}" destId="{F108B62E-0B75-453A-9256-A67E8693B57D}" srcOrd="1" destOrd="0" presId="urn:microsoft.com/office/officeart/2018/2/layout/IconCircleList"/>
    <dgm:cxn modelId="{DBAE181D-EC84-43F2-ACBA-6E7F85714DE4}" type="presParOf" srcId="{1FC7BF0A-A3FF-4789-A912-D0990D30AEDB}" destId="{1DDF04DD-8F0A-4DC7-B958-801EF7647694}" srcOrd="2" destOrd="0" presId="urn:microsoft.com/office/officeart/2018/2/layout/IconCircleList"/>
    <dgm:cxn modelId="{4C278E16-BA01-483D-A886-9414582F62F8}" type="presParOf" srcId="{1FC7BF0A-A3FF-4789-A912-D0990D30AEDB}" destId="{525B07D1-20DD-44BF-B596-935D69832763}"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0EED3-6085-425F-B6BC-5ECC47FC7BA9}"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GB"/>
        </a:p>
      </dgm:t>
    </dgm:pt>
    <dgm:pt modelId="{C44BC1D3-A315-4371-AC3A-9F8D268343D7}">
      <dgm:prSet phldrT="[Text]"/>
      <dgm:spPr/>
      <dgm:t>
        <a:bodyPr/>
        <a:lstStyle/>
        <a:p>
          <a:r>
            <a:rPr lang="en-GB" dirty="0"/>
            <a:t>Failing to make it clear when you’re quoting</a:t>
          </a:r>
        </a:p>
      </dgm:t>
    </dgm:pt>
    <dgm:pt modelId="{3BC4AAAF-EFCB-444F-A98E-33E3786B55F2}" type="parTrans" cxnId="{FD12019B-695C-4205-8E99-5481B2D0C861}">
      <dgm:prSet/>
      <dgm:spPr/>
      <dgm:t>
        <a:bodyPr/>
        <a:lstStyle/>
        <a:p>
          <a:endParaRPr lang="en-GB"/>
        </a:p>
      </dgm:t>
    </dgm:pt>
    <dgm:pt modelId="{CBEB6D27-7AB6-4064-97CE-2AF428ED5C65}" type="sibTrans" cxnId="{FD12019B-695C-4205-8E99-5481B2D0C861}">
      <dgm:prSet/>
      <dgm:spPr/>
      <dgm:t>
        <a:bodyPr/>
        <a:lstStyle/>
        <a:p>
          <a:endParaRPr lang="en-GB"/>
        </a:p>
      </dgm:t>
    </dgm:pt>
    <dgm:pt modelId="{E87C538C-ACB9-4C11-9E18-23C6F5E6FB88}">
      <dgm:prSet phldrT="[Text]"/>
      <dgm:spPr/>
      <dgm:t>
        <a:bodyPr/>
        <a:lstStyle/>
        <a:p>
          <a:r>
            <a:rPr lang="en-GB" dirty="0"/>
            <a:t>Giving inaccurate information about a source</a:t>
          </a:r>
        </a:p>
      </dgm:t>
    </dgm:pt>
    <dgm:pt modelId="{C4781F49-F4CB-40EA-884A-989551CA6D1D}" type="parTrans" cxnId="{5E122BB7-1ED8-4483-B9B1-DF118A862ECA}">
      <dgm:prSet/>
      <dgm:spPr/>
      <dgm:t>
        <a:bodyPr/>
        <a:lstStyle/>
        <a:p>
          <a:endParaRPr lang="en-GB"/>
        </a:p>
      </dgm:t>
    </dgm:pt>
    <dgm:pt modelId="{8E927DD9-9AD8-4C35-BFCE-6E14BF46A5D4}" type="sibTrans" cxnId="{5E122BB7-1ED8-4483-B9B1-DF118A862ECA}">
      <dgm:prSet/>
      <dgm:spPr/>
      <dgm:t>
        <a:bodyPr/>
        <a:lstStyle/>
        <a:p>
          <a:endParaRPr lang="en-GB"/>
        </a:p>
      </dgm:t>
    </dgm:pt>
    <dgm:pt modelId="{B5CA7E33-9817-459D-8444-DDC5222F2D1A}">
      <dgm:prSet phldrT="[Text]"/>
      <dgm:spPr/>
      <dgm:t>
        <a:bodyPr/>
        <a:lstStyle/>
        <a:p>
          <a:r>
            <a:rPr lang="en-GB" dirty="0"/>
            <a:t>Not indicating which sources you have used</a:t>
          </a:r>
        </a:p>
      </dgm:t>
    </dgm:pt>
    <dgm:pt modelId="{1986927B-BF0C-4D92-8BA7-B0FD913E0C79}" type="parTrans" cxnId="{561563A9-265E-4BFD-B920-E45027ECB19C}">
      <dgm:prSet/>
      <dgm:spPr/>
      <dgm:t>
        <a:bodyPr/>
        <a:lstStyle/>
        <a:p>
          <a:endParaRPr lang="en-GB"/>
        </a:p>
      </dgm:t>
    </dgm:pt>
    <dgm:pt modelId="{6CECF684-0478-4B39-A56F-2D541F3730BB}" type="sibTrans" cxnId="{561563A9-265E-4BFD-B920-E45027ECB19C}">
      <dgm:prSet/>
      <dgm:spPr/>
      <dgm:t>
        <a:bodyPr/>
        <a:lstStyle/>
        <a:p>
          <a:endParaRPr lang="en-GB"/>
        </a:p>
      </dgm:t>
    </dgm:pt>
    <dgm:pt modelId="{03F117C2-C5F5-4200-893A-80BD651B9B80}" type="pres">
      <dgm:prSet presAssocID="{5320EED3-6085-425F-B6BC-5ECC47FC7BA9}" presName="diagram" presStyleCnt="0">
        <dgm:presLayoutVars>
          <dgm:dir/>
          <dgm:resizeHandles val="exact"/>
        </dgm:presLayoutVars>
      </dgm:prSet>
      <dgm:spPr/>
    </dgm:pt>
    <dgm:pt modelId="{57037FFC-AE47-44EF-8E15-2B0A709FEEC0}" type="pres">
      <dgm:prSet presAssocID="{C44BC1D3-A315-4371-AC3A-9F8D268343D7}" presName="node" presStyleLbl="node1" presStyleIdx="0" presStyleCnt="3">
        <dgm:presLayoutVars>
          <dgm:bulletEnabled val="1"/>
        </dgm:presLayoutVars>
      </dgm:prSet>
      <dgm:spPr>
        <a:prstGeom prst="roundRect">
          <a:avLst/>
        </a:prstGeom>
      </dgm:spPr>
    </dgm:pt>
    <dgm:pt modelId="{47A8A548-E667-4807-A878-35BE8CB0F4E1}" type="pres">
      <dgm:prSet presAssocID="{CBEB6D27-7AB6-4064-97CE-2AF428ED5C65}" presName="sibTrans" presStyleCnt="0"/>
      <dgm:spPr/>
    </dgm:pt>
    <dgm:pt modelId="{59646C43-00F0-433F-905C-450B8947FDB3}" type="pres">
      <dgm:prSet presAssocID="{E87C538C-ACB9-4C11-9E18-23C6F5E6FB88}" presName="node" presStyleLbl="node1" presStyleIdx="1" presStyleCnt="3">
        <dgm:presLayoutVars>
          <dgm:bulletEnabled val="1"/>
        </dgm:presLayoutVars>
      </dgm:prSet>
      <dgm:spPr>
        <a:prstGeom prst="roundRect">
          <a:avLst/>
        </a:prstGeom>
      </dgm:spPr>
    </dgm:pt>
    <dgm:pt modelId="{78C582CC-675C-47FC-A6D2-1D7A689F0BE6}" type="pres">
      <dgm:prSet presAssocID="{8E927DD9-9AD8-4C35-BFCE-6E14BF46A5D4}" presName="sibTrans" presStyleCnt="0"/>
      <dgm:spPr/>
    </dgm:pt>
    <dgm:pt modelId="{53C0F6CB-040F-4C57-A67F-67ECA9F406B3}" type="pres">
      <dgm:prSet presAssocID="{B5CA7E33-9817-459D-8444-DDC5222F2D1A}" presName="node" presStyleLbl="node1" presStyleIdx="2" presStyleCnt="3">
        <dgm:presLayoutVars>
          <dgm:bulletEnabled val="1"/>
        </dgm:presLayoutVars>
      </dgm:prSet>
      <dgm:spPr>
        <a:prstGeom prst="roundRect">
          <a:avLst/>
        </a:prstGeom>
      </dgm:spPr>
    </dgm:pt>
  </dgm:ptLst>
  <dgm:cxnLst>
    <dgm:cxn modelId="{3EB35B11-3F00-4AAB-AD89-0829C3B239CF}" type="presOf" srcId="{E87C538C-ACB9-4C11-9E18-23C6F5E6FB88}" destId="{59646C43-00F0-433F-905C-450B8947FDB3}" srcOrd="0" destOrd="0" presId="urn:microsoft.com/office/officeart/2005/8/layout/default"/>
    <dgm:cxn modelId="{12B7921D-97BC-4C07-8227-ECF51D6CA1B2}" type="presOf" srcId="{B5CA7E33-9817-459D-8444-DDC5222F2D1A}" destId="{53C0F6CB-040F-4C57-A67F-67ECA9F406B3}" srcOrd="0" destOrd="0" presId="urn:microsoft.com/office/officeart/2005/8/layout/default"/>
    <dgm:cxn modelId="{FD12019B-695C-4205-8E99-5481B2D0C861}" srcId="{5320EED3-6085-425F-B6BC-5ECC47FC7BA9}" destId="{C44BC1D3-A315-4371-AC3A-9F8D268343D7}" srcOrd="0" destOrd="0" parTransId="{3BC4AAAF-EFCB-444F-A98E-33E3786B55F2}" sibTransId="{CBEB6D27-7AB6-4064-97CE-2AF428ED5C65}"/>
    <dgm:cxn modelId="{AC9BA5A1-DE74-41EE-BCB4-5029934465DB}" type="presOf" srcId="{5320EED3-6085-425F-B6BC-5ECC47FC7BA9}" destId="{03F117C2-C5F5-4200-893A-80BD651B9B80}" srcOrd="0" destOrd="0" presId="urn:microsoft.com/office/officeart/2005/8/layout/default"/>
    <dgm:cxn modelId="{561563A9-265E-4BFD-B920-E45027ECB19C}" srcId="{5320EED3-6085-425F-B6BC-5ECC47FC7BA9}" destId="{B5CA7E33-9817-459D-8444-DDC5222F2D1A}" srcOrd="2" destOrd="0" parTransId="{1986927B-BF0C-4D92-8BA7-B0FD913E0C79}" sibTransId="{6CECF684-0478-4B39-A56F-2D541F3730BB}"/>
    <dgm:cxn modelId="{5E122BB7-1ED8-4483-B9B1-DF118A862ECA}" srcId="{5320EED3-6085-425F-B6BC-5ECC47FC7BA9}" destId="{E87C538C-ACB9-4C11-9E18-23C6F5E6FB88}" srcOrd="1" destOrd="0" parTransId="{C4781F49-F4CB-40EA-884A-989551CA6D1D}" sibTransId="{8E927DD9-9AD8-4C35-BFCE-6E14BF46A5D4}"/>
    <dgm:cxn modelId="{669619E5-D7A1-427C-A604-D38C32595388}" type="presOf" srcId="{C44BC1D3-A315-4371-AC3A-9F8D268343D7}" destId="{57037FFC-AE47-44EF-8E15-2B0A709FEEC0}" srcOrd="0" destOrd="0" presId="urn:microsoft.com/office/officeart/2005/8/layout/default"/>
    <dgm:cxn modelId="{DA3493F8-2D5E-41E5-826D-8F6A1C4EE1D3}" type="presParOf" srcId="{03F117C2-C5F5-4200-893A-80BD651B9B80}" destId="{57037FFC-AE47-44EF-8E15-2B0A709FEEC0}" srcOrd="0" destOrd="0" presId="urn:microsoft.com/office/officeart/2005/8/layout/default"/>
    <dgm:cxn modelId="{89C7F453-7D77-41F1-86DA-80B2EB6E5514}" type="presParOf" srcId="{03F117C2-C5F5-4200-893A-80BD651B9B80}" destId="{47A8A548-E667-4807-A878-35BE8CB0F4E1}" srcOrd="1" destOrd="0" presId="urn:microsoft.com/office/officeart/2005/8/layout/default"/>
    <dgm:cxn modelId="{7C1BCC2B-BA9E-4D82-B6DF-1E47B25770A9}" type="presParOf" srcId="{03F117C2-C5F5-4200-893A-80BD651B9B80}" destId="{59646C43-00F0-433F-905C-450B8947FDB3}" srcOrd="2" destOrd="0" presId="urn:microsoft.com/office/officeart/2005/8/layout/default"/>
    <dgm:cxn modelId="{0B119AE1-51D6-456A-890E-EF3C82553010}" type="presParOf" srcId="{03F117C2-C5F5-4200-893A-80BD651B9B80}" destId="{78C582CC-675C-47FC-A6D2-1D7A689F0BE6}" srcOrd="3" destOrd="0" presId="urn:microsoft.com/office/officeart/2005/8/layout/default"/>
    <dgm:cxn modelId="{AD25E0B4-D24E-497E-BE77-28DB6E2FE0A4}" type="presParOf" srcId="{03F117C2-C5F5-4200-893A-80BD651B9B80}" destId="{53C0F6CB-040F-4C57-A67F-67ECA9F406B3}"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CD90AE-F2F2-417B-8463-0ADE768A59F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B6AF763B-56D2-48B9-BFA0-42C12EEB2253}">
      <dgm:prSet/>
      <dgm:spPr/>
      <dgm:t>
        <a:bodyPr/>
        <a:lstStyle/>
        <a:p>
          <a:pPr>
            <a:lnSpc>
              <a:spcPct val="100000"/>
            </a:lnSpc>
          </a:pPr>
          <a:r>
            <a:rPr lang="en-GB" dirty="0">
              <a:latin typeface="+mn-lt"/>
            </a:rPr>
            <a:t>Email us:</a:t>
          </a:r>
          <a:br>
            <a:rPr lang="en-GB" dirty="0">
              <a:latin typeface="+mn-lt"/>
            </a:rPr>
          </a:br>
          <a:r>
            <a:rPr lang="en-GB" dirty="0">
              <a:latin typeface="+mn-lt"/>
              <a:hlinkClick xmlns:r="http://schemas.openxmlformats.org/officeDocument/2006/relationships" r:id="rId1"/>
            </a:rPr>
            <a:t>Library.cus@coventry.ac.uk</a:t>
          </a:r>
          <a:r>
            <a:rPr lang="en-GB" dirty="0"/>
            <a:t> </a:t>
          </a:r>
          <a:endParaRPr lang="en-US" dirty="0"/>
        </a:p>
      </dgm:t>
    </dgm:pt>
    <dgm:pt modelId="{FFE2B52E-FA53-43E9-B053-ADEF264A77A5}" type="parTrans" cxnId="{886295F3-5C0C-43A1-906B-A5AEE00D3279}">
      <dgm:prSet/>
      <dgm:spPr/>
      <dgm:t>
        <a:bodyPr/>
        <a:lstStyle/>
        <a:p>
          <a:endParaRPr lang="en-US"/>
        </a:p>
      </dgm:t>
    </dgm:pt>
    <dgm:pt modelId="{25AA3D2E-52A8-41FC-B22E-CC7D029B8D5D}" type="sibTrans" cxnId="{886295F3-5C0C-43A1-906B-A5AEE00D3279}">
      <dgm:prSet/>
      <dgm:spPr/>
      <dgm:t>
        <a:bodyPr/>
        <a:lstStyle/>
        <a:p>
          <a:endParaRPr lang="en-US"/>
        </a:p>
      </dgm:t>
    </dgm:pt>
    <dgm:pt modelId="{8A925625-1F5F-4AB1-AEA4-46B6B14BB747}">
      <dgm:prSet/>
      <dgm:spPr/>
      <dgm:t>
        <a:bodyPr/>
        <a:lstStyle/>
        <a:p>
          <a:pPr>
            <a:lnSpc>
              <a:spcPct val="100000"/>
            </a:lnSpc>
          </a:pPr>
          <a:r>
            <a:rPr lang="en-GB" b="0" dirty="0">
              <a:latin typeface="+mn-lt"/>
            </a:rPr>
            <a:t>Academic Writing LibGuide: </a:t>
          </a:r>
          <a:br>
            <a:rPr lang="en-GB" b="0" dirty="0">
              <a:latin typeface="+mn-lt"/>
            </a:rPr>
          </a:br>
          <a:r>
            <a:rPr lang="en-GB" b="0" dirty="0">
              <a:latin typeface="+mn-lt"/>
              <a:hlinkClick xmlns:r="http://schemas.openxmlformats.org/officeDocument/2006/relationships" r:id="rId2"/>
            </a:rPr>
            <a:t>https://libguides.coventry.ac.uk/cugroupaws</a:t>
          </a:r>
          <a:endParaRPr lang="en-GB" b="0" dirty="0">
            <a:latin typeface="+mn-lt"/>
            <a:hlinkClick xmlns:r="http://schemas.openxmlformats.org/officeDocument/2006/relationships" r:id="rId3"/>
          </a:endParaRPr>
        </a:p>
      </dgm:t>
    </dgm:pt>
    <dgm:pt modelId="{6018B23F-D498-4F50-9D50-1BB8ADBE9D6A}" type="parTrans" cxnId="{3C266578-7572-45D2-B8CC-3FB1D8E7E50F}">
      <dgm:prSet/>
      <dgm:spPr/>
      <dgm:t>
        <a:bodyPr/>
        <a:lstStyle/>
        <a:p>
          <a:endParaRPr lang="en-US"/>
        </a:p>
      </dgm:t>
    </dgm:pt>
    <dgm:pt modelId="{B6033F19-B866-404F-81F3-AC0CF9054A1F}" type="sibTrans" cxnId="{3C266578-7572-45D2-B8CC-3FB1D8E7E50F}">
      <dgm:prSet/>
      <dgm:spPr/>
      <dgm:t>
        <a:bodyPr/>
        <a:lstStyle/>
        <a:p>
          <a:endParaRPr lang="en-US"/>
        </a:p>
      </dgm:t>
    </dgm:pt>
    <dgm:pt modelId="{E777EA0B-CBF7-4271-A3EF-125B08D6B632}">
      <dgm:prSet/>
      <dgm:spPr/>
      <dgm:t>
        <a:bodyPr/>
        <a:lstStyle/>
        <a:p>
          <a:pPr>
            <a:lnSpc>
              <a:spcPct val="100000"/>
            </a:lnSpc>
          </a:pPr>
          <a:r>
            <a:rPr lang="en-GB" dirty="0">
              <a:latin typeface="+mn-lt"/>
            </a:rPr>
            <a:t>APA LibGuide:</a:t>
          </a:r>
          <a:br>
            <a:rPr lang="en-GB" dirty="0">
              <a:latin typeface="+mn-lt"/>
            </a:rPr>
          </a:br>
          <a:r>
            <a:rPr lang="en-GB" dirty="0">
              <a:latin typeface="+mn-lt"/>
              <a:hlinkClick xmlns:r="http://schemas.openxmlformats.org/officeDocument/2006/relationships" r:id="rId4"/>
            </a:rPr>
            <a:t>https://libguides.coventry.ac.uk/cugapa</a:t>
          </a:r>
          <a:r>
            <a:rPr lang="en-GB" dirty="0">
              <a:latin typeface="+mn-lt"/>
            </a:rPr>
            <a:t> </a:t>
          </a:r>
          <a:br>
            <a:rPr lang="en-GB" dirty="0">
              <a:latin typeface="+mn-lt"/>
            </a:rPr>
          </a:br>
          <a:endParaRPr lang="en-US" dirty="0">
            <a:latin typeface="+mn-lt"/>
          </a:endParaRPr>
        </a:p>
      </dgm:t>
    </dgm:pt>
    <dgm:pt modelId="{0F62503F-7C35-44A0-9891-C16CB6B66956}" type="parTrans" cxnId="{DCE0EBA4-4212-4B1E-9110-6DF2BF4A887F}">
      <dgm:prSet/>
      <dgm:spPr/>
      <dgm:t>
        <a:bodyPr/>
        <a:lstStyle/>
        <a:p>
          <a:endParaRPr lang="en-US"/>
        </a:p>
      </dgm:t>
    </dgm:pt>
    <dgm:pt modelId="{C233B331-6AB2-48B9-A223-8BB1A2C16188}" type="sibTrans" cxnId="{DCE0EBA4-4212-4B1E-9110-6DF2BF4A887F}">
      <dgm:prSet/>
      <dgm:spPr/>
      <dgm:t>
        <a:bodyPr/>
        <a:lstStyle/>
        <a:p>
          <a:endParaRPr lang="en-US"/>
        </a:p>
      </dgm:t>
    </dgm:pt>
    <dgm:pt modelId="{FA3BFE76-2124-44C4-8D46-DBBDCE4D39F6}" type="pres">
      <dgm:prSet presAssocID="{89CD90AE-F2F2-417B-8463-0ADE768A59F7}" presName="root" presStyleCnt="0">
        <dgm:presLayoutVars>
          <dgm:dir/>
          <dgm:resizeHandles val="exact"/>
        </dgm:presLayoutVars>
      </dgm:prSet>
      <dgm:spPr/>
    </dgm:pt>
    <dgm:pt modelId="{5B7F2F21-A1C7-4A20-98AE-4336A1D7AEE8}" type="pres">
      <dgm:prSet presAssocID="{B6AF763B-56D2-48B9-BFA0-42C12EEB2253}" presName="compNode" presStyleCnt="0"/>
      <dgm:spPr/>
    </dgm:pt>
    <dgm:pt modelId="{E15B245B-B306-4CE4-A354-7507233C77F2}" type="pres">
      <dgm:prSet presAssocID="{B6AF763B-56D2-48B9-BFA0-42C12EEB2253}" presName="bgRect" presStyleLbl="bgShp" presStyleIdx="0" presStyleCnt="3"/>
      <dgm:spPr/>
    </dgm:pt>
    <dgm:pt modelId="{9446FEC4-2766-4AFD-A68F-F8D1EA00C8E7}" type="pres">
      <dgm:prSet presAssocID="{B6AF763B-56D2-48B9-BFA0-42C12EEB2253}"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nd"/>
        </a:ext>
      </dgm:extLst>
    </dgm:pt>
    <dgm:pt modelId="{29DB83BC-6C75-4FBD-91C7-E135E8A95D8B}" type="pres">
      <dgm:prSet presAssocID="{B6AF763B-56D2-48B9-BFA0-42C12EEB2253}" presName="spaceRect" presStyleCnt="0"/>
      <dgm:spPr/>
    </dgm:pt>
    <dgm:pt modelId="{11455336-DDC8-465B-9C7C-35BECC27553B}" type="pres">
      <dgm:prSet presAssocID="{B6AF763B-56D2-48B9-BFA0-42C12EEB2253}" presName="parTx" presStyleLbl="revTx" presStyleIdx="0" presStyleCnt="3">
        <dgm:presLayoutVars>
          <dgm:chMax val="0"/>
          <dgm:chPref val="0"/>
        </dgm:presLayoutVars>
      </dgm:prSet>
      <dgm:spPr/>
    </dgm:pt>
    <dgm:pt modelId="{8CE0E106-ABA6-40E3-B08D-771F2376AD69}" type="pres">
      <dgm:prSet presAssocID="{25AA3D2E-52A8-41FC-B22E-CC7D029B8D5D}" presName="sibTrans" presStyleCnt="0"/>
      <dgm:spPr/>
    </dgm:pt>
    <dgm:pt modelId="{4818AD26-8898-4355-A1B2-A611DF583C2C}" type="pres">
      <dgm:prSet presAssocID="{8A925625-1F5F-4AB1-AEA4-46B6B14BB747}" presName="compNode" presStyleCnt="0"/>
      <dgm:spPr/>
    </dgm:pt>
    <dgm:pt modelId="{6481A16C-54F4-4F94-B485-D3ABB6E50ABF}" type="pres">
      <dgm:prSet presAssocID="{8A925625-1F5F-4AB1-AEA4-46B6B14BB747}" presName="bgRect" presStyleLbl="bgShp" presStyleIdx="1" presStyleCnt="3"/>
      <dgm:spPr/>
    </dgm:pt>
    <dgm:pt modelId="{DFA5B107-CFBA-4838-BDBD-260F1F152144}" type="pres">
      <dgm:prSet presAssocID="{8A925625-1F5F-4AB1-AEA4-46B6B14BB747}"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FFF39F32-F08C-447E-AC0B-73C2D6644B74}" type="pres">
      <dgm:prSet presAssocID="{8A925625-1F5F-4AB1-AEA4-46B6B14BB747}" presName="spaceRect" presStyleCnt="0"/>
      <dgm:spPr/>
    </dgm:pt>
    <dgm:pt modelId="{C8526AB4-E8CD-4DAB-88DA-54F3D52C0FC0}" type="pres">
      <dgm:prSet presAssocID="{8A925625-1F5F-4AB1-AEA4-46B6B14BB747}" presName="parTx" presStyleLbl="revTx" presStyleIdx="1" presStyleCnt="3">
        <dgm:presLayoutVars>
          <dgm:chMax val="0"/>
          <dgm:chPref val="0"/>
        </dgm:presLayoutVars>
      </dgm:prSet>
      <dgm:spPr/>
    </dgm:pt>
    <dgm:pt modelId="{3F934A0D-1AA6-40FE-AB93-00EC6DAFC00E}" type="pres">
      <dgm:prSet presAssocID="{B6033F19-B866-404F-81F3-AC0CF9054A1F}" presName="sibTrans" presStyleCnt="0"/>
      <dgm:spPr/>
    </dgm:pt>
    <dgm:pt modelId="{669C803E-DA91-4101-BC64-F4DD1EA30B3D}" type="pres">
      <dgm:prSet presAssocID="{E777EA0B-CBF7-4271-A3EF-125B08D6B632}" presName="compNode" presStyleCnt="0"/>
      <dgm:spPr/>
    </dgm:pt>
    <dgm:pt modelId="{3AD6E55A-83EB-4E5C-8616-C82507816282}" type="pres">
      <dgm:prSet presAssocID="{E777EA0B-CBF7-4271-A3EF-125B08D6B632}" presName="bgRect" presStyleLbl="bgShp" presStyleIdx="2" presStyleCnt="3"/>
      <dgm:spPr/>
    </dgm:pt>
    <dgm:pt modelId="{8DF99F13-7D37-41EC-ADA1-84F1FD1A5C25}" type="pres">
      <dgm:prSet presAssocID="{E777EA0B-CBF7-4271-A3EF-125B08D6B632}" presName="iconRect" presStyleLbl="node1" presStyleIdx="2" presStyleCnt="3"/>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4108FAE6-47B1-442D-83FC-88946FE2A0A2}" type="pres">
      <dgm:prSet presAssocID="{E777EA0B-CBF7-4271-A3EF-125B08D6B632}" presName="spaceRect" presStyleCnt="0"/>
      <dgm:spPr/>
    </dgm:pt>
    <dgm:pt modelId="{9BAD18E8-6AD3-44EE-B885-8FEC31550F01}" type="pres">
      <dgm:prSet presAssocID="{E777EA0B-CBF7-4271-A3EF-125B08D6B632}" presName="parTx" presStyleLbl="revTx" presStyleIdx="2" presStyleCnt="3">
        <dgm:presLayoutVars>
          <dgm:chMax val="0"/>
          <dgm:chPref val="0"/>
        </dgm:presLayoutVars>
      </dgm:prSet>
      <dgm:spPr/>
    </dgm:pt>
  </dgm:ptLst>
  <dgm:cxnLst>
    <dgm:cxn modelId="{7CC3D96E-4E00-4473-BDB9-9CEEA9987A0B}" type="presOf" srcId="{B6AF763B-56D2-48B9-BFA0-42C12EEB2253}" destId="{11455336-DDC8-465B-9C7C-35BECC27553B}" srcOrd="0" destOrd="0" presId="urn:microsoft.com/office/officeart/2018/2/layout/IconVerticalSolidList"/>
    <dgm:cxn modelId="{089F7754-09C7-4B4A-9966-4F7DEE9F4694}" type="presOf" srcId="{8A925625-1F5F-4AB1-AEA4-46B6B14BB747}" destId="{C8526AB4-E8CD-4DAB-88DA-54F3D52C0FC0}" srcOrd="0" destOrd="0" presId="urn:microsoft.com/office/officeart/2018/2/layout/IconVerticalSolidList"/>
    <dgm:cxn modelId="{3C266578-7572-45D2-B8CC-3FB1D8E7E50F}" srcId="{89CD90AE-F2F2-417B-8463-0ADE768A59F7}" destId="{8A925625-1F5F-4AB1-AEA4-46B6B14BB747}" srcOrd="1" destOrd="0" parTransId="{6018B23F-D498-4F50-9D50-1BB8ADBE9D6A}" sibTransId="{B6033F19-B866-404F-81F3-AC0CF9054A1F}"/>
    <dgm:cxn modelId="{A39CB988-F06F-4399-802F-6A0F2D9A0433}" type="presOf" srcId="{E777EA0B-CBF7-4271-A3EF-125B08D6B632}" destId="{9BAD18E8-6AD3-44EE-B885-8FEC31550F01}" srcOrd="0" destOrd="0" presId="urn:microsoft.com/office/officeart/2018/2/layout/IconVerticalSolidList"/>
    <dgm:cxn modelId="{DCE0EBA4-4212-4B1E-9110-6DF2BF4A887F}" srcId="{89CD90AE-F2F2-417B-8463-0ADE768A59F7}" destId="{E777EA0B-CBF7-4271-A3EF-125B08D6B632}" srcOrd="2" destOrd="0" parTransId="{0F62503F-7C35-44A0-9891-C16CB6B66956}" sibTransId="{C233B331-6AB2-48B9-A223-8BB1A2C16188}"/>
    <dgm:cxn modelId="{886295F3-5C0C-43A1-906B-A5AEE00D3279}" srcId="{89CD90AE-F2F2-417B-8463-0ADE768A59F7}" destId="{B6AF763B-56D2-48B9-BFA0-42C12EEB2253}" srcOrd="0" destOrd="0" parTransId="{FFE2B52E-FA53-43E9-B053-ADEF264A77A5}" sibTransId="{25AA3D2E-52A8-41FC-B22E-CC7D029B8D5D}"/>
    <dgm:cxn modelId="{E63F51FE-6A71-4746-8C56-7BBF8528BB02}" type="presOf" srcId="{89CD90AE-F2F2-417B-8463-0ADE768A59F7}" destId="{FA3BFE76-2124-44C4-8D46-DBBDCE4D39F6}" srcOrd="0" destOrd="0" presId="urn:microsoft.com/office/officeart/2018/2/layout/IconVerticalSolidList"/>
    <dgm:cxn modelId="{2802388E-A940-438C-80D4-CE6B77DCF242}" type="presParOf" srcId="{FA3BFE76-2124-44C4-8D46-DBBDCE4D39F6}" destId="{5B7F2F21-A1C7-4A20-98AE-4336A1D7AEE8}" srcOrd="0" destOrd="0" presId="urn:microsoft.com/office/officeart/2018/2/layout/IconVerticalSolidList"/>
    <dgm:cxn modelId="{6F2FD735-4858-4E2B-8624-3E6757C59C72}" type="presParOf" srcId="{5B7F2F21-A1C7-4A20-98AE-4336A1D7AEE8}" destId="{E15B245B-B306-4CE4-A354-7507233C77F2}" srcOrd="0" destOrd="0" presId="urn:microsoft.com/office/officeart/2018/2/layout/IconVerticalSolidList"/>
    <dgm:cxn modelId="{7585AF24-31CD-423D-9F43-7D32A816A223}" type="presParOf" srcId="{5B7F2F21-A1C7-4A20-98AE-4336A1D7AEE8}" destId="{9446FEC4-2766-4AFD-A68F-F8D1EA00C8E7}" srcOrd="1" destOrd="0" presId="urn:microsoft.com/office/officeart/2018/2/layout/IconVerticalSolidList"/>
    <dgm:cxn modelId="{770CE26B-E67D-4277-883F-047218DF1CFC}" type="presParOf" srcId="{5B7F2F21-A1C7-4A20-98AE-4336A1D7AEE8}" destId="{29DB83BC-6C75-4FBD-91C7-E135E8A95D8B}" srcOrd="2" destOrd="0" presId="urn:microsoft.com/office/officeart/2018/2/layout/IconVerticalSolidList"/>
    <dgm:cxn modelId="{5D83FD46-029E-4B6F-98F9-7F8C8EE95269}" type="presParOf" srcId="{5B7F2F21-A1C7-4A20-98AE-4336A1D7AEE8}" destId="{11455336-DDC8-465B-9C7C-35BECC27553B}" srcOrd="3" destOrd="0" presId="urn:microsoft.com/office/officeart/2018/2/layout/IconVerticalSolidList"/>
    <dgm:cxn modelId="{ED536837-9295-43CB-80A7-12E72C592741}" type="presParOf" srcId="{FA3BFE76-2124-44C4-8D46-DBBDCE4D39F6}" destId="{8CE0E106-ABA6-40E3-B08D-771F2376AD69}" srcOrd="1" destOrd="0" presId="urn:microsoft.com/office/officeart/2018/2/layout/IconVerticalSolidList"/>
    <dgm:cxn modelId="{AE758452-E35A-4931-A2BD-C4CECDCBCEDA}" type="presParOf" srcId="{FA3BFE76-2124-44C4-8D46-DBBDCE4D39F6}" destId="{4818AD26-8898-4355-A1B2-A611DF583C2C}" srcOrd="2" destOrd="0" presId="urn:microsoft.com/office/officeart/2018/2/layout/IconVerticalSolidList"/>
    <dgm:cxn modelId="{28EB91BE-CD84-4BAC-8305-EEBF56F65977}" type="presParOf" srcId="{4818AD26-8898-4355-A1B2-A611DF583C2C}" destId="{6481A16C-54F4-4F94-B485-D3ABB6E50ABF}" srcOrd="0" destOrd="0" presId="urn:microsoft.com/office/officeart/2018/2/layout/IconVerticalSolidList"/>
    <dgm:cxn modelId="{90E7B1CE-E9A3-49A9-BE6A-7B9B65154689}" type="presParOf" srcId="{4818AD26-8898-4355-A1B2-A611DF583C2C}" destId="{DFA5B107-CFBA-4838-BDBD-260F1F152144}" srcOrd="1" destOrd="0" presId="urn:microsoft.com/office/officeart/2018/2/layout/IconVerticalSolidList"/>
    <dgm:cxn modelId="{72C0B8B2-8EF3-4CCD-8AEE-D485D840E0E4}" type="presParOf" srcId="{4818AD26-8898-4355-A1B2-A611DF583C2C}" destId="{FFF39F32-F08C-447E-AC0B-73C2D6644B74}" srcOrd="2" destOrd="0" presId="urn:microsoft.com/office/officeart/2018/2/layout/IconVerticalSolidList"/>
    <dgm:cxn modelId="{38818B03-0D29-4941-8A92-DB5E11A0EEAC}" type="presParOf" srcId="{4818AD26-8898-4355-A1B2-A611DF583C2C}" destId="{C8526AB4-E8CD-4DAB-88DA-54F3D52C0FC0}" srcOrd="3" destOrd="0" presId="urn:microsoft.com/office/officeart/2018/2/layout/IconVerticalSolidList"/>
    <dgm:cxn modelId="{B58DE7A7-DDB6-421A-86DE-E0A9B33C88E9}" type="presParOf" srcId="{FA3BFE76-2124-44C4-8D46-DBBDCE4D39F6}" destId="{3F934A0D-1AA6-40FE-AB93-00EC6DAFC00E}" srcOrd="3" destOrd="0" presId="urn:microsoft.com/office/officeart/2018/2/layout/IconVerticalSolidList"/>
    <dgm:cxn modelId="{6CE877F9-74F6-4E47-8100-A2A7D0EBE5E8}" type="presParOf" srcId="{FA3BFE76-2124-44C4-8D46-DBBDCE4D39F6}" destId="{669C803E-DA91-4101-BC64-F4DD1EA30B3D}" srcOrd="4" destOrd="0" presId="urn:microsoft.com/office/officeart/2018/2/layout/IconVerticalSolidList"/>
    <dgm:cxn modelId="{0A1E313F-2374-481A-B96B-F4874485EFF3}" type="presParOf" srcId="{669C803E-DA91-4101-BC64-F4DD1EA30B3D}" destId="{3AD6E55A-83EB-4E5C-8616-C82507816282}" srcOrd="0" destOrd="0" presId="urn:microsoft.com/office/officeart/2018/2/layout/IconVerticalSolidList"/>
    <dgm:cxn modelId="{2C48E3B3-A0D1-45E7-B502-4794E7FE8512}" type="presParOf" srcId="{669C803E-DA91-4101-BC64-F4DD1EA30B3D}" destId="{8DF99F13-7D37-41EC-ADA1-84F1FD1A5C25}" srcOrd="1" destOrd="0" presId="urn:microsoft.com/office/officeart/2018/2/layout/IconVerticalSolidList"/>
    <dgm:cxn modelId="{B80660DC-4C51-42E1-8872-0776A5F953E5}" type="presParOf" srcId="{669C803E-DA91-4101-BC64-F4DD1EA30B3D}" destId="{4108FAE6-47B1-442D-83FC-88946FE2A0A2}" srcOrd="2" destOrd="0" presId="urn:microsoft.com/office/officeart/2018/2/layout/IconVerticalSolidList"/>
    <dgm:cxn modelId="{1B08217F-634C-48E8-A1A6-66BD08841536}" type="presParOf" srcId="{669C803E-DA91-4101-BC64-F4DD1EA30B3D}" destId="{9BAD18E8-6AD3-44EE-B885-8FEC31550F0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1BC91-FD70-4C1B-BAC8-7F1F7B0ECB2D}">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B4CC6-F9ED-48F4-8657-CF6899760D6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5FB9FD-36A1-4639-8983-F6D67640DC0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b="1" kern="1200" dirty="0"/>
            <a:t>Referencing</a:t>
          </a:r>
          <a:r>
            <a:rPr lang="en-GB" sz="2500" kern="1200" dirty="0"/>
            <a:t> is a vital part of academic writing</a:t>
          </a:r>
          <a:endParaRPr lang="en-US" sz="2500" kern="1200" dirty="0"/>
        </a:p>
      </dsp:txBody>
      <dsp:txXfrm>
        <a:off x="1435590" y="531"/>
        <a:ext cx="9080009" cy="1242935"/>
      </dsp:txXfrm>
    </dsp:sp>
    <dsp:sp modelId="{7A60B753-9398-4E22-826B-776369508FF5}">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B6702-142A-4C4B-BDBF-3D3D4D1443A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3DB13-A60D-46C8-8680-C727E1BB7BC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It involves </a:t>
          </a:r>
          <a:r>
            <a:rPr lang="en-GB" sz="2500" b="1" kern="1200"/>
            <a:t>acknowledging</a:t>
          </a:r>
          <a:r>
            <a:rPr lang="en-GB" sz="2500" kern="1200"/>
            <a:t> the </a:t>
          </a:r>
          <a:r>
            <a:rPr lang="en-GB" sz="2500" b="1" kern="1200"/>
            <a:t>source</a:t>
          </a:r>
          <a:r>
            <a:rPr lang="en-GB" sz="2500" kern="1200"/>
            <a:t> for information or ideas you have used in your own work</a:t>
          </a:r>
          <a:endParaRPr lang="en-US" sz="2500" kern="1200"/>
        </a:p>
      </dsp:txBody>
      <dsp:txXfrm>
        <a:off x="1435590" y="1554201"/>
        <a:ext cx="9080009" cy="1242935"/>
      </dsp:txXfrm>
    </dsp:sp>
    <dsp:sp modelId="{D3419FDA-3166-4341-A7A4-70CAAB3DA228}">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53E0F-EA07-4199-B2DA-5D96979720E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20DD35-ACD3-4E4D-A5B7-BB3C6EE38DA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We are also </a:t>
          </a:r>
          <a:r>
            <a:rPr lang="en-GB" sz="2500" b="1" kern="1200"/>
            <a:t>informing</a:t>
          </a:r>
          <a:r>
            <a:rPr lang="en-GB" sz="2500" kern="1200"/>
            <a:t> the reader of the sources we have used</a:t>
          </a:r>
          <a:endParaRPr lang="en-US" sz="25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2419D-2B0C-4902-919A-2B9463CF1C86}">
      <dsp:nvSpPr>
        <dsp:cNvPr id="0" name=""/>
        <dsp:cNvSpPr/>
      </dsp:nvSpPr>
      <dsp:spPr>
        <a:xfrm>
          <a:off x="271905" y="302784"/>
          <a:ext cx="1366660" cy="13666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0027B-5B89-40B0-AD84-45FD2D78852A}">
      <dsp:nvSpPr>
        <dsp:cNvPr id="0" name=""/>
        <dsp:cNvSpPr/>
      </dsp:nvSpPr>
      <dsp:spPr>
        <a:xfrm>
          <a:off x="558904" y="589782"/>
          <a:ext cx="792663" cy="79266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6A388-2AB6-4D55-BEA9-8A0B4EB08D92}">
      <dsp:nvSpPr>
        <dsp:cNvPr id="0" name=""/>
        <dsp:cNvSpPr/>
      </dsp:nvSpPr>
      <dsp:spPr>
        <a:xfrm>
          <a:off x="1931422" y="302784"/>
          <a:ext cx="3221415" cy="1366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b="0" kern="1200" dirty="0">
              <a:latin typeface="+mn-lt"/>
            </a:rPr>
            <a:t>Supports your arguments</a:t>
          </a:r>
          <a:r>
            <a:rPr lang="en-GB" sz="2200" b="0" i="0" u="none" strike="noStrike" kern="1200" cap="none" baseline="0" noProof="0" dirty="0">
              <a:solidFill>
                <a:srgbClr val="010000"/>
              </a:solidFill>
              <a:latin typeface="+mn-lt"/>
              <a:cs typeface="Calibri Light"/>
            </a:rPr>
            <a:t> </a:t>
          </a:r>
          <a:r>
            <a:rPr lang="en-GB" sz="2200" b="0" kern="1200" dirty="0">
              <a:latin typeface="+mn-lt"/>
            </a:rPr>
            <a:t>with</a:t>
          </a:r>
          <a:r>
            <a:rPr lang="en-GB" sz="2200" b="0" i="0" u="none" strike="noStrike" kern="1200" cap="none" baseline="0" noProof="0" dirty="0">
              <a:solidFill>
                <a:srgbClr val="010000"/>
              </a:solidFill>
              <a:latin typeface="+mn-lt"/>
              <a:cs typeface="Calibri Light"/>
            </a:rPr>
            <a:t> </a:t>
          </a:r>
          <a:r>
            <a:rPr lang="en-GB" sz="2200" b="1" kern="1200" dirty="0">
              <a:latin typeface="+mn-lt"/>
            </a:rPr>
            <a:t>evidence</a:t>
          </a:r>
          <a:r>
            <a:rPr lang="en-GB" sz="2200" b="0" kern="1200" dirty="0">
              <a:latin typeface="+mn-lt"/>
            </a:rPr>
            <a:t> and </a:t>
          </a:r>
          <a:r>
            <a:rPr lang="en-GB" sz="2200" b="1" i="0" u="none" strike="noStrike" kern="1200" cap="none" baseline="0" noProof="0" dirty="0">
              <a:latin typeface="+mn-lt"/>
              <a:cs typeface="Calibri Light"/>
            </a:rPr>
            <a:t>examples</a:t>
          </a:r>
          <a:endParaRPr lang="en-GB" sz="2200" b="1" kern="1200" dirty="0">
            <a:latin typeface="+mn-lt"/>
          </a:endParaRPr>
        </a:p>
      </dsp:txBody>
      <dsp:txXfrm>
        <a:off x="1931422" y="302784"/>
        <a:ext cx="3221415" cy="1366660"/>
      </dsp:txXfrm>
    </dsp:sp>
    <dsp:sp modelId="{0017A449-704C-43C2-8010-721F034742FD}">
      <dsp:nvSpPr>
        <dsp:cNvPr id="0" name=""/>
        <dsp:cNvSpPr/>
      </dsp:nvSpPr>
      <dsp:spPr>
        <a:xfrm>
          <a:off x="5714144" y="302784"/>
          <a:ext cx="1366660" cy="13666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24549-B568-4598-9CFC-99A5C7AC748E}">
      <dsp:nvSpPr>
        <dsp:cNvPr id="0" name=""/>
        <dsp:cNvSpPr/>
      </dsp:nvSpPr>
      <dsp:spPr>
        <a:xfrm>
          <a:off x="6001143" y="589782"/>
          <a:ext cx="792663" cy="79266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7F95B5-4310-47C5-8E6B-9A1411307479}">
      <dsp:nvSpPr>
        <dsp:cNvPr id="0" name=""/>
        <dsp:cNvSpPr/>
      </dsp:nvSpPr>
      <dsp:spPr>
        <a:xfrm>
          <a:off x="7373661" y="302784"/>
          <a:ext cx="3221415" cy="1366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mn-lt"/>
            </a:rPr>
            <a:t>Gives others </a:t>
          </a:r>
          <a:r>
            <a:rPr lang="en-GB" sz="2200" b="1" kern="1200" dirty="0">
              <a:latin typeface="+mn-lt"/>
            </a:rPr>
            <a:t>credit </a:t>
          </a:r>
          <a:r>
            <a:rPr lang="en-GB" sz="2200" kern="1200" dirty="0">
              <a:latin typeface="+mn-lt"/>
            </a:rPr>
            <a:t>and </a:t>
          </a:r>
          <a:r>
            <a:rPr lang="en-GB" sz="2200" b="1" kern="1200" dirty="0">
              <a:latin typeface="+mn-lt"/>
            </a:rPr>
            <a:t>recognition </a:t>
          </a:r>
          <a:r>
            <a:rPr lang="en-GB" sz="2200" kern="1200" dirty="0">
              <a:latin typeface="+mn-lt"/>
            </a:rPr>
            <a:t>for their work, avoiding </a:t>
          </a:r>
          <a:r>
            <a:rPr lang="en-GB" sz="2200" b="1" kern="1200" dirty="0">
              <a:latin typeface="+mn-lt"/>
            </a:rPr>
            <a:t>plagiarism</a:t>
          </a:r>
          <a:endParaRPr lang="en-US" sz="2200" b="1" kern="1200" dirty="0">
            <a:latin typeface="+mn-lt"/>
          </a:endParaRPr>
        </a:p>
      </dsp:txBody>
      <dsp:txXfrm>
        <a:off x="7373661" y="302784"/>
        <a:ext cx="3221415" cy="1366660"/>
      </dsp:txXfrm>
    </dsp:sp>
    <dsp:sp modelId="{198C4CAD-AB9B-488B-8830-9D61D0ABC92F}">
      <dsp:nvSpPr>
        <dsp:cNvPr id="0" name=""/>
        <dsp:cNvSpPr/>
      </dsp:nvSpPr>
      <dsp:spPr>
        <a:xfrm>
          <a:off x="271905" y="2353314"/>
          <a:ext cx="1366660" cy="13666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B5873-BF15-494B-BF63-505D665EF55D}">
      <dsp:nvSpPr>
        <dsp:cNvPr id="0" name=""/>
        <dsp:cNvSpPr/>
      </dsp:nvSpPr>
      <dsp:spPr>
        <a:xfrm>
          <a:off x="558904" y="2640312"/>
          <a:ext cx="792663" cy="79266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8B2E0-AD64-4BA2-BEAF-2177ABF0BA94}">
      <dsp:nvSpPr>
        <dsp:cNvPr id="0" name=""/>
        <dsp:cNvSpPr/>
      </dsp:nvSpPr>
      <dsp:spPr>
        <a:xfrm>
          <a:off x="1931422" y="2353314"/>
          <a:ext cx="3221415" cy="1366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b="1" kern="1200" dirty="0">
              <a:latin typeface="Calibri" panose="020F0502020204030204" pitchFamily="34" charset="0"/>
              <a:cs typeface="Calibri" panose="020F0502020204030204" pitchFamily="34" charset="0"/>
            </a:rPr>
            <a:t>Separates</a:t>
          </a:r>
          <a:r>
            <a:rPr lang="en-GB" sz="2200" kern="1200" dirty="0">
              <a:latin typeface="Calibri" panose="020F0502020204030204" pitchFamily="34" charset="0"/>
              <a:cs typeface="Calibri" panose="020F0502020204030204" pitchFamily="34" charset="0"/>
            </a:rPr>
            <a:t> </a:t>
          </a:r>
          <a:r>
            <a:rPr lang="en-GB" sz="2200" b="0" kern="1200" dirty="0">
              <a:latin typeface="Calibri" panose="020F0502020204030204" pitchFamily="34" charset="0"/>
              <a:cs typeface="Calibri" panose="020F0502020204030204" pitchFamily="34" charset="0"/>
            </a:rPr>
            <a:t>your</a:t>
          </a:r>
          <a:r>
            <a:rPr lang="en-GB" sz="2200" kern="1200" dirty="0">
              <a:latin typeface="Calibri" panose="020F0502020204030204" pitchFamily="34" charset="0"/>
              <a:cs typeface="Calibri" panose="020F0502020204030204" pitchFamily="34" charset="0"/>
            </a:rPr>
            <a:t> ideas from the ideas of others</a:t>
          </a:r>
          <a:endParaRPr lang="en-US" sz="2200" kern="1200" dirty="0">
            <a:latin typeface="Calibri" panose="020F0502020204030204" pitchFamily="34" charset="0"/>
            <a:cs typeface="Calibri" panose="020F0502020204030204" pitchFamily="34" charset="0"/>
          </a:endParaRPr>
        </a:p>
      </dsp:txBody>
      <dsp:txXfrm>
        <a:off x="1931422" y="2353314"/>
        <a:ext cx="3221415" cy="1366660"/>
      </dsp:txXfrm>
    </dsp:sp>
    <dsp:sp modelId="{5DD3D537-42EA-4FF8-8905-DDA8BB611317}">
      <dsp:nvSpPr>
        <dsp:cNvPr id="0" name=""/>
        <dsp:cNvSpPr/>
      </dsp:nvSpPr>
      <dsp:spPr>
        <a:xfrm>
          <a:off x="5714144" y="2353314"/>
          <a:ext cx="1366660" cy="13666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8B62E-0B75-453A-9256-A67E8693B57D}">
      <dsp:nvSpPr>
        <dsp:cNvPr id="0" name=""/>
        <dsp:cNvSpPr/>
      </dsp:nvSpPr>
      <dsp:spPr>
        <a:xfrm>
          <a:off x="6001143" y="2640312"/>
          <a:ext cx="792663" cy="79266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B07D1-20DD-44BF-B596-935D69832763}">
      <dsp:nvSpPr>
        <dsp:cNvPr id="0" name=""/>
        <dsp:cNvSpPr/>
      </dsp:nvSpPr>
      <dsp:spPr>
        <a:xfrm>
          <a:off x="7373661" y="2353314"/>
          <a:ext cx="3221415" cy="1366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mn-lt"/>
            </a:rPr>
            <a:t>Demonstrates the </a:t>
          </a:r>
          <a:r>
            <a:rPr lang="en-GB" sz="2200" b="1" kern="1200" dirty="0">
              <a:latin typeface="+mn-lt"/>
            </a:rPr>
            <a:t>quality</a:t>
          </a:r>
          <a:r>
            <a:rPr lang="en-GB" sz="2200" kern="1200" dirty="0">
              <a:latin typeface="+mn-lt"/>
            </a:rPr>
            <a:t> of resources you have used and your own </a:t>
          </a:r>
          <a:r>
            <a:rPr lang="en-GB" sz="2200" b="1" kern="1200" dirty="0">
              <a:latin typeface="+mn-lt"/>
            </a:rPr>
            <a:t>knowledge </a:t>
          </a:r>
          <a:r>
            <a:rPr lang="en-GB" sz="2200" kern="1200" dirty="0">
              <a:latin typeface="+mn-lt"/>
            </a:rPr>
            <a:t>of the subject</a:t>
          </a:r>
          <a:endParaRPr lang="en-US" sz="2200" kern="1200" dirty="0">
            <a:latin typeface="+mn-lt"/>
          </a:endParaRPr>
        </a:p>
      </dsp:txBody>
      <dsp:txXfrm>
        <a:off x="7373661" y="2353314"/>
        <a:ext cx="3221415" cy="1366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7FFC-AE47-44EF-8E15-2B0A709FEEC0}">
      <dsp:nvSpPr>
        <dsp:cNvPr id="0" name=""/>
        <dsp:cNvSpPr/>
      </dsp:nvSpPr>
      <dsp:spPr>
        <a:xfrm>
          <a:off x="448456" y="896"/>
          <a:ext cx="3307368" cy="198442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Failing to make it clear when you’re quoting</a:t>
          </a:r>
        </a:p>
      </dsp:txBody>
      <dsp:txXfrm>
        <a:off x="545327" y="97767"/>
        <a:ext cx="3113626" cy="1790679"/>
      </dsp:txXfrm>
    </dsp:sp>
    <dsp:sp modelId="{59646C43-00F0-433F-905C-450B8947FDB3}">
      <dsp:nvSpPr>
        <dsp:cNvPr id="0" name=""/>
        <dsp:cNvSpPr/>
      </dsp:nvSpPr>
      <dsp:spPr>
        <a:xfrm>
          <a:off x="4086562" y="896"/>
          <a:ext cx="3307368" cy="198442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Giving inaccurate information about a source</a:t>
          </a:r>
        </a:p>
      </dsp:txBody>
      <dsp:txXfrm>
        <a:off x="4183433" y="97767"/>
        <a:ext cx="3113626" cy="1790679"/>
      </dsp:txXfrm>
    </dsp:sp>
    <dsp:sp modelId="{53C0F6CB-040F-4C57-A67F-67ECA9F406B3}">
      <dsp:nvSpPr>
        <dsp:cNvPr id="0" name=""/>
        <dsp:cNvSpPr/>
      </dsp:nvSpPr>
      <dsp:spPr>
        <a:xfrm>
          <a:off x="7724667" y="896"/>
          <a:ext cx="3307368" cy="198442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Not indicating which sources you have used</a:t>
          </a:r>
        </a:p>
      </dsp:txBody>
      <dsp:txXfrm>
        <a:off x="7821538" y="97767"/>
        <a:ext cx="3113626" cy="1790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B245B-B306-4CE4-A354-7507233C77F2}">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6FEC4-2766-4AFD-A68F-F8D1EA00C8E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55336-DDC8-465B-9C7C-35BECC27553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latin typeface="+mn-lt"/>
            </a:rPr>
            <a:t>Email us:</a:t>
          </a:r>
          <a:br>
            <a:rPr lang="en-GB" sz="2100" kern="1200" dirty="0">
              <a:latin typeface="+mn-lt"/>
            </a:rPr>
          </a:br>
          <a:r>
            <a:rPr lang="en-GB" sz="2100" kern="1200" dirty="0">
              <a:latin typeface="+mn-lt"/>
              <a:hlinkClick xmlns:r="http://schemas.openxmlformats.org/officeDocument/2006/relationships" r:id="rId3"/>
            </a:rPr>
            <a:t>Library.cus@coventry.ac.uk</a:t>
          </a:r>
          <a:r>
            <a:rPr lang="en-GB" sz="2100" kern="1200" dirty="0"/>
            <a:t> </a:t>
          </a:r>
          <a:endParaRPr lang="en-US" sz="2100" kern="1200" dirty="0"/>
        </a:p>
      </dsp:txBody>
      <dsp:txXfrm>
        <a:off x="1435590" y="531"/>
        <a:ext cx="9080009" cy="1242935"/>
      </dsp:txXfrm>
    </dsp:sp>
    <dsp:sp modelId="{6481A16C-54F4-4F94-B485-D3ABB6E50ABF}">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5B107-CFBA-4838-BDBD-260F1F152144}">
      <dsp:nvSpPr>
        <dsp:cNvPr id="0" name=""/>
        <dsp:cNvSpPr/>
      </dsp:nvSpPr>
      <dsp:spPr>
        <a:xfrm>
          <a:off x="375988" y="1833861"/>
          <a:ext cx="683614" cy="68361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26AB4-E8CD-4DAB-88DA-54F3D52C0FC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b="0" kern="1200" dirty="0">
              <a:latin typeface="+mn-lt"/>
            </a:rPr>
            <a:t>Academic Writing LibGuide: </a:t>
          </a:r>
          <a:br>
            <a:rPr lang="en-GB" sz="2100" b="0" kern="1200" dirty="0">
              <a:latin typeface="+mn-lt"/>
            </a:rPr>
          </a:br>
          <a:r>
            <a:rPr lang="en-GB" sz="2100" b="0" kern="1200" dirty="0">
              <a:latin typeface="+mn-lt"/>
              <a:hlinkClick xmlns:r="http://schemas.openxmlformats.org/officeDocument/2006/relationships" r:id="rId6"/>
            </a:rPr>
            <a:t>https://libguides.coventry.ac.uk/cugroupaws</a:t>
          </a:r>
          <a:endParaRPr lang="en-GB" sz="2100" b="0" kern="1200" dirty="0">
            <a:latin typeface="+mn-lt"/>
            <a:hlinkClick xmlns:r="http://schemas.openxmlformats.org/officeDocument/2006/relationships" r:id="rId7"/>
          </a:endParaRPr>
        </a:p>
      </dsp:txBody>
      <dsp:txXfrm>
        <a:off x="1435590" y="1554201"/>
        <a:ext cx="9080009" cy="1242935"/>
      </dsp:txXfrm>
    </dsp:sp>
    <dsp:sp modelId="{3AD6E55A-83EB-4E5C-8616-C82507816282}">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99F13-7D37-41EC-ADA1-84F1FD1A5C25}">
      <dsp:nvSpPr>
        <dsp:cNvPr id="0" name=""/>
        <dsp:cNvSpPr/>
      </dsp:nvSpPr>
      <dsp:spPr>
        <a:xfrm>
          <a:off x="375988" y="3387531"/>
          <a:ext cx="683614" cy="683614"/>
        </a:xfrm>
        <a:prstGeom prst="rect">
          <a:avLst/>
        </a:prstGeom>
        <a:blipFill>
          <a:blip xmlns:r="http://schemas.openxmlformats.org/officeDocument/2006/relationships"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AD18E8-6AD3-44EE-B885-8FEC31550F0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latin typeface="+mn-lt"/>
            </a:rPr>
            <a:t>APA LibGuide:</a:t>
          </a:r>
          <a:br>
            <a:rPr lang="en-GB" sz="2100" kern="1200" dirty="0">
              <a:latin typeface="+mn-lt"/>
            </a:rPr>
          </a:br>
          <a:r>
            <a:rPr lang="en-GB" sz="2100" kern="1200" dirty="0">
              <a:latin typeface="+mn-lt"/>
              <a:hlinkClick xmlns:r="http://schemas.openxmlformats.org/officeDocument/2006/relationships" r:id="rId10"/>
            </a:rPr>
            <a:t>https://libguides.coventry.ac.uk/cugapa</a:t>
          </a:r>
          <a:r>
            <a:rPr lang="en-GB" sz="2100" kern="1200" dirty="0">
              <a:latin typeface="+mn-lt"/>
            </a:rPr>
            <a:t> </a:t>
          </a:r>
          <a:br>
            <a:rPr lang="en-GB" sz="2100" kern="1200" dirty="0">
              <a:latin typeface="+mn-lt"/>
            </a:rPr>
          </a:br>
          <a:endParaRPr lang="en-US" sz="2100" kern="1200" dirty="0">
            <a:latin typeface="+mn-lt"/>
          </a:endParaRP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F4FFB-63F0-4008-A6B3-7F8689326A13}" type="datetimeFigureOut">
              <a:rPr lang="en-GB" smtClean="0"/>
              <a:t>11/02/2025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B666F-ADB4-4486-8B22-27787339133F}" type="slidenum">
              <a:rPr lang="en-GB" smtClean="0"/>
              <a:t>‹#›</a:t>
            </a:fld>
            <a:endParaRPr lang="en-GB"/>
          </a:p>
        </p:txBody>
      </p:sp>
    </p:spTree>
    <p:extLst>
      <p:ext uri="{BB962C8B-B14F-4D97-AF65-F5344CB8AC3E}">
        <p14:creationId xmlns:p14="http://schemas.microsoft.com/office/powerpoint/2010/main" val="48979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B6B666F-ADB4-4486-8B22-27787339133F}" type="slidenum">
              <a:rPr lang="en-GB" smtClean="0"/>
              <a:t>1</a:t>
            </a:fld>
            <a:endParaRPr lang="en-GB"/>
          </a:p>
        </p:txBody>
      </p:sp>
    </p:spTree>
    <p:extLst>
      <p:ext uri="{BB962C8B-B14F-4D97-AF65-F5344CB8AC3E}">
        <p14:creationId xmlns:p14="http://schemas.microsoft.com/office/powerpoint/2010/main" val="3273534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Standard format</a:t>
            </a:r>
          </a:p>
        </p:txBody>
      </p:sp>
      <p:sp>
        <p:nvSpPr>
          <p:cNvPr id="4" name="Slide Number Placeholder 3"/>
          <p:cNvSpPr>
            <a:spLocks noGrp="1"/>
          </p:cNvSpPr>
          <p:nvPr>
            <p:ph type="sldNum" sz="quarter" idx="10"/>
          </p:nvPr>
        </p:nvSpPr>
        <p:spPr/>
        <p:txBody>
          <a:bodyPr/>
          <a:lstStyle/>
          <a:p>
            <a:fld id="{8EBBEFA9-56E1-4A3E-93D9-A675F64CF345}" type="slidenum">
              <a:rPr lang="en-GB" smtClean="0"/>
              <a:t>13</a:t>
            </a:fld>
            <a:endParaRPr lang="en-GB"/>
          </a:p>
        </p:txBody>
      </p:sp>
    </p:spTree>
    <p:extLst>
      <p:ext uri="{BB962C8B-B14F-4D97-AF65-F5344CB8AC3E}">
        <p14:creationId xmlns:p14="http://schemas.microsoft.com/office/powerpoint/2010/main" val="206246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1E9FF-8118-A21E-8B56-A94808DD18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ED9B0-850D-DBA3-E293-C2DAB809A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3A710-6380-962F-9D32-134CF1AB4FBF}"/>
              </a:ext>
            </a:extLst>
          </p:cNvPr>
          <p:cNvSpPr>
            <a:spLocks noGrp="1"/>
          </p:cNvSpPr>
          <p:nvPr>
            <p:ph type="body" idx="1"/>
          </p:nvPr>
        </p:nvSpPr>
        <p:spPr/>
        <p:txBody>
          <a:bodyPr/>
          <a:lstStyle/>
          <a:p>
            <a:r>
              <a:rPr lang="en-GB" dirty="0">
                <a:cs typeface="Calibri"/>
              </a:rPr>
              <a:t>Alt format – for variation and to verb-adjust reliability of information</a:t>
            </a:r>
          </a:p>
        </p:txBody>
      </p:sp>
      <p:sp>
        <p:nvSpPr>
          <p:cNvPr id="4" name="Slide Number Placeholder 3">
            <a:extLst>
              <a:ext uri="{FF2B5EF4-FFF2-40B4-BE49-F238E27FC236}">
                <a16:creationId xmlns:a16="http://schemas.microsoft.com/office/drawing/2014/main" id="{40FC6C6D-AEA5-2516-0607-E8E882C89BEB}"/>
              </a:ext>
            </a:extLst>
          </p:cNvPr>
          <p:cNvSpPr>
            <a:spLocks noGrp="1"/>
          </p:cNvSpPr>
          <p:nvPr>
            <p:ph type="sldNum" sz="quarter" idx="10"/>
          </p:nvPr>
        </p:nvSpPr>
        <p:spPr/>
        <p:txBody>
          <a:bodyPr/>
          <a:lstStyle/>
          <a:p>
            <a:fld id="{8EBBEFA9-56E1-4A3E-93D9-A675F64CF345}" type="slidenum">
              <a:rPr lang="en-GB" smtClean="0"/>
              <a:t>14</a:t>
            </a:fld>
            <a:endParaRPr lang="en-GB"/>
          </a:p>
        </p:txBody>
      </p:sp>
    </p:spTree>
    <p:extLst>
      <p:ext uri="{BB962C8B-B14F-4D97-AF65-F5344CB8AC3E}">
        <p14:creationId xmlns:p14="http://schemas.microsoft.com/office/powerpoint/2010/main" val="386556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second thing we need to include is the reference list. Every citation should match something in the reference list. </a:t>
            </a:r>
          </a:p>
        </p:txBody>
      </p:sp>
      <p:sp>
        <p:nvSpPr>
          <p:cNvPr id="4" name="Slide Number Placeholder 3"/>
          <p:cNvSpPr>
            <a:spLocks noGrp="1"/>
          </p:cNvSpPr>
          <p:nvPr>
            <p:ph type="sldNum" sz="quarter" idx="5"/>
          </p:nvPr>
        </p:nvSpPr>
        <p:spPr/>
        <p:txBody>
          <a:bodyPr/>
          <a:lstStyle/>
          <a:p>
            <a:fld id="{FB6B666F-ADB4-4486-8B22-27787339133F}" type="slidenum">
              <a:rPr lang="en-GB" smtClean="0"/>
              <a:t>16</a:t>
            </a:fld>
            <a:endParaRPr lang="en-GB"/>
          </a:p>
        </p:txBody>
      </p:sp>
    </p:spTree>
    <p:extLst>
      <p:ext uri="{BB962C8B-B14F-4D97-AF65-F5344CB8AC3E}">
        <p14:creationId xmlns:p14="http://schemas.microsoft.com/office/powerpoint/2010/main" val="315036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2704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97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6B666F-ADB4-4486-8B22-27787339133F}" type="slidenum">
              <a:rPr lang="en-GB" smtClean="0"/>
              <a:t>20</a:t>
            </a:fld>
            <a:endParaRPr lang="en-GB"/>
          </a:p>
        </p:txBody>
      </p:sp>
    </p:spTree>
    <p:extLst>
      <p:ext uri="{BB962C8B-B14F-4D97-AF65-F5344CB8AC3E}">
        <p14:creationId xmlns:p14="http://schemas.microsoft.com/office/powerpoint/2010/main" val="3630433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hanging</a:t>
            </a:r>
            <a:r>
              <a:rPr lang="en-GB" baseline="0" dirty="0"/>
              <a:t> indent has appeared. It’s super-effective.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1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Named</a:t>
            </a:r>
            <a:r>
              <a:rPr lang="en-GB" baseline="0" dirty="0"/>
              <a:t> authors preferred to an organisation; reputable organisations can be considered authors.</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APA Manual ch9.35: ‘links should be live if the work is to be published or read online’. </a:t>
            </a:r>
            <a:r>
              <a:rPr lang="en-GB" sz="1200" kern="1200">
                <a:solidFill>
                  <a:schemeClr val="tx1"/>
                </a:solidFill>
                <a:effectLst/>
                <a:latin typeface="+mn-lt"/>
                <a:ea typeface="+mn-ea"/>
                <a:cs typeface="+mn-cs"/>
              </a:rPr>
              <a:t>Default (blue, underlined) links are acceptable within guidelines.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1953F3-C74D-4D80-844E-A927650F4C9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83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functionally the</a:t>
            </a:r>
            <a:r>
              <a:rPr lang="en-GB" baseline="0" dirty="0"/>
              <a:t> same style as websites (you can give page numbers in citations though)</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611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DOI</a:t>
            </a:r>
            <a:r>
              <a:rPr lang="en-GB" baseline="0" dirty="0"/>
              <a:t> is preferred to a web address, and should be included where possible if found online</a:t>
            </a:r>
          </a:p>
          <a:p>
            <a:endParaRPr lang="en-GB" baseline="0" dirty="0"/>
          </a:p>
          <a:p>
            <a:r>
              <a:rPr lang="en-GB" baseline="0" dirty="0"/>
              <a:t>Note the awkward formatting for some of these bits of information (run-on for journal title, volume in italics, title case vs sentence case)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50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the learning objectives for the session. They are repeated on a slide at the end of the talk so that participants can complete the feedback survey.</a:t>
            </a:r>
          </a:p>
        </p:txBody>
      </p:sp>
      <p:sp>
        <p:nvSpPr>
          <p:cNvPr id="4" name="Slide Number Placeholder 3"/>
          <p:cNvSpPr>
            <a:spLocks noGrp="1"/>
          </p:cNvSpPr>
          <p:nvPr>
            <p:ph type="sldNum" sz="quarter" idx="5"/>
          </p:nvPr>
        </p:nvSpPr>
        <p:spPr/>
        <p:txBody>
          <a:bodyPr/>
          <a:lstStyle/>
          <a:p>
            <a:fld id="{FB6B666F-ADB4-4486-8B22-27787339133F}" type="slidenum">
              <a:rPr lang="en-GB" smtClean="0"/>
              <a:t>2</a:t>
            </a:fld>
            <a:endParaRPr lang="en-GB"/>
          </a:p>
        </p:txBody>
      </p:sp>
    </p:spTree>
    <p:extLst>
      <p:ext uri="{BB962C8B-B14F-4D97-AF65-F5344CB8AC3E}">
        <p14:creationId xmlns:p14="http://schemas.microsoft.com/office/powerpoint/2010/main" val="3686165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Narrative citation within the text of assignment</a:t>
            </a:r>
            <a:r>
              <a:rPr lang="en-GB" baseline="0" dirty="0"/>
              <a:t> (ideally including the section number)</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65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Pure APA copyright</a:t>
            </a:r>
            <a:r>
              <a:rPr lang="en-GB" baseline="0" dirty="0"/>
              <a:t> attribution style is f</a:t>
            </a:r>
            <a:r>
              <a:rPr lang="en-GB" dirty="0"/>
              <a:t>iddly,</a:t>
            </a:r>
            <a:r>
              <a:rPr lang="en-GB" baseline="0" dirty="0"/>
              <a:t> designed more for publishing than assignments; this citation variant has been agreed for use at CU Group</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745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editor initials</a:t>
            </a:r>
            <a:r>
              <a:rPr lang="en-GB" baseline="0" dirty="0"/>
              <a:t> precede surnames for some reason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071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the</a:t>
            </a:r>
            <a:r>
              <a:rPr lang="en-GB" baseline="0" dirty="0"/>
              <a:t> first citation should be (2020a), the second (2020b) etc. but the clarification is more important than the order</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8952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Page number refers to the text</a:t>
            </a:r>
            <a:r>
              <a:rPr lang="en-GB" baseline="0" dirty="0"/>
              <a:t> </a:t>
            </a:r>
            <a:r>
              <a:rPr lang="en-GB" dirty="0"/>
              <a:t>you read, not</a:t>
            </a:r>
            <a:r>
              <a:rPr lang="en-GB" baseline="0" dirty="0"/>
              <a:t> the text they quote</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6B666F-ADB4-4486-8B22-27787339133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455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4AD4F-331E-2287-EED5-D542FFF73E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68C7B5-8BC8-E7C9-68ED-10370B1FA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9ADC09-B931-B436-2592-0EB7A0AA67D3}"/>
              </a:ext>
            </a:extLst>
          </p:cNvPr>
          <p:cNvSpPr>
            <a:spLocks noGrp="1"/>
          </p:cNvSpPr>
          <p:nvPr>
            <p:ph type="body" idx="1"/>
          </p:nvPr>
        </p:nvSpPr>
        <p:spPr/>
        <p:txBody>
          <a:bodyPr/>
          <a:lstStyle/>
          <a:p>
            <a:r>
              <a:rPr lang="en-US">
                <a:cs typeface="Calibri"/>
              </a:rPr>
              <a:t>These are the learning objectives for the session. They are repeated on a slide at the end of the talk so that participants can complete the feedback survey.</a:t>
            </a:r>
          </a:p>
        </p:txBody>
      </p:sp>
      <p:sp>
        <p:nvSpPr>
          <p:cNvPr id="4" name="Slide Number Placeholder 3">
            <a:extLst>
              <a:ext uri="{FF2B5EF4-FFF2-40B4-BE49-F238E27FC236}">
                <a16:creationId xmlns:a16="http://schemas.microsoft.com/office/drawing/2014/main" id="{88641958-ECA3-7F97-B9A3-7A40A44AA2B9}"/>
              </a:ext>
            </a:extLst>
          </p:cNvPr>
          <p:cNvSpPr>
            <a:spLocks noGrp="1"/>
          </p:cNvSpPr>
          <p:nvPr>
            <p:ph type="sldNum" sz="quarter" idx="5"/>
          </p:nvPr>
        </p:nvSpPr>
        <p:spPr/>
        <p:txBody>
          <a:bodyPr/>
          <a:lstStyle/>
          <a:p>
            <a:fld id="{FB6B666F-ADB4-4486-8B22-27787339133F}" type="slidenum">
              <a:rPr lang="en-GB" smtClean="0"/>
              <a:t>32</a:t>
            </a:fld>
            <a:endParaRPr lang="en-GB"/>
          </a:p>
        </p:txBody>
      </p:sp>
    </p:spTree>
    <p:extLst>
      <p:ext uri="{BB962C8B-B14F-4D97-AF65-F5344CB8AC3E}">
        <p14:creationId xmlns:p14="http://schemas.microsoft.com/office/powerpoint/2010/main" val="113214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6B666F-ADB4-4486-8B22-27787339133F}" type="slidenum">
              <a:rPr lang="en-GB" smtClean="0"/>
              <a:t>34</a:t>
            </a:fld>
            <a:endParaRPr lang="en-GB"/>
          </a:p>
        </p:txBody>
      </p:sp>
    </p:spTree>
    <p:extLst>
      <p:ext uri="{BB962C8B-B14F-4D97-AF65-F5344CB8AC3E}">
        <p14:creationId xmlns:p14="http://schemas.microsoft.com/office/powerpoint/2010/main" val="350225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prompt</a:t>
            </a:r>
          </a:p>
        </p:txBody>
      </p:sp>
      <p:sp>
        <p:nvSpPr>
          <p:cNvPr id="4" name="Slide Number Placeholder 3"/>
          <p:cNvSpPr>
            <a:spLocks noGrp="1"/>
          </p:cNvSpPr>
          <p:nvPr>
            <p:ph type="sldNum" sz="quarter" idx="5"/>
          </p:nvPr>
        </p:nvSpPr>
        <p:spPr/>
        <p:txBody>
          <a:bodyPr/>
          <a:lstStyle/>
          <a:p>
            <a:fld id="{C7D66F10-5950-4399-98D5-B66ED7C40D7B}" type="slidenum">
              <a:rPr lang="en-GB" smtClean="0"/>
              <a:t>3</a:t>
            </a:fld>
            <a:endParaRPr lang="en-GB"/>
          </a:p>
        </p:txBody>
      </p:sp>
    </p:spTree>
    <p:extLst>
      <p:ext uri="{BB962C8B-B14F-4D97-AF65-F5344CB8AC3E}">
        <p14:creationId xmlns:p14="http://schemas.microsoft.com/office/powerpoint/2010/main" val="78702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Discussion prompt</a:t>
            </a:r>
          </a:p>
        </p:txBody>
      </p:sp>
      <p:sp>
        <p:nvSpPr>
          <p:cNvPr id="4" name="Slide Number Placeholder 3"/>
          <p:cNvSpPr>
            <a:spLocks noGrp="1"/>
          </p:cNvSpPr>
          <p:nvPr>
            <p:ph type="sldNum" sz="quarter" idx="5"/>
          </p:nvPr>
        </p:nvSpPr>
        <p:spPr/>
        <p:txBody>
          <a:bodyPr/>
          <a:lstStyle/>
          <a:p>
            <a:fld id="{C7D66F10-5950-4399-98D5-B66ED7C40D7B}" type="slidenum">
              <a:rPr lang="en-GB" smtClean="0"/>
              <a:t>6</a:t>
            </a:fld>
            <a:endParaRPr lang="en-GB"/>
          </a:p>
        </p:txBody>
      </p:sp>
    </p:spTree>
    <p:extLst>
      <p:ext uri="{BB962C8B-B14F-4D97-AF65-F5344CB8AC3E}">
        <p14:creationId xmlns:p14="http://schemas.microsoft.com/office/powerpoint/2010/main" val="18435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 list of some of the main reason we reference. You may also have come up with some extra ones.</a:t>
            </a:r>
          </a:p>
          <a:p>
            <a:endParaRPr lang="en-GB" dirty="0">
              <a:cs typeface="Calibri"/>
            </a:endParaRPr>
          </a:p>
          <a:p>
            <a:r>
              <a:rPr lang="en-GB" dirty="0">
                <a:cs typeface="Calibri"/>
              </a:rPr>
              <a:t>Correct referencing also helps us to avoid plagiarism (this is coming up in a couple of slides)</a:t>
            </a:r>
          </a:p>
          <a:p>
            <a:endParaRPr lang="en-GB" dirty="0">
              <a:cs typeface="Calibri"/>
            </a:endParaRPr>
          </a:p>
          <a:p>
            <a:r>
              <a:rPr lang="en-GB" dirty="0">
                <a:cs typeface="Calibri"/>
              </a:rPr>
              <a:t>Might also point out that there are often marks awarded in assignment assessments for proper referencing.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94CB45-3C4F-408E-827A-C306D8CC416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702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Plagiarism is sometimes done deliberately, but often plagiarism comes about through poor referencing, either failing to understand when you need to provide a reference or providing a reference that is inaccurate or incomplete. Either way, it is something definitely to be avoided and can result in reduced grades for work or having to resubmit assignments.</a:t>
            </a:r>
          </a:p>
          <a:p>
            <a:endParaRPr lang="en-GB" dirty="0">
              <a:cs typeface="Calibri"/>
            </a:endParaRPr>
          </a:p>
          <a:p>
            <a:r>
              <a:rPr lang="en-GB" dirty="0">
                <a:cs typeface="Calibri"/>
              </a:rPr>
              <a:t>Duck – </a:t>
            </a:r>
            <a:r>
              <a:rPr lang="en-GB" dirty="0" err="1">
                <a:cs typeface="Calibri"/>
              </a:rPr>
              <a:t>Mentimeter</a:t>
            </a:r>
            <a:r>
              <a:rPr lang="en-GB" dirty="0">
                <a:cs typeface="Calibri"/>
              </a:rPr>
              <a:t> on ac int (https://www.mentimeter.com/app/presentation/albib75tjhctv9j24x6s7kwfnngakpt7/edit?question=5chve9rpm8ep) </a:t>
            </a:r>
          </a:p>
          <a:p>
            <a:endParaRPr lang="en-GB"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94CB45-3C4F-408E-827A-C306D8CC416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33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Discussion prompt</a:t>
            </a:r>
          </a:p>
          <a:p>
            <a:endParaRPr lang="en-US" dirty="0">
              <a:cs typeface="Calibri"/>
            </a:endParaRPr>
          </a:p>
          <a:p>
            <a:r>
              <a:rPr lang="en-US" dirty="0">
                <a:cs typeface="Calibri"/>
              </a:rPr>
              <a:t>Deciding when we need to include a reference is really important. It is up to us to understand when it is appropriate to include a reference to one of our sources.</a:t>
            </a:r>
            <a:endParaRPr lang="en-US" dirty="0"/>
          </a:p>
        </p:txBody>
      </p:sp>
      <p:sp>
        <p:nvSpPr>
          <p:cNvPr id="4" name="Slide Number Placeholder 3"/>
          <p:cNvSpPr>
            <a:spLocks noGrp="1"/>
          </p:cNvSpPr>
          <p:nvPr>
            <p:ph type="sldNum" sz="quarter" idx="5"/>
          </p:nvPr>
        </p:nvSpPr>
        <p:spPr/>
        <p:txBody>
          <a:bodyPr/>
          <a:lstStyle/>
          <a:p>
            <a:fld id="{C7D66F10-5950-4399-98D5-B66ED7C40D7B}" type="slidenum">
              <a:rPr lang="en-GB" smtClean="0"/>
              <a:t>9</a:t>
            </a:fld>
            <a:endParaRPr lang="en-GB"/>
          </a:p>
        </p:txBody>
      </p:sp>
    </p:spTree>
    <p:extLst>
      <p:ext uri="{BB962C8B-B14F-4D97-AF65-F5344CB8AC3E}">
        <p14:creationId xmlns:p14="http://schemas.microsoft.com/office/powerpoint/2010/main" val="164822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referencing style gives you a standard and consistent way to describe each of your sources. This helps ensure that you include all the key information and don’t miss anything. It also makes it much easier for anybody reading your work to check your references and find any of the sources you’ve used for themselves. </a:t>
            </a:r>
          </a:p>
          <a:p>
            <a:endParaRPr lang="en-GB" dirty="0"/>
          </a:p>
          <a:p>
            <a:endParaRPr lang="en-GB" dirty="0">
              <a:cs typeface="Calibri" panose="020F0502020204030204"/>
            </a:endParaRPr>
          </a:p>
          <a:p>
            <a:endParaRPr lang="en-GB" dirty="0">
              <a:cs typeface="Calibri" panose="020F0502020204030204"/>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94CB45-3C4F-408E-827A-C306D8CC416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42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a citation whenever we quote, paraphrase, summarise, use data or idea etc. From one of our sources.</a:t>
            </a:r>
            <a:endParaRPr lang="en-US" dirty="0"/>
          </a:p>
        </p:txBody>
      </p:sp>
      <p:sp>
        <p:nvSpPr>
          <p:cNvPr id="4" name="Slide Number Placeholder 3"/>
          <p:cNvSpPr>
            <a:spLocks noGrp="1"/>
          </p:cNvSpPr>
          <p:nvPr>
            <p:ph type="sldNum" sz="quarter" idx="10"/>
          </p:nvPr>
        </p:nvSpPr>
        <p:spPr/>
        <p:txBody>
          <a:bodyPr/>
          <a:lstStyle/>
          <a:p>
            <a:fld id="{8EBBEFA9-56E1-4A3E-93D9-A675F64CF345}" type="slidenum">
              <a:rPr lang="en-GB" smtClean="0"/>
              <a:t>12</a:t>
            </a:fld>
            <a:endParaRPr lang="en-GB"/>
          </a:p>
        </p:txBody>
      </p:sp>
    </p:spTree>
    <p:extLst>
      <p:ext uri="{BB962C8B-B14F-4D97-AF65-F5344CB8AC3E}">
        <p14:creationId xmlns:p14="http://schemas.microsoft.com/office/powerpoint/2010/main" val="265305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FAC4922-2AA0-4F79-808C-927C122ED57E}" type="datetimeFigureOut">
              <a:rPr lang="en-GB" smtClean="0"/>
              <a:t>11/02/2025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173277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FAC4922-2AA0-4F79-808C-927C122ED57E}" type="datetimeFigureOut">
              <a:rPr lang="en-GB" smtClean="0"/>
              <a:t>11/02/2025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75531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FAC4922-2AA0-4F79-808C-927C122ED57E}" type="datetimeFigureOut">
              <a:rPr lang="en-GB" smtClean="0"/>
              <a:t>11/02/2025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417459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2661-2FD8-4D2A-90A4-8D67F38229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3832F6-FB92-4155-9768-48DB2756C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B56B4B-DFBC-4E0C-95E7-18762D378ED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8B5174-CF2A-48AF-A7F1-4CA930961E99}"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11/02/2025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C975903-FFE0-4B5F-8291-E0D6754249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7860107-E551-44B9-8358-A799C257CF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6B748F-9920-4FEC-AA7C-7A063B73016E}"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08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FAC4922-2AA0-4F79-808C-927C122ED57E}" type="datetimeFigureOut">
              <a:rPr lang="en-GB" smtClean="0"/>
              <a:t>11/02/2025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250927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AC4922-2AA0-4F79-808C-927C122ED57E}" type="datetimeFigureOut">
              <a:rPr lang="en-GB" smtClean="0"/>
              <a:t>11/02/2025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376240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FAC4922-2AA0-4F79-808C-927C122ED57E}" type="datetimeFigureOut">
              <a:rPr lang="en-GB" smtClean="0"/>
              <a:t>11/02/2025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54874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FAC4922-2AA0-4F79-808C-927C122ED57E}" type="datetimeFigureOut">
              <a:rPr lang="en-GB" smtClean="0"/>
              <a:t>11/02/2025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239211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FAC4922-2AA0-4F79-808C-927C122ED57E}" type="datetimeFigureOut">
              <a:rPr lang="en-GB" smtClean="0"/>
              <a:t>11/02/2025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86592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C4922-2AA0-4F79-808C-927C122ED57E}" type="datetimeFigureOut">
              <a:rPr lang="en-GB" smtClean="0"/>
              <a:t>11/02/2025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26116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AC4922-2AA0-4F79-808C-927C122ED57E}" type="datetimeFigureOut">
              <a:rPr lang="en-GB" smtClean="0"/>
              <a:t>11/02/2025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383482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AC4922-2AA0-4F79-808C-927C122ED57E}" type="datetimeFigureOut">
              <a:rPr lang="en-GB" smtClean="0"/>
              <a:t>11/02/2025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BFAA15-ED9C-410F-8066-72A1A230FE79}" type="slidenum">
              <a:rPr lang="en-GB" smtClean="0"/>
              <a:t>‹#›</a:t>
            </a:fld>
            <a:endParaRPr lang="en-GB"/>
          </a:p>
        </p:txBody>
      </p:sp>
    </p:spTree>
    <p:extLst>
      <p:ext uri="{BB962C8B-B14F-4D97-AF65-F5344CB8AC3E}">
        <p14:creationId xmlns:p14="http://schemas.microsoft.com/office/powerpoint/2010/main" val="67740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C4922-2AA0-4F79-808C-927C122ED57E}" type="datetimeFigureOut">
              <a:rPr lang="en-GB" smtClean="0"/>
              <a:t>11/02/2025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FAA15-ED9C-410F-8066-72A1A230FE79}" type="slidenum">
              <a:rPr lang="en-GB" smtClean="0"/>
              <a:t>‹#›</a:t>
            </a:fld>
            <a:endParaRPr lang="en-GB"/>
          </a:p>
        </p:txBody>
      </p:sp>
    </p:spTree>
    <p:extLst>
      <p:ext uri="{BB962C8B-B14F-4D97-AF65-F5344CB8AC3E}">
        <p14:creationId xmlns:p14="http://schemas.microsoft.com/office/powerpoint/2010/main" val="158511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AAF0D-2CDA-47D3-97B2-BBA19DEA5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5F6E0E-D8A6-46F2-89D0-CF5BA1B47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DD1B5F-31E3-47FE-9BF9-7CE3B8C1A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B5174-CF2A-48AF-A7F1-4CA930961E99}" type="datetimeFigureOut">
              <a:rPr lang="en-GB" smtClean="0"/>
              <a:t>11/02/2025</a:t>
            </a:fld>
            <a:endParaRPr lang="en-GB"/>
          </a:p>
        </p:txBody>
      </p:sp>
      <p:sp>
        <p:nvSpPr>
          <p:cNvPr id="5" name="Footer Placeholder 4">
            <a:extLst>
              <a:ext uri="{FF2B5EF4-FFF2-40B4-BE49-F238E27FC236}">
                <a16:creationId xmlns:a16="http://schemas.microsoft.com/office/drawing/2014/main" id="{5EBBDB5B-6D2D-47AB-84E1-7722B8E41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7B0E98-E914-4527-AD9B-1BC4B7532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B748F-9920-4FEC-AA7C-7A063B73016E}" type="slidenum">
              <a:rPr lang="en-GB" smtClean="0"/>
              <a:t>‹#›</a:t>
            </a:fld>
            <a:endParaRPr lang="en-GB"/>
          </a:p>
        </p:txBody>
      </p:sp>
    </p:spTree>
    <p:extLst>
      <p:ext uri="{BB962C8B-B14F-4D97-AF65-F5344CB8AC3E}">
        <p14:creationId xmlns:p14="http://schemas.microsoft.com/office/powerpoint/2010/main" val="34877453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libguides.coventry.ac.uk/cugap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bguides.coventry.ac.uk/cugapa"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ebsite.com/pag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hcpc-uk.org/standards/standards-of-proficiency/"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16/j.cub.2012.06.01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ibguides.coventry.ac.uk/apa" TargetMode="External"/><Relationship Id="rId2" Type="http://schemas.openxmlformats.org/officeDocument/2006/relationships/hyperlink" Target="https://apastyle.apa.org/" TargetMode="External"/><Relationship Id="rId1" Type="http://schemas.openxmlformats.org/officeDocument/2006/relationships/slideLayout" Target="../slideLayouts/slideLayout2.xml"/><Relationship Id="rId5" Type="http://schemas.openxmlformats.org/officeDocument/2006/relationships/hyperlink" Target="https://www.turnitin.com/static/plagiarism-spectrum/" TargetMode="External"/><Relationship Id="rId4" Type="http://schemas.openxmlformats.org/officeDocument/2006/relationships/hyperlink" Target="https://unsplash.com/photos/person-holding-pencil-writing-on-notebook-RdmLSJR-tq8" TargetMode="Externa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11" Type="http://schemas.openxmlformats.org/officeDocument/2006/relationships/image" Target="../media/image25.svg"/><Relationship Id="rId5" Type="http://schemas.openxmlformats.org/officeDocument/2006/relationships/diagramLayout" Target="../diagrams/layout3.xml"/><Relationship Id="rId10" Type="http://schemas.openxmlformats.org/officeDocument/2006/relationships/image" Target="../media/image24.png"/><Relationship Id="rId4" Type="http://schemas.openxmlformats.org/officeDocument/2006/relationships/diagramData" Target="../diagrams/data3.xml"/><Relationship Id="rId9" Type="http://schemas.openxmlformats.org/officeDocument/2006/relationships/hyperlink" Target="https://www.mentimeter.com/app/presentation/albib75tjhctv9j24x6s7kwfnngakpt7/edit?source=share-moda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descr="Person writing on notebook">
            <a:extLst>
              <a:ext uri="{FF2B5EF4-FFF2-40B4-BE49-F238E27FC236}">
                <a16:creationId xmlns:a16="http://schemas.microsoft.com/office/drawing/2014/main" id="{F9D4A1C8-D12E-FBE6-D657-2E04A779FF10}"/>
              </a:ext>
            </a:extLst>
          </p:cNvPr>
          <p:cNvPicPr>
            <a:picLocks noChangeAspect="1"/>
          </p:cNvPicPr>
          <p:nvPr/>
        </p:nvPicPr>
        <p:blipFill>
          <a:blip r:embed="rId3" cstate="print">
            <a:extLst>
              <a:ext uri="{28A0092B-C50C-407E-A947-70E740481C1C}">
                <a14:useLocalDpi xmlns:a14="http://schemas.microsoft.com/office/drawing/2010/main" val="0"/>
              </a:ext>
            </a:extLst>
          </a:blip>
          <a:srcRect l="15742" r="15742"/>
          <a:stretch/>
        </p:blipFill>
        <p:spPr>
          <a:xfrm>
            <a:off x="3523488" y="10"/>
            <a:ext cx="8668512" cy="6857990"/>
          </a:xfrm>
          <a:prstGeom prst="rect">
            <a:avLst/>
          </a:prstGeom>
        </p:spPr>
      </p:pic>
      <p:sp>
        <p:nvSpPr>
          <p:cNvPr id="67" name="Rectangle 6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5400" dirty="0">
                <a:solidFill>
                  <a:schemeClr val="bg1"/>
                </a:solidFill>
              </a:rPr>
              <a:t>APA 7</a:t>
            </a:r>
            <a:r>
              <a:rPr lang="en-US" sz="5400" baseline="30000" dirty="0">
                <a:solidFill>
                  <a:schemeClr val="bg1"/>
                </a:solidFill>
              </a:rPr>
              <a:t>th</a:t>
            </a:r>
            <a:r>
              <a:rPr lang="en-US" sz="5400" dirty="0">
                <a:solidFill>
                  <a:schemeClr val="bg1"/>
                </a:solidFill>
              </a:rPr>
              <a:t> Edn. Referencing</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17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Seated person at wood table, holding pencil and writing on lined paper page in open 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23773" r="28082" b="-1"/>
          <a:stretch/>
        </p:blipFill>
        <p:spPr bwMode="auto">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40"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7CEDCD8-B63E-46FF-87DD-8DAE7EBFF4CE}"/>
              </a:ext>
            </a:extLst>
          </p:cNvPr>
          <p:cNvSpPr>
            <a:spLocks noGrp="1"/>
          </p:cNvSpPr>
          <p:nvPr>
            <p:ph type="title"/>
          </p:nvPr>
        </p:nvSpPr>
        <p:spPr>
          <a:xfrm>
            <a:off x="5827048" y="407987"/>
            <a:ext cx="5721484" cy="1325563"/>
          </a:xfrm>
        </p:spPr>
        <p:txBody>
          <a:bodyPr>
            <a:normAutofit/>
          </a:bodyPr>
          <a:lstStyle/>
          <a:p>
            <a:r>
              <a:rPr lang="en-GB" dirty="0"/>
              <a:t>APA 7</a:t>
            </a:r>
            <a:r>
              <a:rPr lang="en-GB" baseline="30000" dirty="0"/>
              <a:t>th</a:t>
            </a:r>
            <a:r>
              <a:rPr lang="en-GB" dirty="0"/>
              <a:t> edn. style</a:t>
            </a:r>
          </a:p>
        </p:txBody>
      </p:sp>
      <p:sp>
        <p:nvSpPr>
          <p:cNvPr id="2" name="Content Placeholder 1">
            <a:extLst>
              <a:ext uri="{FF2B5EF4-FFF2-40B4-BE49-F238E27FC236}">
                <a16:creationId xmlns:a16="http://schemas.microsoft.com/office/drawing/2014/main" id="{1CD85D39-22EC-43A9-B93F-75A79A1EC820}"/>
              </a:ext>
            </a:extLst>
          </p:cNvPr>
          <p:cNvSpPr>
            <a:spLocks noGrp="1"/>
          </p:cNvSpPr>
          <p:nvPr>
            <p:ph idx="1"/>
          </p:nvPr>
        </p:nvSpPr>
        <p:spPr>
          <a:xfrm>
            <a:off x="5827048" y="1868487"/>
            <a:ext cx="5721484" cy="4351338"/>
          </a:xfrm>
        </p:spPr>
        <p:txBody>
          <a:bodyPr vert="horz" lIns="91440" tIns="45720" rIns="91440" bIns="45720" rtlCol="0">
            <a:normAutofit/>
          </a:bodyPr>
          <a:lstStyle/>
          <a:p>
            <a:r>
              <a:rPr lang="en-GB"/>
              <a:t>CU Group uses the APA (7</a:t>
            </a:r>
            <a:r>
              <a:rPr lang="en-GB" baseline="30000"/>
              <a:t>th</a:t>
            </a:r>
            <a:r>
              <a:rPr lang="en-GB"/>
              <a:t> edn) referencing style.</a:t>
            </a:r>
            <a:endParaRPr lang="en-GB">
              <a:cs typeface="Calibri"/>
            </a:endParaRPr>
          </a:p>
          <a:p>
            <a:r>
              <a:rPr lang="en-GB">
                <a:cs typeface="Calibri"/>
              </a:rPr>
              <a:t>The style tells us exactly which details about a source we must use and how they should be presented</a:t>
            </a:r>
          </a:p>
          <a:p>
            <a:r>
              <a:rPr lang="en-GB"/>
              <a:t>You’ll need to use this referencing style in your assessed work</a:t>
            </a:r>
          </a:p>
          <a:p>
            <a:r>
              <a:rPr lang="en-GB">
                <a:cs typeface="Calibri"/>
              </a:rPr>
              <a:t>Help is available on our </a:t>
            </a:r>
            <a:r>
              <a:rPr lang="en-GB">
                <a:cs typeface="Calibri"/>
                <a:hlinkClick r:id="rId4"/>
              </a:rPr>
              <a:t>LibGuides</a:t>
            </a:r>
            <a:r>
              <a:rPr lang="en-GB">
                <a:cs typeface="Calibri"/>
              </a:rPr>
              <a:t> pages </a:t>
            </a:r>
          </a:p>
        </p:txBody>
      </p:sp>
    </p:spTree>
    <p:extLst>
      <p:ext uri="{BB962C8B-B14F-4D97-AF65-F5344CB8AC3E}">
        <p14:creationId xmlns:p14="http://schemas.microsoft.com/office/powerpoint/2010/main" val="271551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 name="Rectangle 40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Oval 408">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Quotes">
            <a:extLst>
              <a:ext uri="{FF2B5EF4-FFF2-40B4-BE49-F238E27FC236}">
                <a16:creationId xmlns:a16="http://schemas.microsoft.com/office/drawing/2014/main" id="{731C4355-855A-430A-9C84-C1D85E1EBE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4070" y="621854"/>
            <a:ext cx="2807146" cy="2807146"/>
          </a:xfrm>
          <a:prstGeom prst="rect">
            <a:avLst/>
          </a:prstGeom>
        </p:spPr>
      </p:pic>
      <p:grpSp>
        <p:nvGrpSpPr>
          <p:cNvPr id="410" name="Group 40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29" name="Oval 228">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2" name="Oval 411">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702591" y="3404608"/>
            <a:ext cx="3520789" cy="2666087"/>
          </a:xfrm>
        </p:spPr>
        <p:txBody>
          <a:bodyPr>
            <a:normAutofit/>
          </a:bodyPr>
          <a:lstStyle/>
          <a:p>
            <a:pPr algn="ctr"/>
            <a:r>
              <a:rPr lang="en-GB">
                <a:solidFill>
                  <a:schemeClr val="bg1"/>
                </a:solidFill>
              </a:rPr>
              <a:t>What do you need to include?</a:t>
            </a:r>
          </a:p>
        </p:txBody>
      </p:sp>
      <p:grpSp>
        <p:nvGrpSpPr>
          <p:cNvPr id="4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414" name="Freeform: Shape 4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1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17" name="Freeform: Shape 41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Content Placeholder 3"/>
          <p:cNvSpPr>
            <a:spLocks noGrp="1"/>
          </p:cNvSpPr>
          <p:nvPr>
            <p:ph idx="1"/>
          </p:nvPr>
        </p:nvSpPr>
        <p:spPr>
          <a:xfrm>
            <a:off x="6477270" y="1130846"/>
            <a:ext cx="4974771" cy="4351338"/>
          </a:xfrm>
        </p:spPr>
        <p:txBody>
          <a:bodyPr vert="horz" lIns="91440" tIns="45720" rIns="91440" bIns="45720" rtlCol="0">
            <a:normAutofit/>
          </a:bodyPr>
          <a:lstStyle/>
          <a:p>
            <a:pPr marL="0" indent="0">
              <a:buNone/>
            </a:pPr>
            <a:r>
              <a:rPr lang="en-GB" b="1">
                <a:solidFill>
                  <a:schemeClr val="bg1"/>
                </a:solidFill>
              </a:rPr>
              <a:t>In text citation</a:t>
            </a:r>
            <a:endParaRPr lang="en-GB" b="1">
              <a:solidFill>
                <a:schemeClr val="bg1"/>
              </a:solidFill>
              <a:cs typeface="Calibri"/>
            </a:endParaRPr>
          </a:p>
          <a:p>
            <a:pPr marL="0" indent="0">
              <a:buNone/>
            </a:pPr>
            <a:r>
              <a:rPr lang="en-GB">
                <a:solidFill>
                  <a:schemeClr val="bg1"/>
                </a:solidFill>
              </a:rPr>
              <a:t>Reference to the work used in the body of your writing.</a:t>
            </a:r>
            <a:endParaRPr lang="en-GB">
              <a:solidFill>
                <a:schemeClr val="bg1"/>
              </a:solidFill>
              <a:cs typeface="Calibri"/>
            </a:endParaRPr>
          </a:p>
          <a:p>
            <a:endParaRPr lang="en-GB">
              <a:solidFill>
                <a:schemeClr val="bg1"/>
              </a:solidFill>
              <a:cs typeface="Calibri"/>
            </a:endParaRPr>
          </a:p>
          <a:p>
            <a:pPr marL="0" indent="0">
              <a:buNone/>
            </a:pPr>
            <a:r>
              <a:rPr lang="en-GB" b="1">
                <a:solidFill>
                  <a:schemeClr val="bg1"/>
                </a:solidFill>
              </a:rPr>
              <a:t>Reference List</a:t>
            </a:r>
            <a:endParaRPr lang="en-GB" b="1">
              <a:solidFill>
                <a:schemeClr val="bg1"/>
              </a:solidFill>
              <a:cs typeface="Calibri"/>
            </a:endParaRPr>
          </a:p>
          <a:p>
            <a:pPr marL="0" indent="0">
              <a:buNone/>
            </a:pPr>
            <a:r>
              <a:rPr lang="en-GB">
                <a:solidFill>
                  <a:schemeClr val="bg1"/>
                </a:solidFill>
              </a:rPr>
              <a:t>List of all the sources you have cited in the body of your writing.</a:t>
            </a:r>
            <a:endParaRPr lang="en-GB">
              <a:solidFill>
                <a:schemeClr val="bg1"/>
              </a:solidFill>
              <a:cs typeface="Calibri"/>
            </a:endParaRPr>
          </a:p>
        </p:txBody>
      </p:sp>
    </p:spTree>
    <p:extLst>
      <p:ext uri="{BB962C8B-B14F-4D97-AF65-F5344CB8AC3E}">
        <p14:creationId xmlns:p14="http://schemas.microsoft.com/office/powerpoint/2010/main" val="377844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 name="Rectangle 38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8" name="Group 387">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389" name="Oval 388">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2" name="Oval 39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34867" y="568517"/>
            <a:ext cx="5570887" cy="88637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bg1"/>
                </a:solidFill>
                <a:latin typeface="+mj-lt"/>
                <a:ea typeface="+mj-ea"/>
                <a:cs typeface="+mj-cs"/>
              </a:rPr>
              <a:t>In-text citations</a:t>
            </a:r>
          </a:p>
        </p:txBody>
      </p:sp>
      <p:grpSp>
        <p:nvGrpSpPr>
          <p:cNvPr id="394" name="Group 393">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95" name="Freeform: Shape 39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6" name="Freeform: Shape 39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25" name="Graphic 24" descr="Open Quotation Mark">
            <a:extLst>
              <a:ext uri="{FF2B5EF4-FFF2-40B4-BE49-F238E27FC236}">
                <a16:creationId xmlns:a16="http://schemas.microsoft.com/office/drawing/2014/main" id="{552BE564-0DED-C10D-9E44-98D7A3415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077" y="1864214"/>
            <a:ext cx="3217333" cy="3217333"/>
          </a:xfrm>
          <a:prstGeom prst="rect">
            <a:avLst/>
          </a:prstGeom>
        </p:spPr>
      </p:pic>
      <p:sp>
        <p:nvSpPr>
          <p:cNvPr id="7" name="TextBox 6">
            <a:extLst>
              <a:ext uri="{FF2B5EF4-FFF2-40B4-BE49-F238E27FC236}">
                <a16:creationId xmlns:a16="http://schemas.microsoft.com/office/drawing/2014/main" id="{E7E0C6AE-9BBA-491B-8A0B-3F2E664240FD}"/>
              </a:ext>
            </a:extLst>
          </p:cNvPr>
          <p:cNvSpPr txBox="1"/>
          <p:nvPr/>
        </p:nvSpPr>
        <p:spPr>
          <a:xfrm>
            <a:off x="6234868" y="1820369"/>
            <a:ext cx="5570886"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dirty="0">
                <a:solidFill>
                  <a:schemeClr val="bg1"/>
                </a:solidFill>
              </a:rPr>
              <a:t>Used whenever you quote, paraphrase, </a:t>
            </a:r>
            <a:r>
              <a:rPr lang="en-US" sz="2400" dirty="0" err="1">
                <a:solidFill>
                  <a:schemeClr val="bg1"/>
                </a:solidFill>
              </a:rPr>
              <a:t>summarise</a:t>
            </a:r>
            <a:r>
              <a:rPr lang="en-US" sz="2400" dirty="0">
                <a:solidFill>
                  <a:schemeClr val="bg1"/>
                </a:solidFill>
              </a:rPr>
              <a:t>, include data etc.</a:t>
            </a:r>
          </a:p>
          <a:p>
            <a:pPr>
              <a:lnSpc>
                <a:spcPct val="90000"/>
              </a:lnSpc>
              <a:spcAft>
                <a:spcPts val="600"/>
              </a:spcAft>
            </a:pPr>
            <a:endParaRPr lang="en-US" sz="2400" dirty="0">
              <a:solidFill>
                <a:schemeClr val="bg1"/>
              </a:solidFill>
            </a:endParaRPr>
          </a:p>
          <a:p>
            <a:pPr>
              <a:lnSpc>
                <a:spcPct val="90000"/>
              </a:lnSpc>
              <a:spcAft>
                <a:spcPts val="600"/>
              </a:spcAft>
            </a:pPr>
            <a:r>
              <a:rPr lang="en-US" sz="2400" dirty="0">
                <a:solidFill>
                  <a:schemeClr val="bg1"/>
                </a:solidFill>
              </a:rPr>
              <a:t>Give the </a:t>
            </a:r>
            <a:r>
              <a:rPr lang="en-US" sz="2400" b="1" dirty="0">
                <a:solidFill>
                  <a:schemeClr val="bg1"/>
                </a:solidFill>
              </a:rPr>
              <a:t>author’s surname</a:t>
            </a:r>
            <a:r>
              <a:rPr lang="en-US" sz="2400" dirty="0">
                <a:solidFill>
                  <a:schemeClr val="bg1"/>
                </a:solidFill>
              </a:rPr>
              <a:t>, </a:t>
            </a:r>
            <a:r>
              <a:rPr lang="en-US" sz="2400" b="1" dirty="0">
                <a:solidFill>
                  <a:schemeClr val="bg1"/>
                </a:solidFill>
              </a:rPr>
              <a:t>year of publication</a:t>
            </a:r>
            <a:r>
              <a:rPr lang="en-US" sz="2400" dirty="0">
                <a:solidFill>
                  <a:schemeClr val="bg1"/>
                </a:solidFill>
              </a:rPr>
              <a:t>, and </a:t>
            </a:r>
            <a:r>
              <a:rPr lang="en-US" sz="2400" b="1" dirty="0">
                <a:solidFill>
                  <a:schemeClr val="bg1"/>
                </a:solidFill>
              </a:rPr>
              <a:t>page number </a:t>
            </a:r>
            <a:r>
              <a:rPr lang="en-US" sz="2400" dirty="0">
                <a:solidFill>
                  <a:schemeClr val="bg1"/>
                </a:solidFill>
              </a:rPr>
              <a:t>(if there is one and it is relevant to do so).</a:t>
            </a:r>
          </a:p>
        </p:txBody>
      </p:sp>
      <p:grpSp>
        <p:nvGrpSpPr>
          <p:cNvPr id="39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99" name="Freeform: Shape 39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1016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55558" y="637763"/>
            <a:ext cx="9889797" cy="14131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bg1"/>
                </a:solidFill>
                <a:latin typeface="+mj-lt"/>
                <a:ea typeface="+mj-ea"/>
                <a:cs typeface="+mj-cs"/>
              </a:rPr>
              <a:t>In-text citations: information-prominent</a:t>
            </a:r>
          </a:p>
        </p:txBody>
      </p:sp>
      <p:sp>
        <p:nvSpPr>
          <p:cNvPr id="28" name="Rectangle 27">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E0C6AE-9BBA-491B-8A0B-3F2E664240FD}"/>
              </a:ext>
            </a:extLst>
          </p:cNvPr>
          <p:cNvSpPr txBox="1"/>
          <p:nvPr/>
        </p:nvSpPr>
        <p:spPr>
          <a:xfrm>
            <a:off x="1385451" y="2939417"/>
            <a:ext cx="9833548" cy="31423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90000"/>
              </a:lnSpc>
              <a:spcAft>
                <a:spcPts val="600"/>
              </a:spcAft>
            </a:pPr>
            <a:r>
              <a:rPr lang="en-US" sz="1600" dirty="0">
                <a:solidFill>
                  <a:srgbClr val="000000"/>
                </a:solidFill>
              </a:rPr>
              <a:t>(Give the </a:t>
            </a:r>
            <a:r>
              <a:rPr lang="en-US" sz="1600" b="1" dirty="0">
                <a:solidFill>
                  <a:srgbClr val="7030A0"/>
                </a:solidFill>
              </a:rPr>
              <a:t>author’s surname</a:t>
            </a:r>
            <a:r>
              <a:rPr lang="en-US" sz="1600" dirty="0">
                <a:solidFill>
                  <a:srgbClr val="000000"/>
                </a:solidFill>
              </a:rPr>
              <a:t>, </a:t>
            </a:r>
            <a:r>
              <a:rPr lang="en-US" sz="1600" b="1" dirty="0">
                <a:solidFill>
                  <a:schemeClr val="accent6"/>
                </a:solidFill>
              </a:rPr>
              <a:t>year of publication</a:t>
            </a:r>
            <a:r>
              <a:rPr lang="en-US" sz="1600" dirty="0">
                <a:solidFill>
                  <a:srgbClr val="000000"/>
                </a:solidFill>
              </a:rPr>
              <a:t>, and </a:t>
            </a:r>
            <a:r>
              <a:rPr lang="en-US" sz="1600" b="1" dirty="0">
                <a:solidFill>
                  <a:schemeClr val="accent1"/>
                </a:solidFill>
              </a:rPr>
              <a:t>page number </a:t>
            </a:r>
            <a:r>
              <a:rPr lang="en-US" sz="1600" dirty="0">
                <a:solidFill>
                  <a:srgbClr val="000000"/>
                </a:solidFill>
              </a:rPr>
              <a:t>(if there is one and it is relevant to do so).</a:t>
            </a:r>
            <a:endParaRPr lang="en-US" sz="1600" dirty="0">
              <a:solidFill>
                <a:srgbClr val="000000"/>
              </a:solidFill>
              <a:cs typeface="Calibri"/>
            </a:endParaRPr>
          </a:p>
          <a:p>
            <a:pPr>
              <a:lnSpc>
                <a:spcPct val="90000"/>
              </a:lnSpc>
              <a:spcAft>
                <a:spcPts val="600"/>
              </a:spcAft>
            </a:pPr>
            <a:endParaRPr lang="en-US" sz="2400" dirty="0">
              <a:solidFill>
                <a:srgbClr val="000000"/>
              </a:solidFill>
              <a:cs typeface="Calibri"/>
            </a:endParaRPr>
          </a:p>
          <a:p>
            <a:pPr>
              <a:lnSpc>
                <a:spcPct val="90000"/>
              </a:lnSpc>
              <a:spcAft>
                <a:spcPts val="600"/>
              </a:spcAft>
            </a:pPr>
            <a:r>
              <a:rPr lang="en-US" sz="2400" dirty="0">
                <a:solidFill>
                  <a:srgbClr val="000000"/>
                </a:solidFill>
              </a:rPr>
              <a:t>Students typically write multiple drafts before submitting their assignment (</a:t>
            </a:r>
            <a:r>
              <a:rPr lang="en-US" sz="2400" b="1" dirty="0">
                <a:solidFill>
                  <a:srgbClr val="7030A0"/>
                </a:solidFill>
              </a:rPr>
              <a:t>Cottrell</a:t>
            </a:r>
            <a:r>
              <a:rPr lang="en-US" sz="2400" dirty="0">
                <a:solidFill>
                  <a:srgbClr val="000000"/>
                </a:solidFill>
              </a:rPr>
              <a:t>, </a:t>
            </a:r>
            <a:r>
              <a:rPr lang="en-US" sz="2400" b="1" dirty="0">
                <a:solidFill>
                  <a:schemeClr val="accent6"/>
                </a:solidFill>
              </a:rPr>
              <a:t>2013</a:t>
            </a:r>
            <a:r>
              <a:rPr lang="en-US" sz="2400" dirty="0">
                <a:solidFill>
                  <a:srgbClr val="000000"/>
                </a:solidFill>
              </a:rPr>
              <a:t>, p. </a:t>
            </a:r>
            <a:r>
              <a:rPr lang="en-US" sz="2400" b="1" dirty="0">
                <a:solidFill>
                  <a:schemeClr val="accent1"/>
                </a:solidFill>
              </a:rPr>
              <a:t>297</a:t>
            </a:r>
            <a:r>
              <a:rPr lang="en-US" sz="2400" dirty="0">
                <a:solidFill>
                  <a:srgbClr val="000000"/>
                </a:solidFill>
              </a:rPr>
              <a:t>).</a:t>
            </a:r>
          </a:p>
          <a:p>
            <a:pPr>
              <a:lnSpc>
                <a:spcPct val="90000"/>
              </a:lnSpc>
              <a:spcAft>
                <a:spcPts val="600"/>
              </a:spcAft>
            </a:pPr>
            <a:endParaRPr lang="en-US" sz="2400" dirty="0">
              <a:solidFill>
                <a:srgbClr val="000000"/>
              </a:solidFill>
              <a:cs typeface="Calibri" panose="020F0502020204030204"/>
            </a:endParaRPr>
          </a:p>
          <a:p>
            <a:pPr>
              <a:lnSpc>
                <a:spcPct val="90000"/>
              </a:lnSpc>
              <a:spcAft>
                <a:spcPts val="600"/>
              </a:spcAft>
            </a:pPr>
            <a:r>
              <a:rPr lang="en-US" sz="2400" dirty="0">
                <a:solidFill>
                  <a:srgbClr val="000000"/>
                </a:solidFill>
                <a:cs typeface="Calibri" panose="020F0502020204030204"/>
              </a:rPr>
              <a:t>Whilst the pass rate for driving tests is currently 44.7% (</a:t>
            </a:r>
            <a:r>
              <a:rPr lang="en-US" sz="2400" b="1" dirty="0">
                <a:solidFill>
                  <a:srgbClr val="7030A0"/>
                </a:solidFill>
              </a:rPr>
              <a:t>DVSA</a:t>
            </a:r>
            <a:r>
              <a:rPr lang="en-US" sz="2400" dirty="0">
                <a:solidFill>
                  <a:srgbClr val="000000"/>
                </a:solidFill>
                <a:cs typeface="Calibri" panose="020F0502020204030204"/>
              </a:rPr>
              <a:t>, </a:t>
            </a:r>
            <a:r>
              <a:rPr lang="en-US" sz="2400" b="1" dirty="0">
                <a:solidFill>
                  <a:schemeClr val="accent6"/>
                </a:solidFill>
              </a:rPr>
              <a:t>2023</a:t>
            </a:r>
            <a:r>
              <a:rPr lang="en-US" sz="2400" dirty="0">
                <a:solidFill>
                  <a:srgbClr val="000000"/>
                </a:solidFill>
                <a:cs typeface="Calibri" panose="020F0502020204030204"/>
              </a:rPr>
              <a:t>), there is still stigma attached to multiple failures, particularly for younger learner drivers (</a:t>
            </a:r>
            <a:r>
              <a:rPr lang="en-US" sz="2400" b="1" dirty="0">
                <a:solidFill>
                  <a:srgbClr val="7030A0"/>
                </a:solidFill>
              </a:rPr>
              <a:t>Evitts</a:t>
            </a:r>
            <a:r>
              <a:rPr lang="en-US" sz="2400" dirty="0">
                <a:solidFill>
                  <a:srgbClr val="000000"/>
                </a:solidFill>
                <a:cs typeface="Calibri" panose="020F0502020204030204"/>
              </a:rPr>
              <a:t>, </a:t>
            </a:r>
            <a:r>
              <a:rPr lang="en-US" sz="2400" b="1" dirty="0">
                <a:solidFill>
                  <a:schemeClr val="accent6"/>
                </a:solidFill>
              </a:rPr>
              <a:t>2022</a:t>
            </a:r>
            <a:r>
              <a:rPr lang="en-US" sz="2400" dirty="0">
                <a:solidFill>
                  <a:srgbClr val="000000"/>
                </a:solidFill>
                <a:cs typeface="Calibri" panose="020F0502020204030204"/>
              </a:rPr>
              <a:t>).</a:t>
            </a:r>
            <a:endParaRPr lang="en-US" sz="2400" dirty="0">
              <a:solidFill>
                <a:schemeClr val="bg1"/>
              </a:solidFill>
              <a:cs typeface="Calibri" panose="020F0502020204030204"/>
            </a:endParaRPr>
          </a:p>
        </p:txBody>
      </p:sp>
    </p:spTree>
    <p:extLst>
      <p:ext uri="{BB962C8B-B14F-4D97-AF65-F5344CB8AC3E}">
        <p14:creationId xmlns:p14="http://schemas.microsoft.com/office/powerpoint/2010/main" val="198283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7B8874-2A48-80A9-502C-FA29F48842C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9266A9F-0256-C6E0-11A4-67ECE9C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CF661D8-3B00-A021-E704-44D426E81C5B}"/>
              </a:ext>
            </a:extLst>
          </p:cNvPr>
          <p:cNvSpPr txBox="1"/>
          <p:nvPr/>
        </p:nvSpPr>
        <p:spPr>
          <a:xfrm>
            <a:off x="1155558" y="637763"/>
            <a:ext cx="9889797" cy="14131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dirty="0">
                <a:solidFill>
                  <a:schemeClr val="bg1"/>
                </a:solidFill>
                <a:latin typeface="+mj-lt"/>
                <a:ea typeface="+mj-ea"/>
                <a:cs typeface="+mj-cs"/>
              </a:rPr>
              <a:t>In-text citations: author-prominent</a:t>
            </a:r>
          </a:p>
        </p:txBody>
      </p:sp>
      <p:sp>
        <p:nvSpPr>
          <p:cNvPr id="28" name="Rectangle 27">
            <a:extLst>
              <a:ext uri="{FF2B5EF4-FFF2-40B4-BE49-F238E27FC236}">
                <a16:creationId xmlns:a16="http://schemas.microsoft.com/office/drawing/2014/main" id="{94F64E91-65C1-8672-06D7-0D32E5700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4C0112-BA7D-F9DA-BA88-89371ED90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28D758-DA2D-0440-A4B8-2481F2F6720C}"/>
              </a:ext>
            </a:extLst>
          </p:cNvPr>
          <p:cNvSpPr txBox="1"/>
          <p:nvPr/>
        </p:nvSpPr>
        <p:spPr>
          <a:xfrm>
            <a:off x="1385451" y="2916557"/>
            <a:ext cx="9833548" cy="26939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(Give the </a:t>
            </a:r>
            <a:r>
              <a:rPr kumimoji="0" lang="en-US" sz="1600" b="1" i="0" u="none" strike="noStrike" kern="1200" cap="none" spc="0" normalizeH="0" baseline="0" noProof="0" dirty="0">
                <a:ln>
                  <a:noFill/>
                </a:ln>
                <a:solidFill>
                  <a:srgbClr val="7030A0"/>
                </a:solidFill>
                <a:effectLst/>
                <a:uLnTx/>
                <a:uFillTx/>
                <a:latin typeface="Calibri" panose="020F0502020204030204"/>
                <a:ea typeface="+mn-ea"/>
                <a:cs typeface="+mn-cs"/>
              </a:rPr>
              <a:t>author’s surname</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1" i="0" u="none" strike="noStrike" kern="1200" cap="none" spc="0" normalizeH="0" baseline="0" noProof="0" dirty="0">
                <a:ln>
                  <a:noFill/>
                </a:ln>
                <a:solidFill>
                  <a:srgbClr val="70AD47"/>
                </a:solidFill>
                <a:effectLst/>
                <a:uLnTx/>
                <a:uFillTx/>
                <a:latin typeface="Calibri" panose="020F0502020204030204"/>
                <a:ea typeface="+mn-ea"/>
                <a:cs typeface="+mn-cs"/>
              </a:rPr>
              <a:t>year of publication</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 and </a:t>
            </a:r>
            <a:r>
              <a:rPr kumimoji="0" lang="en-US" sz="1600" b="1" i="0" u="none" strike="noStrike" kern="1200" cap="none" spc="0" normalizeH="0" baseline="0" noProof="0" dirty="0">
                <a:ln>
                  <a:noFill/>
                </a:ln>
                <a:solidFill>
                  <a:srgbClr val="5B9BD5"/>
                </a:solidFill>
                <a:effectLst/>
                <a:uLnTx/>
                <a:uFillTx/>
                <a:latin typeface="Calibri" panose="020F0502020204030204"/>
                <a:ea typeface="+mn-ea"/>
                <a:cs typeface="+mn-cs"/>
              </a:rPr>
              <a:t>page number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(if there is one and it is relevant to do so).</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Calibri"/>
            </a:endParaRPr>
          </a:p>
          <a:p>
            <a:pPr>
              <a:lnSpc>
                <a:spcPct val="90000"/>
              </a:lnSpc>
              <a:spcAft>
                <a:spcPts val="600"/>
              </a:spcAft>
            </a:pPr>
            <a:endParaRPr lang="en-US" sz="2400" dirty="0">
              <a:solidFill>
                <a:srgbClr val="000000"/>
              </a:solidFill>
              <a:cs typeface="Calibri"/>
            </a:endParaRPr>
          </a:p>
          <a:p>
            <a:pPr>
              <a:lnSpc>
                <a:spcPct val="90000"/>
              </a:lnSpc>
              <a:spcAft>
                <a:spcPts val="600"/>
              </a:spcAft>
            </a:pPr>
            <a:r>
              <a:rPr lang="en-US" sz="2400" b="1" dirty="0">
                <a:solidFill>
                  <a:srgbClr val="7030A0"/>
                </a:solidFill>
              </a:rPr>
              <a:t>Cottrell</a:t>
            </a:r>
            <a:r>
              <a:rPr lang="en-US" sz="2400" dirty="0">
                <a:solidFill>
                  <a:srgbClr val="000000"/>
                </a:solidFill>
              </a:rPr>
              <a:t> (</a:t>
            </a:r>
            <a:r>
              <a:rPr lang="en-US" sz="2400" b="1" dirty="0">
                <a:solidFill>
                  <a:schemeClr val="accent6"/>
                </a:solidFill>
              </a:rPr>
              <a:t>2013</a:t>
            </a:r>
            <a:r>
              <a:rPr lang="en-US" sz="2400" dirty="0"/>
              <a:t>)</a:t>
            </a:r>
            <a:r>
              <a:rPr lang="en-US" sz="2400" dirty="0">
                <a:solidFill>
                  <a:srgbClr val="000000"/>
                </a:solidFill>
              </a:rPr>
              <a:t> claims that “critical thinking when reading is essential to academic success” (p. </a:t>
            </a:r>
            <a:r>
              <a:rPr lang="en-US" sz="2400" b="1" dirty="0">
                <a:solidFill>
                  <a:schemeClr val="accent1"/>
                </a:solidFill>
              </a:rPr>
              <a:t>189</a:t>
            </a:r>
            <a:r>
              <a:rPr lang="en-US" sz="2400" dirty="0">
                <a:solidFill>
                  <a:srgbClr val="000000"/>
                </a:solidFill>
              </a:rPr>
              <a:t>).</a:t>
            </a:r>
            <a:endParaRPr lang="en-US" sz="2400" dirty="0">
              <a:solidFill>
                <a:srgbClr val="000000"/>
              </a:solidFill>
              <a:cs typeface="Calibri" panose="020F0502020204030204"/>
            </a:endParaRPr>
          </a:p>
          <a:p>
            <a:pPr>
              <a:lnSpc>
                <a:spcPct val="90000"/>
              </a:lnSpc>
              <a:spcAft>
                <a:spcPts val="600"/>
              </a:spcAft>
            </a:pPr>
            <a:endParaRPr lang="en-US" sz="2400" dirty="0">
              <a:solidFill>
                <a:schemeClr val="bg1"/>
              </a:solidFill>
              <a:cs typeface="Calibri" panose="020F0502020204030204"/>
            </a:endParaRPr>
          </a:p>
          <a:p>
            <a:pPr>
              <a:lnSpc>
                <a:spcPct val="90000"/>
              </a:lnSpc>
              <a:spcAft>
                <a:spcPts val="600"/>
              </a:spcAft>
            </a:pPr>
            <a:r>
              <a:rPr lang="en-US" sz="2400" b="1" dirty="0">
                <a:solidFill>
                  <a:srgbClr val="7030A0"/>
                </a:solidFill>
              </a:rPr>
              <a:t>DVSA</a:t>
            </a:r>
            <a:r>
              <a:rPr lang="en-US" sz="2400" dirty="0">
                <a:solidFill>
                  <a:srgbClr val="000000"/>
                </a:solidFill>
                <a:cs typeface="Calibri" panose="020F0502020204030204"/>
              </a:rPr>
              <a:t> (</a:t>
            </a:r>
            <a:r>
              <a:rPr lang="en-US" sz="2400" b="1" dirty="0">
                <a:solidFill>
                  <a:schemeClr val="accent6"/>
                </a:solidFill>
              </a:rPr>
              <a:t>2023</a:t>
            </a:r>
            <a:r>
              <a:rPr lang="en-US" sz="2400" dirty="0">
                <a:solidFill>
                  <a:srgbClr val="000000"/>
                </a:solidFill>
                <a:cs typeface="Calibri" panose="020F0502020204030204"/>
              </a:rPr>
              <a:t>) data shows that fewer that 50% of tests are passed; however, </a:t>
            </a:r>
            <a:r>
              <a:rPr lang="en-US" sz="2400" b="1" dirty="0">
                <a:solidFill>
                  <a:srgbClr val="7030A0"/>
                </a:solidFill>
              </a:rPr>
              <a:t>Evitts </a:t>
            </a:r>
            <a:r>
              <a:rPr lang="en-US" sz="2400" dirty="0">
                <a:solidFill>
                  <a:srgbClr val="000000"/>
                </a:solidFill>
                <a:cs typeface="Calibri" panose="020F0502020204030204"/>
              </a:rPr>
              <a:t>(</a:t>
            </a:r>
            <a:r>
              <a:rPr lang="en-US" sz="2400" b="1" dirty="0">
                <a:solidFill>
                  <a:schemeClr val="accent6"/>
                </a:solidFill>
              </a:rPr>
              <a:t>2022</a:t>
            </a:r>
            <a:r>
              <a:rPr lang="en-US" sz="2400" dirty="0">
                <a:solidFill>
                  <a:srgbClr val="000000"/>
                </a:solidFill>
                <a:cs typeface="Calibri" panose="020F0502020204030204"/>
              </a:rPr>
              <a:t>) claims that younger learner drivers in particular face stigma when they fail.</a:t>
            </a:r>
            <a:endParaRPr lang="en-US" sz="2400" dirty="0">
              <a:solidFill>
                <a:schemeClr val="bg1"/>
              </a:solidFill>
              <a:cs typeface="Calibri" panose="020F0502020204030204"/>
            </a:endParaRPr>
          </a:p>
        </p:txBody>
      </p:sp>
    </p:spTree>
    <p:extLst>
      <p:ext uri="{BB962C8B-B14F-4D97-AF65-F5344CB8AC3E}">
        <p14:creationId xmlns:p14="http://schemas.microsoft.com/office/powerpoint/2010/main" val="60897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C77408-02BD-1299-EEA5-7BF5ADAF633C}"/>
              </a:ext>
            </a:extLst>
          </p:cNvPr>
          <p:cNvSpPr/>
          <p:nvPr/>
        </p:nvSpPr>
        <p:spPr>
          <a:xfrm>
            <a:off x="0" y="0"/>
            <a:ext cx="3643581"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4995" y="365125"/>
            <a:ext cx="3643580" cy="1325563"/>
          </a:xfrm>
        </p:spPr>
        <p:txBody>
          <a:bodyPr>
            <a:normAutofit/>
          </a:bodyPr>
          <a:lstStyle/>
          <a:p>
            <a:pPr algn="ctr"/>
            <a:r>
              <a:rPr lang="en-GB" dirty="0">
                <a:solidFill>
                  <a:schemeClr val="bg1"/>
                </a:solidFill>
              </a:rPr>
              <a:t>Example</a:t>
            </a:r>
            <a:br>
              <a:rPr lang="en-GB" dirty="0">
                <a:solidFill>
                  <a:schemeClr val="bg1"/>
                </a:solidFill>
              </a:rPr>
            </a:br>
            <a:r>
              <a:rPr lang="en-GB" dirty="0">
                <a:solidFill>
                  <a:schemeClr val="bg1"/>
                </a:solidFill>
              </a:rPr>
              <a:t>Paragraph</a:t>
            </a:r>
          </a:p>
        </p:txBody>
      </p:sp>
      <p:sp>
        <p:nvSpPr>
          <p:cNvPr id="5" name="TextBox 4"/>
          <p:cNvSpPr txBox="1"/>
          <p:nvPr/>
        </p:nvSpPr>
        <p:spPr>
          <a:xfrm>
            <a:off x="3731080" y="147967"/>
            <a:ext cx="8367867" cy="603370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C000"/>
                </a:solidFill>
                <a:effectLst/>
                <a:uLnTx/>
                <a:uFillTx/>
                <a:latin typeface="Calibri" panose="020F0502020204030204"/>
                <a:ea typeface="+mn-ea"/>
                <a:cs typeface="Calibri"/>
              </a:rPr>
              <a:t>Whilst all major videogame companies utilize legacy IP, Nintendo is perhaps the most reliant upon it. </a:t>
            </a:r>
            <a:r>
              <a:rPr kumimoji="0" lang="en-US" sz="1900" b="0" i="0" u="none" strike="noStrike" kern="1200" cap="none" spc="0" normalizeH="0" baseline="0" noProof="0" dirty="0">
                <a:ln>
                  <a:noFill/>
                </a:ln>
                <a:solidFill>
                  <a:srgbClr val="ED7D31">
                    <a:lumMod val="50000"/>
                  </a:srgbClr>
                </a:solidFill>
                <a:effectLst/>
                <a:uLnTx/>
                <a:uFillTx/>
                <a:latin typeface="Calibri" panose="020F0502020204030204"/>
                <a:ea typeface="+mn-ea"/>
                <a:cs typeface="Calibri"/>
              </a:rPr>
              <a:t>35% of first-party games released for the Switch console have </a:t>
            </a:r>
            <a:r>
              <a:rPr kumimoji="0" lang="en-US" sz="1900" b="0" i="0" u="none" strike="noStrike" kern="1200" cap="none" spc="0" normalizeH="0" baseline="0" noProof="0" dirty="0" err="1">
                <a:ln>
                  <a:noFill/>
                </a:ln>
                <a:solidFill>
                  <a:srgbClr val="ED7D31">
                    <a:lumMod val="50000"/>
                  </a:srgbClr>
                </a:solidFill>
                <a:effectLst/>
                <a:uLnTx/>
                <a:uFillTx/>
                <a:latin typeface="Calibri" panose="020F0502020204030204"/>
                <a:ea typeface="+mn-ea"/>
                <a:cs typeface="Calibri"/>
              </a:rPr>
              <a:t>utilised</a:t>
            </a:r>
            <a:r>
              <a:rPr kumimoji="0" lang="en-US" sz="1900" b="0" i="0" u="none" strike="noStrike" kern="1200" cap="none" spc="0" normalizeH="0" baseline="0" noProof="0" dirty="0">
                <a:ln>
                  <a:noFill/>
                </a:ln>
                <a:solidFill>
                  <a:srgbClr val="ED7D31">
                    <a:lumMod val="50000"/>
                  </a:srgbClr>
                </a:solidFill>
                <a:effectLst/>
                <a:uLnTx/>
                <a:uFillTx/>
                <a:latin typeface="Calibri" panose="020F0502020204030204"/>
                <a:ea typeface="+mn-ea"/>
                <a:cs typeface="Calibri"/>
              </a:rPr>
              <a:t> characters from older games (</a:t>
            </a:r>
            <a:r>
              <a:rPr kumimoji="0" lang="en-US" sz="1900" b="0" i="0" u="none" strike="noStrike" kern="1200" cap="none" spc="0" normalizeH="0" baseline="0" noProof="0" dirty="0" err="1">
                <a:ln>
                  <a:noFill/>
                </a:ln>
                <a:solidFill>
                  <a:srgbClr val="ED7D31">
                    <a:lumMod val="50000"/>
                  </a:srgbClr>
                </a:solidFill>
                <a:effectLst/>
                <a:uLnTx/>
                <a:uFillTx/>
                <a:latin typeface="Calibri" panose="020F0502020204030204"/>
                <a:ea typeface="+mn-ea"/>
                <a:cs typeface="Calibri"/>
              </a:rPr>
              <a:t>GamesRadar</a:t>
            </a:r>
            <a:r>
              <a:rPr kumimoji="0" lang="en-US" sz="1900" b="0" i="0" u="none" strike="noStrike" kern="1200" cap="none" spc="0" normalizeH="0" baseline="0" noProof="0" dirty="0">
                <a:ln>
                  <a:noFill/>
                </a:ln>
                <a:solidFill>
                  <a:srgbClr val="ED7D31">
                    <a:lumMod val="50000"/>
                  </a:srgbClr>
                </a:solidFill>
                <a:effectLst/>
                <a:uLnTx/>
                <a:uFillTx/>
                <a:latin typeface="Calibri" panose="020F0502020204030204"/>
                <a:ea typeface="+mn-ea"/>
                <a:cs typeface="Calibri"/>
              </a:rPr>
              <a:t>, 2022)</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many of these (including Mario, Zelda and </a:t>
            </a:r>
            <a:r>
              <a:rPr kumimoji="0" lang="en-US" sz="1900" b="0" i="0" u="none" strike="noStrike" kern="1200" cap="none" spc="0" normalizeH="0" baseline="0" noProof="0" dirty="0" err="1">
                <a:ln>
                  <a:noFill/>
                </a:ln>
                <a:solidFill>
                  <a:srgbClr val="70AD47"/>
                </a:solidFill>
                <a:effectLst/>
                <a:uLnTx/>
                <a:uFillTx/>
                <a:latin typeface="Calibri" panose="020F0502020204030204"/>
                <a:ea typeface="+mn-ea"/>
                <a:cs typeface="Calibri"/>
              </a:rPr>
              <a:t>Samus</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 dating back to the 1980s</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Whilst </a:t>
            </a:r>
            <a:r>
              <a:rPr kumimoji="0" lang="en-US" sz="1900" b="0" i="0" u="none" strike="noStrike" kern="1200" cap="none" spc="0" normalizeH="0" baseline="0" noProof="0" dirty="0">
                <a:ln>
                  <a:noFill/>
                </a:ln>
                <a:solidFill>
                  <a:srgbClr val="ED7D31">
                    <a:lumMod val="50000"/>
                  </a:srgbClr>
                </a:solidFill>
                <a:effectLst/>
                <a:uLnTx/>
                <a:uFillTx/>
                <a:latin typeface="Calibri" panose="020F0502020204030204"/>
                <a:ea typeface="+mn-ea"/>
                <a:cs typeface="Calibri"/>
              </a:rPr>
              <a:t>several prominent critics (MacDonald, 2023; Brooker, 2020) argue that this holds back innovation in the marketplace</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Nintendo’s decision to revisit legacy characters seems rooted in market research</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a majority of </a:t>
            </a:r>
            <a:r>
              <a:rPr kumimoji="0" lang="en-US" sz="1900" b="0" i="0" u="none" strike="noStrike" kern="1200" cap="none" spc="0" normalizeH="0" baseline="0" noProof="0" dirty="0">
                <a:ln>
                  <a:noFill/>
                </a:ln>
                <a:solidFill>
                  <a:srgbClr val="ED7D31">
                    <a:lumMod val="50000"/>
                  </a:srgbClr>
                </a:solidFill>
                <a:effectLst/>
                <a:uLnTx/>
                <a:uFillTx/>
                <a:latin typeface="Calibri" panose="020F0502020204030204"/>
                <a:ea typeface="+mn-ea"/>
                <a:cs typeface="Calibri"/>
              </a:rPr>
              <a:t>consumers place IP familiarity above other metrics when choosing new purchases (Mintel, 2021a)</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This represents a challenge for third-party publishers with no roster of </a:t>
            </a:r>
            <a:r>
              <a:rPr kumimoji="0" lang="en-US" sz="1900" b="0" i="0" u="none" strike="noStrike" kern="1200" cap="none" spc="0" normalizeH="0" baseline="0" noProof="0" dirty="0" err="1">
                <a:ln>
                  <a:noFill/>
                </a:ln>
                <a:solidFill>
                  <a:srgbClr val="70AD47"/>
                </a:solidFill>
                <a:effectLst/>
                <a:uLnTx/>
                <a:uFillTx/>
                <a:latin typeface="Calibri" panose="020F0502020204030204"/>
                <a:ea typeface="+mn-ea"/>
                <a:cs typeface="Calibri"/>
              </a:rPr>
              <a:t>recognisable</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 characters to draw upon, and may be a reason for the proliferation of ‘noun-like’ tags (‘Roguelike’, ‘</a:t>
            </a:r>
            <a:r>
              <a:rPr kumimoji="0" lang="en-US" sz="1900" b="0" i="0" u="none" strike="noStrike" kern="1200" cap="none" spc="0" normalizeH="0" baseline="0" noProof="0" dirty="0" err="1">
                <a:ln>
                  <a:noFill/>
                </a:ln>
                <a:solidFill>
                  <a:srgbClr val="70AD47"/>
                </a:solidFill>
                <a:effectLst/>
                <a:uLnTx/>
                <a:uFillTx/>
                <a:latin typeface="Calibri" panose="020F0502020204030204"/>
                <a:ea typeface="+mn-ea"/>
                <a:cs typeface="Calibri"/>
              </a:rPr>
              <a:t>Soulslike</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 ‘</a:t>
            </a:r>
            <a:r>
              <a:rPr kumimoji="0" lang="en-US" sz="1900" b="0" i="0" u="none" strike="noStrike" kern="1200" cap="none" spc="0" normalizeH="0" baseline="0" noProof="0" dirty="0" err="1">
                <a:ln>
                  <a:noFill/>
                </a:ln>
                <a:solidFill>
                  <a:srgbClr val="70AD47"/>
                </a:solidFill>
                <a:effectLst/>
                <a:uLnTx/>
                <a:uFillTx/>
                <a:latin typeface="Calibri" panose="020F0502020204030204"/>
                <a:ea typeface="+mn-ea"/>
                <a:cs typeface="Calibri"/>
              </a:rPr>
              <a:t>MetroidVania</a:t>
            </a:r>
            <a:r>
              <a:rPr kumimoji="0" lang="en-US" sz="1900" b="0" i="0" u="none" strike="noStrike" kern="1200" cap="none" spc="0" normalizeH="0" baseline="0" noProof="0" dirty="0">
                <a:ln>
                  <a:noFill/>
                </a:ln>
                <a:solidFill>
                  <a:srgbClr val="70AD47"/>
                </a:solidFill>
                <a:effectLst/>
                <a:uLnTx/>
                <a:uFillTx/>
                <a:latin typeface="Calibri" panose="020F0502020204030204"/>
                <a:ea typeface="+mn-ea"/>
                <a:cs typeface="Calibri"/>
              </a:rPr>
              <a:t>’ etc.) used in marketing and promotion of new games which employ somewhat familiar mechanics; these are particularly evident in the promotional copy for PC gaming</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which is an </a:t>
            </a:r>
            <a:r>
              <a:rPr kumimoji="0" lang="en-US" sz="1900" b="0" i="0" u="none" strike="noStrike" kern="1200" cap="none" spc="0" normalizeH="0" baseline="0" noProof="0" dirty="0">
                <a:ln>
                  <a:noFill/>
                </a:ln>
                <a:solidFill>
                  <a:srgbClr val="ED7D31">
                    <a:lumMod val="50000"/>
                  </a:srgbClr>
                </a:solidFill>
                <a:effectLst/>
                <a:uLnTx/>
                <a:uFillTx/>
                <a:latin typeface="Calibri" panose="020F0502020204030204"/>
                <a:ea typeface="+mn-ea"/>
                <a:cs typeface="Calibri"/>
              </a:rPr>
              <a:t>oversaturated market compared to console gaming (Mintel, 2021b)</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Calibri"/>
              </a:rPr>
              <a:t>. </a:t>
            </a:r>
            <a:r>
              <a:rPr kumimoji="0" lang="en-US" sz="1900" b="0" i="0" u="none" strike="noStrike" kern="1200" cap="none" spc="0" normalizeH="0" baseline="0" noProof="0" dirty="0">
                <a:ln>
                  <a:noFill/>
                </a:ln>
                <a:solidFill>
                  <a:srgbClr val="FFC000"/>
                </a:solidFill>
                <a:effectLst/>
                <a:uLnTx/>
                <a:uFillTx/>
                <a:latin typeface="Calibri" panose="020F0502020204030204"/>
                <a:ea typeface="+mn-ea"/>
                <a:cs typeface="Calibri"/>
              </a:rPr>
              <a:t>Whilst legacy IP’s presence in the marketplace represents a significant challenge when launching a new product, with careful marketing (and scheduling to avoid ‘big beasts’ such as </a:t>
            </a:r>
            <a:r>
              <a:rPr kumimoji="0" lang="en-US" sz="1900" b="0" i="1" u="none" strike="noStrike" kern="1200" cap="none" spc="0" normalizeH="0" baseline="0" noProof="0" dirty="0">
                <a:ln>
                  <a:noFill/>
                </a:ln>
                <a:solidFill>
                  <a:srgbClr val="FFC000"/>
                </a:solidFill>
                <a:effectLst/>
                <a:uLnTx/>
                <a:uFillTx/>
                <a:latin typeface="Calibri" panose="020F0502020204030204"/>
                <a:ea typeface="+mn-ea"/>
                <a:cs typeface="Calibri"/>
              </a:rPr>
              <a:t>Breath of the Wild 2</a:t>
            </a:r>
            <a:r>
              <a:rPr kumimoji="0" lang="en-US" sz="1900" b="0" i="0" u="none" strike="noStrike" kern="1200" cap="none" spc="0" normalizeH="0" baseline="0" noProof="0" dirty="0">
                <a:ln>
                  <a:noFill/>
                </a:ln>
                <a:solidFill>
                  <a:srgbClr val="FFC000"/>
                </a:solidFill>
                <a:effectLst/>
                <a:uLnTx/>
                <a:uFillTx/>
                <a:latin typeface="Calibri" panose="020F0502020204030204"/>
                <a:ea typeface="+mn-ea"/>
                <a:cs typeface="Calibri"/>
              </a:rPr>
              <a:t> (Diamond, 2023)) a new game can gain market penetration.</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056" y="3978370"/>
            <a:ext cx="3550528" cy="2852041"/>
          </a:xfrm>
          <a:prstGeom prst="rect">
            <a:avLst/>
          </a:prstGeom>
        </p:spPr>
      </p:pic>
    </p:spTree>
    <p:extLst>
      <p:ext uri="{BB962C8B-B14F-4D97-AF65-F5344CB8AC3E}">
        <p14:creationId xmlns:p14="http://schemas.microsoft.com/office/powerpoint/2010/main" val="47944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6" name="Group 35">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2" name="Freeform: Shape 3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7" name="Group 36">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6" name="Group 2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0" name="Freeform: Shape 2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8" name="Group 37">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8" name="Freeform: Shape 2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557048" y="1641752"/>
            <a:ext cx="2925927" cy="3213277"/>
          </a:xfrm>
        </p:spPr>
        <p:txBody>
          <a:bodyPr vert="horz" lIns="91440" tIns="45720" rIns="91440" bIns="45720" rtlCol="0" anchor="t">
            <a:normAutofit/>
          </a:bodyPr>
          <a:lstStyle/>
          <a:p>
            <a:r>
              <a:rPr lang="en-US" kern="1200" dirty="0">
                <a:solidFill>
                  <a:schemeClr val="tx1"/>
                </a:solidFill>
                <a:latin typeface="+mj-lt"/>
                <a:ea typeface="+mj-ea"/>
                <a:cs typeface="+mj-cs"/>
              </a:rPr>
              <a:t>Reference Lists</a:t>
            </a:r>
          </a:p>
        </p:txBody>
      </p:sp>
      <p:sp>
        <p:nvSpPr>
          <p:cNvPr id="4" name="TextBox 3"/>
          <p:cNvSpPr txBox="1"/>
          <p:nvPr/>
        </p:nvSpPr>
        <p:spPr>
          <a:xfrm>
            <a:off x="5232401" y="1721579"/>
            <a:ext cx="6140449" cy="3952648"/>
          </a:xfrm>
          <a:prstGeom prst="rect">
            <a:avLst/>
          </a:prstGeom>
        </p:spPr>
        <p:txBody>
          <a:bodyPr vert="horz" lIns="91440" tIns="45720" rIns="91440" bIns="45720" rtlCol="0">
            <a:normAutofit lnSpcReduction="10000"/>
          </a:bodyPr>
          <a:lstStyle/>
          <a:p>
            <a:pPr marL="342900" indent="-228600">
              <a:lnSpc>
                <a:spcPct val="90000"/>
              </a:lnSpc>
              <a:spcAft>
                <a:spcPts val="600"/>
              </a:spcAft>
              <a:buFont typeface="Arial" panose="020B0604020202020204" pitchFamily="34" charset="0"/>
              <a:buChar char="•"/>
            </a:pPr>
            <a:r>
              <a:rPr lang="en-US" sz="2400" dirty="0">
                <a:solidFill>
                  <a:schemeClr val="tx1">
                    <a:alpha val="80000"/>
                  </a:schemeClr>
                </a:solidFill>
              </a:rPr>
              <a:t>At the end of your assignment</a:t>
            </a:r>
          </a:p>
          <a:p>
            <a:pPr marL="342900" indent="-228600">
              <a:lnSpc>
                <a:spcPct val="90000"/>
              </a:lnSpc>
              <a:spcAft>
                <a:spcPts val="600"/>
              </a:spcAft>
              <a:buFont typeface="Arial" panose="020B0604020202020204" pitchFamily="34" charset="0"/>
              <a:buChar char="•"/>
            </a:pPr>
            <a:endParaRPr lang="en-US" sz="2400" dirty="0">
              <a:solidFill>
                <a:schemeClr val="tx1">
                  <a:alpha val="80000"/>
                </a:schemeClr>
              </a:solidFill>
            </a:endParaRPr>
          </a:p>
          <a:p>
            <a:pPr marL="342900" indent="-228600">
              <a:lnSpc>
                <a:spcPct val="90000"/>
              </a:lnSpc>
              <a:spcAft>
                <a:spcPts val="600"/>
              </a:spcAft>
              <a:buFont typeface="Arial" panose="020B0604020202020204" pitchFamily="34" charset="0"/>
              <a:buChar char="•"/>
            </a:pPr>
            <a:r>
              <a:rPr lang="en-US" sz="2400" dirty="0">
                <a:solidFill>
                  <a:schemeClr val="tx1">
                    <a:alpha val="80000"/>
                  </a:schemeClr>
                </a:solidFill>
              </a:rPr>
              <a:t>Full details of the sources you have used</a:t>
            </a:r>
          </a:p>
          <a:p>
            <a:pPr marL="342900" indent="-228600">
              <a:lnSpc>
                <a:spcPct val="90000"/>
              </a:lnSpc>
              <a:spcAft>
                <a:spcPts val="600"/>
              </a:spcAft>
              <a:buFont typeface="Arial" panose="020B0604020202020204" pitchFamily="34" charset="0"/>
              <a:buChar char="•"/>
            </a:pPr>
            <a:endParaRPr lang="en-US" sz="2400" dirty="0">
              <a:solidFill>
                <a:schemeClr val="tx1">
                  <a:alpha val="80000"/>
                </a:schemeClr>
              </a:solidFill>
            </a:endParaRPr>
          </a:p>
          <a:p>
            <a:pPr marL="342900" indent="-228600">
              <a:lnSpc>
                <a:spcPct val="90000"/>
              </a:lnSpc>
              <a:spcAft>
                <a:spcPts val="600"/>
              </a:spcAft>
              <a:buFont typeface="Arial" panose="020B0604020202020204" pitchFamily="34" charset="0"/>
              <a:buChar char="•"/>
            </a:pPr>
            <a:r>
              <a:rPr lang="en-US" sz="2400" dirty="0">
                <a:solidFill>
                  <a:schemeClr val="tx1">
                    <a:alpha val="80000"/>
                  </a:schemeClr>
                </a:solidFill>
              </a:rPr>
              <a:t>Should </a:t>
            </a:r>
            <a:r>
              <a:rPr lang="en-US" sz="2400" b="1" dirty="0">
                <a:solidFill>
                  <a:schemeClr val="tx1">
                    <a:alpha val="80000"/>
                  </a:schemeClr>
                </a:solidFill>
              </a:rPr>
              <a:t>match</a:t>
            </a:r>
            <a:r>
              <a:rPr lang="en-US" sz="2400" dirty="0">
                <a:solidFill>
                  <a:schemeClr val="tx1">
                    <a:alpha val="80000"/>
                  </a:schemeClr>
                </a:solidFill>
              </a:rPr>
              <a:t> in-text citations</a:t>
            </a:r>
          </a:p>
          <a:p>
            <a:pPr marL="342900" indent="-228600">
              <a:lnSpc>
                <a:spcPct val="90000"/>
              </a:lnSpc>
              <a:spcAft>
                <a:spcPts val="600"/>
              </a:spcAft>
              <a:buFont typeface="Arial" panose="020B0604020202020204" pitchFamily="34" charset="0"/>
              <a:buChar char="•"/>
            </a:pPr>
            <a:endParaRPr lang="en-US" sz="2400" dirty="0">
              <a:solidFill>
                <a:schemeClr val="tx1">
                  <a:alpha val="80000"/>
                </a:schemeClr>
              </a:solidFill>
            </a:endParaRPr>
          </a:p>
          <a:p>
            <a:pPr marL="342900" indent="-228600">
              <a:lnSpc>
                <a:spcPct val="90000"/>
              </a:lnSpc>
              <a:spcAft>
                <a:spcPts val="600"/>
              </a:spcAft>
              <a:buFont typeface="Arial" panose="020B0604020202020204" pitchFamily="34" charset="0"/>
              <a:buChar char="•"/>
            </a:pPr>
            <a:r>
              <a:rPr lang="en-US" sz="2400" b="1" dirty="0">
                <a:solidFill>
                  <a:schemeClr val="tx1">
                    <a:alpha val="80000"/>
                  </a:schemeClr>
                </a:solidFill>
              </a:rPr>
              <a:t>Alphabetical</a:t>
            </a:r>
            <a:r>
              <a:rPr lang="en-US" sz="2400" dirty="0">
                <a:solidFill>
                  <a:schemeClr val="tx1">
                    <a:alpha val="80000"/>
                  </a:schemeClr>
                </a:solidFill>
              </a:rPr>
              <a:t> by author</a:t>
            </a:r>
          </a:p>
          <a:p>
            <a:pPr marL="342900" indent="-228600">
              <a:lnSpc>
                <a:spcPct val="90000"/>
              </a:lnSpc>
              <a:spcAft>
                <a:spcPts val="600"/>
              </a:spcAft>
              <a:buFont typeface="Arial" panose="020B0604020202020204" pitchFamily="34" charset="0"/>
              <a:buChar char="•"/>
            </a:pPr>
            <a:endParaRPr lang="en-US" sz="2400" dirty="0">
              <a:solidFill>
                <a:schemeClr val="tx1">
                  <a:alpha val="80000"/>
                </a:schemeClr>
              </a:solidFill>
            </a:endParaRPr>
          </a:p>
          <a:p>
            <a:pPr marL="342900" indent="-228600">
              <a:lnSpc>
                <a:spcPct val="90000"/>
              </a:lnSpc>
              <a:spcAft>
                <a:spcPts val="600"/>
              </a:spcAft>
              <a:buFont typeface="Arial" panose="020B0604020202020204" pitchFamily="34" charset="0"/>
              <a:buChar char="•"/>
            </a:pPr>
            <a:r>
              <a:rPr lang="en-US" sz="2400" dirty="0">
                <a:solidFill>
                  <a:schemeClr val="tx1">
                    <a:alpha val="80000"/>
                  </a:schemeClr>
                </a:solidFill>
              </a:rPr>
              <a:t>One long list of everything: no need to separate books, websites, journals etc. (unless your lecturer tells you otherwise)</a:t>
            </a:r>
          </a:p>
        </p:txBody>
      </p:sp>
    </p:spTree>
    <p:extLst>
      <p:ext uri="{BB962C8B-B14F-4D97-AF65-F5344CB8AC3E}">
        <p14:creationId xmlns:p14="http://schemas.microsoft.com/office/powerpoint/2010/main" val="38707940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1006900" y="1188637"/>
            <a:ext cx="3141430" cy="4480726"/>
          </a:xfrm>
        </p:spPr>
        <p:txBody>
          <a:bodyPr>
            <a:normAutofit/>
          </a:bodyPr>
          <a:lstStyle/>
          <a:p>
            <a:pPr algn="r"/>
            <a:r>
              <a:rPr lang="en-GB" sz="6600" dirty="0">
                <a:cs typeface="Calibri Light"/>
              </a:rPr>
              <a:t>APA Layout (General Rules)</a:t>
            </a:r>
            <a:endParaRPr lang="en-GB"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138928" y="1338729"/>
            <a:ext cx="6041678" cy="4180542"/>
          </a:xfrm>
        </p:spPr>
        <p:txBody>
          <a:bodyPr vert="horz" lIns="91440" tIns="45720" rIns="91440" bIns="45720" rtlCol="0" anchor="ctr">
            <a:normAutofit/>
          </a:bodyPr>
          <a:lstStyle/>
          <a:p>
            <a:pPr marL="360000" indent="-457200">
              <a:buNone/>
            </a:pPr>
            <a:r>
              <a:rPr lang="en-GB" dirty="0"/>
              <a:t>Who wrote it. (When they wrote it). </a:t>
            </a:r>
            <a:r>
              <a:rPr lang="en-GB" i="1" dirty="0"/>
              <a:t>What it’s called</a:t>
            </a:r>
            <a:r>
              <a:rPr lang="en-GB" dirty="0"/>
              <a:t>. How you’d find it.</a:t>
            </a:r>
          </a:p>
          <a:p>
            <a:pPr marL="360000" indent="-457200">
              <a:buNone/>
            </a:pPr>
            <a:endParaRPr lang="en-GB" dirty="0"/>
          </a:p>
          <a:p>
            <a:pPr marL="360000" indent="-457200">
              <a:buNone/>
            </a:pPr>
            <a:r>
              <a:rPr lang="en-GB" dirty="0"/>
              <a:t>Achebe, C. (2001). </a:t>
            </a:r>
            <a:r>
              <a:rPr lang="en-GB" i="1" dirty="0"/>
              <a:t>Things fall apart</a:t>
            </a:r>
            <a:r>
              <a:rPr lang="en-GB" dirty="0"/>
              <a:t>. Penguin.</a:t>
            </a:r>
          </a:p>
        </p:txBody>
      </p:sp>
    </p:spTree>
    <p:extLst>
      <p:ext uri="{BB962C8B-B14F-4D97-AF65-F5344CB8AC3E}">
        <p14:creationId xmlns:p14="http://schemas.microsoft.com/office/powerpoint/2010/main" val="229796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1006900" y="1188637"/>
            <a:ext cx="3141430" cy="4480726"/>
          </a:xfrm>
        </p:spPr>
        <p:txBody>
          <a:bodyPr>
            <a:normAutofit/>
          </a:bodyPr>
          <a:lstStyle/>
          <a:p>
            <a:pPr algn="r"/>
            <a:r>
              <a:rPr lang="en-GB" sz="6600" dirty="0">
                <a:cs typeface="Calibri Light"/>
              </a:rPr>
              <a:t>APA Layout (General Rules)</a:t>
            </a:r>
            <a:endParaRPr lang="en-GB"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138928" y="1338729"/>
            <a:ext cx="6041678" cy="4180542"/>
          </a:xfrm>
        </p:spPr>
        <p:txBody>
          <a:bodyPr vert="horz" lIns="91440" tIns="45720" rIns="91440" bIns="45720" rtlCol="0" anchor="ctr">
            <a:normAutofit/>
          </a:bodyPr>
          <a:lstStyle/>
          <a:p>
            <a:pPr marL="360000" indent="-457200">
              <a:buNone/>
            </a:pPr>
            <a:r>
              <a:rPr lang="en-GB" dirty="0"/>
              <a:t>Who wrote it. (When they wrote it). </a:t>
            </a:r>
            <a:r>
              <a:rPr lang="en-GB" i="1" dirty="0"/>
              <a:t>What it’s called</a:t>
            </a:r>
            <a:r>
              <a:rPr lang="en-GB" dirty="0"/>
              <a:t>. How you’d find it.</a:t>
            </a:r>
          </a:p>
          <a:p>
            <a:pPr marL="360000" indent="-457200">
              <a:buNone/>
            </a:pPr>
            <a:endParaRPr lang="en-GB" dirty="0"/>
          </a:p>
          <a:p>
            <a:pPr marL="360000" indent="-457200">
              <a:buNone/>
            </a:pPr>
            <a:r>
              <a:rPr lang="en-GB" dirty="0"/>
              <a:t>Achebe, C. (2001). </a:t>
            </a:r>
            <a:r>
              <a:rPr lang="en-GB" i="1" dirty="0"/>
              <a:t>Things fall apart</a:t>
            </a:r>
            <a:r>
              <a:rPr lang="en-GB" dirty="0"/>
              <a:t>. Penguin.</a:t>
            </a:r>
          </a:p>
        </p:txBody>
      </p:sp>
      <p:grpSp>
        <p:nvGrpSpPr>
          <p:cNvPr id="7" name="Group 6"/>
          <p:cNvGrpSpPr/>
          <p:nvPr/>
        </p:nvGrpSpPr>
        <p:grpSpPr>
          <a:xfrm>
            <a:off x="7184571" y="2190541"/>
            <a:ext cx="3319305" cy="1240785"/>
            <a:chOff x="7184571" y="2190541"/>
            <a:chExt cx="3319305" cy="1240785"/>
          </a:xfrm>
        </p:grpSpPr>
        <p:cxnSp>
          <p:nvCxnSpPr>
            <p:cNvPr id="5" name="Straight Arrow Connector 4"/>
            <p:cNvCxnSpPr/>
            <p:nvPr/>
          </p:nvCxnSpPr>
          <p:spPr>
            <a:xfrm>
              <a:off x="7184571" y="2190541"/>
              <a:ext cx="0" cy="33159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a:off x="10361525" y="2190541"/>
              <a:ext cx="0" cy="33159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p:nvPr/>
          </p:nvCxnSpPr>
          <p:spPr>
            <a:xfrm flipV="1">
              <a:off x="7869531" y="3099731"/>
              <a:ext cx="0" cy="33159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p:nvPr/>
          </p:nvCxnSpPr>
          <p:spPr>
            <a:xfrm flipV="1">
              <a:off x="10503876" y="3099731"/>
              <a:ext cx="0" cy="33159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426008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4CD62-610D-4CB9-8B06-15A83AB9C039}"/>
              </a:ext>
            </a:extLst>
          </p:cNvPr>
          <p:cNvSpPr>
            <a:spLocks noGrp="1"/>
          </p:cNvSpPr>
          <p:nvPr>
            <p:ph type="title"/>
          </p:nvPr>
        </p:nvSpPr>
        <p:spPr>
          <a:xfrm>
            <a:off x="589560" y="856180"/>
            <a:ext cx="4560584" cy="1128068"/>
          </a:xfrm>
        </p:spPr>
        <p:txBody>
          <a:bodyPr anchor="ctr">
            <a:normAutofit/>
          </a:bodyPr>
          <a:lstStyle/>
          <a:p>
            <a:r>
              <a:rPr lang="en-GB" sz="4000" dirty="0">
                <a:cs typeface="Calibri Light"/>
              </a:rPr>
              <a:t>Referencing LibGuide</a:t>
            </a:r>
            <a:endParaRPr lang="en-GB" sz="4000" dirty="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B20F9E-8741-4142-A7CE-FEED4B39C2E1}"/>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GB" sz="2400" dirty="0">
                <a:ea typeface="+mn-lt"/>
                <a:cs typeface="+mn-lt"/>
              </a:rPr>
              <a:t>Our APA LibGuide gives information about how to reference every type of information you are likely to use for assignments.</a:t>
            </a:r>
          </a:p>
          <a:p>
            <a:pPr marL="0" indent="0">
              <a:buNone/>
            </a:pPr>
            <a:endParaRPr lang="en-GB" sz="2400" dirty="0">
              <a:ea typeface="+mn-lt"/>
              <a:cs typeface="+mn-lt"/>
            </a:endParaRPr>
          </a:p>
          <a:p>
            <a:pPr marL="0" indent="0">
              <a:buNone/>
            </a:pPr>
            <a:r>
              <a:rPr lang="en-GB" sz="2400" dirty="0">
                <a:ea typeface="+mn-lt"/>
                <a:cs typeface="+mn-lt"/>
              </a:rPr>
              <a:t>We suggest it’s worth a bookmark!</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qr code with a dinosaur&#10;&#10;Description automatically generated"/>
          <p:cNvPicPr>
            <a:picLocks noChangeAspect="1"/>
          </p:cNvPicPr>
          <p:nvPr/>
        </p:nvPicPr>
        <p:blipFill>
          <a:blip r:embed="rId2"/>
          <a:srcRect t="2709" r="4" b="356"/>
          <a:stretch/>
        </p:blipFill>
        <p:spPr>
          <a:xfrm>
            <a:off x="5977788" y="799352"/>
            <a:ext cx="5425410" cy="5259296"/>
          </a:xfrm>
          <a:prstGeom prst="rect">
            <a:avLst/>
          </a:prstGeom>
        </p:spPr>
      </p:pic>
      <p:sp>
        <p:nvSpPr>
          <p:cNvPr id="6" name="TextBox 5">
            <a:extLst>
              <a:ext uri="{FF2B5EF4-FFF2-40B4-BE49-F238E27FC236}">
                <a16:creationId xmlns:a16="http://schemas.microsoft.com/office/drawing/2014/main" id="{9BBDE6B6-8CF9-A05C-F3CA-A81B717DACD3}"/>
              </a:ext>
            </a:extLst>
          </p:cNvPr>
          <p:cNvSpPr txBox="1"/>
          <p:nvPr/>
        </p:nvSpPr>
        <p:spPr>
          <a:xfrm>
            <a:off x="6096001" y="5775663"/>
            <a:ext cx="5213130" cy="461665"/>
          </a:xfrm>
          <a:prstGeom prst="rect">
            <a:avLst/>
          </a:prstGeom>
          <a:noFill/>
        </p:spPr>
        <p:txBody>
          <a:bodyPr wrap="square">
            <a:spAutoFit/>
          </a:bodyPr>
          <a:lstStyle/>
          <a:p>
            <a:pPr marL="0" indent="0" algn="ctr">
              <a:buNone/>
            </a:pPr>
            <a:r>
              <a:rPr lang="en-GB" sz="2400" dirty="0">
                <a:hlinkClick r:id="rId3"/>
              </a:rPr>
              <a:t>https://libguides.coventry.ac.uk/cugapa</a:t>
            </a:r>
            <a:r>
              <a:rPr lang="en-GB" sz="2400" dirty="0"/>
              <a:t> </a:t>
            </a:r>
          </a:p>
        </p:txBody>
      </p:sp>
    </p:spTree>
    <p:extLst>
      <p:ext uri="{BB962C8B-B14F-4D97-AF65-F5344CB8AC3E}">
        <p14:creationId xmlns:p14="http://schemas.microsoft.com/office/powerpoint/2010/main" val="337334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08669" y="1156252"/>
            <a:ext cx="3722933" cy="757130"/>
          </a:xfrm>
          <a:ln w="25400" cap="sq">
            <a:noFill/>
            <a:miter lim="800000"/>
          </a:ln>
        </p:spPr>
        <p:txBody>
          <a:bodyPr vert="horz" wrap="square" lIns="91440" tIns="45720" rIns="91440" bIns="45720" rtlCol="0" anchor="ctr">
            <a:noAutofit/>
          </a:bodyPr>
          <a:lstStyle/>
          <a:p>
            <a:pPr algn="ctr"/>
            <a:r>
              <a:rPr lang="en-US" sz="4800" kern="1200" dirty="0">
                <a:solidFill>
                  <a:srgbClr val="FFFFFF"/>
                </a:solidFill>
                <a:latin typeface="+mj-lt"/>
                <a:ea typeface="+mj-ea"/>
                <a:cs typeface="+mj-cs"/>
              </a:rPr>
              <a:t>This session will help you to:</a:t>
            </a:r>
          </a:p>
        </p:txBody>
      </p:sp>
      <p:sp>
        <p:nvSpPr>
          <p:cNvPr id="28" name="Rectangle 27">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574536" y="640080"/>
            <a:ext cx="5053066" cy="2546604"/>
          </a:xfrm>
        </p:spPr>
        <p:txBody>
          <a:bodyPr vert="horz" lIns="91440" tIns="45720" rIns="91440" bIns="45720" rtlCol="0">
            <a:normAutofit/>
          </a:bodyPr>
          <a:lstStyle/>
          <a:p>
            <a:endParaRPr lang="en-US" sz="2000" dirty="0"/>
          </a:p>
          <a:p>
            <a:endParaRPr lang="en-US" sz="2000" dirty="0"/>
          </a:p>
        </p:txBody>
      </p:sp>
      <p:sp>
        <p:nvSpPr>
          <p:cNvPr id="4" name="Content Placeholder 2">
            <a:extLst>
              <a:ext uri="{FF2B5EF4-FFF2-40B4-BE49-F238E27FC236}">
                <a16:creationId xmlns:a16="http://schemas.microsoft.com/office/drawing/2014/main" id="{897F19B3-8140-4464-A49B-7AC12136687B}"/>
              </a:ext>
            </a:extLst>
          </p:cNvPr>
          <p:cNvSpPr txBox="1">
            <a:spLocks/>
          </p:cNvSpPr>
          <p:nvPr/>
        </p:nvSpPr>
        <p:spPr>
          <a:xfrm>
            <a:off x="6570204" y="640081"/>
            <a:ext cx="5057398" cy="557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Understand why you need to reference.</a:t>
            </a:r>
          </a:p>
          <a:p>
            <a:endParaRPr lang="en-US" dirty="0"/>
          </a:p>
          <a:p>
            <a:r>
              <a:rPr lang="en-US" dirty="0"/>
              <a:t>Understand when to include in-text citations to sources in your text.</a:t>
            </a:r>
          </a:p>
          <a:p>
            <a:endParaRPr lang="en-US" dirty="0"/>
          </a:p>
          <a:p>
            <a:r>
              <a:rPr lang="en-US" dirty="0"/>
              <a:t>Learn how to use and apply the APA 7</a:t>
            </a:r>
            <a:r>
              <a:rPr lang="en-US" baseline="30000" dirty="0"/>
              <a:t>th</a:t>
            </a:r>
            <a:r>
              <a:rPr lang="en-US" dirty="0"/>
              <a:t> referencing style to your work to create your citations and reference list.</a:t>
            </a:r>
          </a:p>
        </p:txBody>
      </p:sp>
    </p:spTree>
    <p:extLst>
      <p:ext uri="{BB962C8B-B14F-4D97-AF65-F5344CB8AC3E}">
        <p14:creationId xmlns:p14="http://schemas.microsoft.com/office/powerpoint/2010/main" val="293609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4CD62-610D-4CB9-8B06-15A83AB9C039}"/>
              </a:ext>
            </a:extLst>
          </p:cNvPr>
          <p:cNvSpPr>
            <a:spLocks noGrp="1"/>
          </p:cNvSpPr>
          <p:nvPr>
            <p:ph type="title"/>
          </p:nvPr>
        </p:nvSpPr>
        <p:spPr>
          <a:xfrm>
            <a:off x="645065" y="1463040"/>
            <a:ext cx="3796306" cy="2690949"/>
          </a:xfrm>
        </p:spPr>
        <p:txBody>
          <a:bodyPr anchor="t">
            <a:normAutofit/>
          </a:bodyPr>
          <a:lstStyle/>
          <a:p>
            <a:r>
              <a:rPr lang="en-GB" dirty="0">
                <a:cs typeface="Calibri Light"/>
              </a:rPr>
              <a:t>Reference Generators</a:t>
            </a:r>
            <a:endParaRPr lang="en-GB" dirty="0"/>
          </a:p>
        </p:txBody>
      </p:sp>
      <p:grpSp>
        <p:nvGrpSpPr>
          <p:cNvPr id="15" name="Group 1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B20F9E-8741-4142-A7CE-FEED4B39C2E1}"/>
              </a:ext>
            </a:extLst>
          </p:cNvPr>
          <p:cNvSpPr>
            <a:spLocks noGrp="1"/>
          </p:cNvSpPr>
          <p:nvPr>
            <p:ph idx="1"/>
          </p:nvPr>
        </p:nvSpPr>
        <p:spPr>
          <a:xfrm>
            <a:off x="5656218" y="1463039"/>
            <a:ext cx="5542387" cy="4300447"/>
          </a:xfrm>
        </p:spPr>
        <p:txBody>
          <a:bodyPr vert="horz" lIns="91440" tIns="45720" rIns="91440" bIns="45720" rtlCol="0" anchor="t">
            <a:normAutofit/>
          </a:bodyPr>
          <a:lstStyle/>
          <a:p>
            <a:pPr marL="0" indent="0">
              <a:buNone/>
            </a:pPr>
            <a:r>
              <a:rPr lang="en-GB" sz="2400" dirty="0">
                <a:ea typeface="+mn-lt"/>
                <a:cs typeface="+mn-lt"/>
              </a:rPr>
              <a:t>You can use a reference generator (</a:t>
            </a:r>
            <a:r>
              <a:rPr lang="en-GB" sz="2400" dirty="0" err="1">
                <a:ea typeface="+mn-lt"/>
                <a:cs typeface="+mn-lt"/>
              </a:rPr>
              <a:t>refgen</a:t>
            </a:r>
            <a:r>
              <a:rPr lang="en-GB" sz="2400" dirty="0">
                <a:ea typeface="+mn-lt"/>
                <a:cs typeface="+mn-lt"/>
              </a:rPr>
              <a:t>) to help you produce APA references. </a:t>
            </a:r>
          </a:p>
          <a:p>
            <a:pPr marL="0" indent="0">
              <a:buNone/>
            </a:pPr>
            <a:endParaRPr lang="en-GB" sz="2400" dirty="0">
              <a:ea typeface="+mn-lt"/>
              <a:cs typeface="+mn-lt"/>
            </a:endParaRPr>
          </a:p>
          <a:p>
            <a:pPr marL="0" indent="0">
              <a:buNone/>
            </a:pPr>
            <a:r>
              <a:rPr lang="en-GB" sz="2400" dirty="0"/>
              <a:t>It is important to </a:t>
            </a:r>
            <a:r>
              <a:rPr lang="en-GB" sz="2400" b="1" dirty="0"/>
              <a:t>check the quality</a:t>
            </a:r>
            <a:r>
              <a:rPr lang="en-GB" sz="2400" dirty="0"/>
              <a:t> of the reference it gives you. </a:t>
            </a:r>
            <a:r>
              <a:rPr lang="en-GB" sz="2400" dirty="0" err="1"/>
              <a:t>Refgen</a:t>
            </a:r>
            <a:r>
              <a:rPr lang="en-GB" sz="2400" dirty="0"/>
              <a:t> sites often miss authors off for websites, for example.</a:t>
            </a:r>
          </a:p>
          <a:p>
            <a:pPr marL="0" indent="0">
              <a:buNone/>
            </a:pPr>
            <a:endParaRPr lang="en-GB" sz="2400" dirty="0"/>
          </a:p>
          <a:p>
            <a:pPr marL="0" indent="0">
              <a:buNone/>
            </a:pPr>
            <a:r>
              <a:rPr lang="en-GB" sz="2400" dirty="0"/>
              <a:t>LLR recommend:</a:t>
            </a:r>
          </a:p>
          <a:p>
            <a:r>
              <a:rPr lang="en-GB" sz="2400" dirty="0" err="1"/>
              <a:t>mybib</a:t>
            </a:r>
            <a:r>
              <a:rPr lang="en-GB" sz="2400" dirty="0"/>
              <a:t> for a reliable reference generator</a:t>
            </a:r>
          </a:p>
          <a:p>
            <a:r>
              <a:rPr lang="en-GB" sz="2400" dirty="0"/>
              <a:t>Zotero for reference management.</a:t>
            </a:r>
          </a:p>
        </p:txBody>
      </p:sp>
    </p:spTree>
    <p:extLst>
      <p:ext uri="{BB962C8B-B14F-4D97-AF65-F5344CB8AC3E}">
        <p14:creationId xmlns:p14="http://schemas.microsoft.com/office/powerpoint/2010/main" val="4281423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1006900" y="1188637"/>
            <a:ext cx="3141430" cy="4480726"/>
          </a:xfrm>
        </p:spPr>
        <p:txBody>
          <a:bodyPr>
            <a:normAutofit/>
          </a:bodyPr>
          <a:lstStyle/>
          <a:p>
            <a:pPr algn="r"/>
            <a:r>
              <a:rPr lang="en-GB" sz="6600">
                <a:cs typeface="Calibri Light"/>
              </a:rPr>
              <a:t>Books</a:t>
            </a:r>
            <a:endParaRPr lang="en-GB" sz="66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138928" y="1338729"/>
            <a:ext cx="6041678" cy="4180542"/>
          </a:xfrm>
        </p:spPr>
        <p:txBody>
          <a:bodyPr vert="horz" lIns="91440" tIns="45720" rIns="91440" bIns="45720" rtlCol="0" anchor="ctr">
            <a:normAutofit/>
          </a:bodyPr>
          <a:lstStyle/>
          <a:p>
            <a:pPr marL="360000" indent="-457200">
              <a:buNone/>
            </a:pPr>
            <a:r>
              <a:rPr lang="en-GB" dirty="0"/>
              <a:t>Author, N. (Year). </a:t>
            </a:r>
            <a:r>
              <a:rPr lang="en-GB" i="1" dirty="0"/>
              <a:t>Title </a:t>
            </a:r>
            <a:r>
              <a:rPr lang="en-GB" dirty="0"/>
              <a:t>(Edition.). Publisher. </a:t>
            </a:r>
          </a:p>
          <a:p>
            <a:pPr marL="360000" indent="-457200">
              <a:buNone/>
            </a:pPr>
            <a:endParaRPr lang="en-GB" sz="2400" dirty="0">
              <a:cs typeface="Calibri" panose="020F0502020204030204"/>
            </a:endParaRPr>
          </a:p>
          <a:p>
            <a:pPr marL="360000" indent="-457200">
              <a:buNone/>
            </a:pPr>
            <a:r>
              <a:rPr lang="en-US" dirty="0"/>
              <a:t>Butler, G., &amp; McManus, F. (1998). </a:t>
            </a:r>
            <a:r>
              <a:rPr lang="en-US" i="1" dirty="0"/>
              <a:t>Psychology: a very short introduction</a:t>
            </a:r>
            <a:r>
              <a:rPr lang="en-US" dirty="0"/>
              <a:t>. Oxford University Press.</a:t>
            </a:r>
            <a:endParaRPr lang="en-GB" dirty="0">
              <a:cs typeface="Calibri" panose="020F0502020204030204"/>
            </a:endParaRPr>
          </a:p>
        </p:txBody>
      </p:sp>
    </p:spTree>
    <p:extLst>
      <p:ext uri="{BB962C8B-B14F-4D97-AF65-F5344CB8AC3E}">
        <p14:creationId xmlns:p14="http://schemas.microsoft.com/office/powerpoint/2010/main" val="38027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1006900" y="1188637"/>
            <a:ext cx="3320724" cy="4480726"/>
          </a:xfrm>
        </p:spPr>
        <p:txBody>
          <a:bodyPr>
            <a:normAutofit/>
          </a:bodyPr>
          <a:lstStyle/>
          <a:p>
            <a:pPr algn="r"/>
            <a:r>
              <a:rPr lang="en-GB" sz="6600" dirty="0">
                <a:cs typeface="Calibri Light"/>
              </a:rPr>
              <a:t>Websites</a:t>
            </a:r>
            <a:endParaRPr lang="en-US"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138928" y="1338729"/>
            <a:ext cx="6041678" cy="4180542"/>
          </a:xfrm>
        </p:spPr>
        <p:txBody>
          <a:bodyPr vert="horz" lIns="91440" tIns="45720" rIns="91440" bIns="45720" rtlCol="0" anchor="ctr">
            <a:normAutofit/>
          </a:bodyPr>
          <a:lstStyle/>
          <a:p>
            <a:pPr marL="360000" indent="-457200">
              <a:buNone/>
            </a:pPr>
            <a:r>
              <a:rPr lang="en-GB" dirty="0"/>
              <a:t>Author, N. (Date). </a:t>
            </a:r>
            <a:r>
              <a:rPr lang="en-GB" i="1" dirty="0"/>
              <a:t>Title of the specific webpage. </a:t>
            </a:r>
            <a:r>
              <a:rPr lang="en-GB" dirty="0"/>
              <a:t>Website Name. </a:t>
            </a:r>
            <a:r>
              <a:rPr lang="en-GB" dirty="0">
                <a:hlinkClick r:id="rId3"/>
              </a:rPr>
              <a:t>www.website.com/page</a:t>
            </a:r>
            <a:endParaRPr lang="en-GB" dirty="0"/>
          </a:p>
          <a:p>
            <a:pPr marL="360000" indent="-457200">
              <a:buNone/>
            </a:pPr>
            <a:endParaRPr lang="en-GB" sz="2400" dirty="0">
              <a:ea typeface="+mn-lt"/>
              <a:cs typeface="+mn-lt"/>
            </a:endParaRPr>
          </a:p>
          <a:p>
            <a:pPr marL="360000" indent="-457200">
              <a:buNone/>
            </a:pPr>
            <a:r>
              <a:rPr lang="en-GB" dirty="0"/>
              <a:t>Health and Care Professions Council. (2018). </a:t>
            </a:r>
            <a:r>
              <a:rPr lang="en-GB" i="1" dirty="0"/>
              <a:t>Standards of proficiency. </a:t>
            </a:r>
            <a:r>
              <a:rPr lang="en-GB" dirty="0">
                <a:hlinkClick r:id="rId4"/>
              </a:rPr>
              <a:t>https://www.hcpc-uk.org/standards/standards-of-proficiency/</a:t>
            </a:r>
            <a:endParaRPr lang="en-GB" sz="2400" dirty="0">
              <a:ea typeface="+mn-lt"/>
              <a:cs typeface="+mn-lt"/>
            </a:endParaRPr>
          </a:p>
        </p:txBody>
      </p:sp>
    </p:spTree>
    <p:extLst>
      <p:ext uri="{BB962C8B-B14F-4D97-AF65-F5344CB8AC3E}">
        <p14:creationId xmlns:p14="http://schemas.microsoft.com/office/powerpoint/2010/main" val="54077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4" name="Group 33">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2" name="Freeform: Shape 4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5" name="Group 34">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6" name="Group 3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0" name="Freeform: Shape 3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Group 3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8" name="Freeform: Shape 3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8B56F682-2A18-4426-B005-E2C7C0E90775}"/>
              </a:ext>
            </a:extLst>
          </p:cNvPr>
          <p:cNvSpPr>
            <a:spLocks noGrp="1"/>
          </p:cNvSpPr>
          <p:nvPr>
            <p:ph type="title"/>
          </p:nvPr>
        </p:nvSpPr>
        <p:spPr>
          <a:xfrm>
            <a:off x="336332" y="0"/>
            <a:ext cx="3146644" cy="6858000"/>
          </a:xfrm>
        </p:spPr>
        <p:txBody>
          <a:bodyPr anchor="ctr" anchorCtr="0">
            <a:normAutofit/>
          </a:bodyPr>
          <a:lstStyle/>
          <a:p>
            <a:r>
              <a:rPr lang="en-GB" dirty="0">
                <a:cs typeface="Calibri Light"/>
              </a:rPr>
              <a:t>Missing Information?</a:t>
            </a:r>
          </a:p>
        </p:txBody>
      </p:sp>
      <p:sp>
        <p:nvSpPr>
          <p:cNvPr id="3" name="Content Placeholder 2">
            <a:extLst>
              <a:ext uri="{FF2B5EF4-FFF2-40B4-BE49-F238E27FC236}">
                <a16:creationId xmlns:a16="http://schemas.microsoft.com/office/drawing/2014/main" id="{A6451321-1240-426E-B32F-3032F80F1189}"/>
              </a:ext>
            </a:extLst>
          </p:cNvPr>
          <p:cNvSpPr>
            <a:spLocks noGrp="1"/>
          </p:cNvSpPr>
          <p:nvPr>
            <p:ph idx="1"/>
          </p:nvPr>
        </p:nvSpPr>
        <p:spPr>
          <a:xfrm>
            <a:off x="5232401" y="504497"/>
            <a:ext cx="6140449" cy="5169730"/>
          </a:xfrm>
        </p:spPr>
        <p:txBody>
          <a:bodyPr vert="horz" lIns="91440" tIns="45720" rIns="91440" bIns="45720" rtlCol="0">
            <a:noAutofit/>
          </a:bodyPr>
          <a:lstStyle/>
          <a:p>
            <a:pPr marL="0" indent="0">
              <a:buNone/>
            </a:pPr>
            <a:r>
              <a:rPr lang="en-GB" sz="2400" b="1" dirty="0">
                <a:solidFill>
                  <a:schemeClr val="tx1">
                    <a:alpha val="80000"/>
                  </a:schemeClr>
                </a:solidFill>
                <a:ea typeface="+mn-lt"/>
                <a:cs typeface="+mn-lt"/>
              </a:rPr>
              <a:t>No Date?</a:t>
            </a:r>
          </a:p>
          <a:p>
            <a:r>
              <a:rPr lang="en-GB" sz="2400" dirty="0">
                <a:solidFill>
                  <a:schemeClr val="tx1">
                    <a:alpha val="80000"/>
                  </a:schemeClr>
                </a:solidFill>
                <a:ea typeface="+mn-lt"/>
                <a:cs typeface="+mn-lt"/>
              </a:rPr>
              <a:t>If you can’t find a year of publication, replace the date with </a:t>
            </a:r>
            <a:r>
              <a:rPr lang="en-GB" sz="2400" b="1" dirty="0">
                <a:solidFill>
                  <a:schemeClr val="tx1">
                    <a:alpha val="80000"/>
                  </a:schemeClr>
                </a:solidFill>
                <a:ea typeface="+mn-lt"/>
                <a:cs typeface="+mn-lt"/>
              </a:rPr>
              <a:t>n.d.</a:t>
            </a:r>
            <a:endParaRPr lang="en-GB" sz="2400" dirty="0">
              <a:solidFill>
                <a:schemeClr val="tx1">
                  <a:alpha val="80000"/>
                </a:schemeClr>
              </a:solidFill>
              <a:cs typeface="Calibri" panose="020F0502020204030204"/>
            </a:endParaRPr>
          </a:p>
          <a:p>
            <a:r>
              <a:rPr lang="en-GB" sz="2400" dirty="0">
                <a:solidFill>
                  <a:schemeClr val="tx1">
                    <a:alpha val="80000"/>
                  </a:schemeClr>
                </a:solidFill>
                <a:ea typeface="+mn-lt"/>
                <a:cs typeface="+mn-lt"/>
              </a:rPr>
              <a:t>E.g. </a:t>
            </a:r>
            <a:r>
              <a:rPr lang="en-GB" sz="2400" b="1" dirty="0">
                <a:solidFill>
                  <a:schemeClr val="tx1">
                    <a:alpha val="80000"/>
                  </a:schemeClr>
                </a:solidFill>
                <a:ea typeface="+mn-lt"/>
                <a:cs typeface="+mn-lt"/>
              </a:rPr>
              <a:t>Smith (n.d.) claims that “beans means Heinz” (p. 45).</a:t>
            </a:r>
          </a:p>
          <a:p>
            <a:pPr marL="0" indent="0">
              <a:buNone/>
            </a:pPr>
            <a:endParaRPr lang="en-GB" sz="2400" dirty="0">
              <a:solidFill>
                <a:schemeClr val="tx1">
                  <a:alpha val="80000"/>
                </a:schemeClr>
              </a:solidFill>
              <a:ea typeface="+mn-lt"/>
              <a:cs typeface="+mn-lt"/>
            </a:endParaRPr>
          </a:p>
          <a:p>
            <a:pPr marL="0" indent="0">
              <a:buNone/>
            </a:pPr>
            <a:r>
              <a:rPr lang="en-GB" sz="2400" b="1" dirty="0">
                <a:solidFill>
                  <a:schemeClr val="tx1">
                    <a:alpha val="80000"/>
                  </a:schemeClr>
                </a:solidFill>
                <a:ea typeface="+mn-lt"/>
                <a:cs typeface="+mn-lt"/>
              </a:rPr>
              <a:t>No Edition?</a:t>
            </a:r>
            <a:endParaRPr lang="en-GB" sz="2400" b="1" dirty="0">
              <a:solidFill>
                <a:schemeClr val="tx1">
                  <a:alpha val="80000"/>
                </a:schemeClr>
              </a:solidFill>
            </a:endParaRPr>
          </a:p>
          <a:p>
            <a:r>
              <a:rPr lang="en-GB" sz="2400" dirty="0">
                <a:solidFill>
                  <a:schemeClr val="tx1">
                    <a:alpha val="80000"/>
                  </a:schemeClr>
                </a:solidFill>
                <a:ea typeface="+mn-lt"/>
                <a:cs typeface="+mn-lt"/>
              </a:rPr>
              <a:t>If you cannot find an edition, leave it out.</a:t>
            </a:r>
          </a:p>
          <a:p>
            <a:pPr marL="0" indent="0">
              <a:buNone/>
            </a:pPr>
            <a:endParaRPr lang="en-GB" sz="2400" dirty="0">
              <a:solidFill>
                <a:schemeClr val="tx1">
                  <a:alpha val="80000"/>
                </a:schemeClr>
              </a:solidFill>
              <a:cs typeface="Calibri"/>
            </a:endParaRPr>
          </a:p>
          <a:p>
            <a:pPr marL="0" indent="0">
              <a:buNone/>
            </a:pPr>
            <a:r>
              <a:rPr lang="en-GB" sz="2400" b="1" dirty="0">
                <a:solidFill>
                  <a:schemeClr val="tx1">
                    <a:alpha val="80000"/>
                  </a:schemeClr>
                </a:solidFill>
                <a:cs typeface="Calibri"/>
              </a:rPr>
              <a:t>No author?</a:t>
            </a:r>
          </a:p>
          <a:p>
            <a:r>
              <a:rPr lang="en-GB" sz="2400" dirty="0">
                <a:solidFill>
                  <a:schemeClr val="tx1">
                    <a:alpha val="80000"/>
                  </a:schemeClr>
                </a:solidFill>
                <a:ea typeface="+mn-lt"/>
                <a:cs typeface="+mn-lt"/>
              </a:rPr>
              <a:t>If there is no </a:t>
            </a:r>
            <a:r>
              <a:rPr lang="en-GB" sz="2400" b="1" dirty="0">
                <a:solidFill>
                  <a:schemeClr val="tx1">
                    <a:alpha val="80000"/>
                  </a:schemeClr>
                </a:solidFill>
                <a:ea typeface="+mn-lt"/>
                <a:cs typeface="+mn-lt"/>
              </a:rPr>
              <a:t>personal</a:t>
            </a:r>
            <a:r>
              <a:rPr lang="en-GB" sz="2400" dirty="0">
                <a:solidFill>
                  <a:schemeClr val="tx1">
                    <a:alpha val="80000"/>
                  </a:schemeClr>
                </a:solidFill>
                <a:ea typeface="+mn-lt"/>
                <a:cs typeface="+mn-lt"/>
              </a:rPr>
              <a:t> author is there a </a:t>
            </a:r>
            <a:r>
              <a:rPr lang="en-GB" sz="2400" b="1" dirty="0">
                <a:solidFill>
                  <a:schemeClr val="tx1">
                    <a:alpha val="80000"/>
                  </a:schemeClr>
                </a:solidFill>
                <a:ea typeface="+mn-lt"/>
                <a:cs typeface="+mn-lt"/>
              </a:rPr>
              <a:t>corporate</a:t>
            </a:r>
            <a:r>
              <a:rPr lang="en-GB" sz="2400" dirty="0">
                <a:solidFill>
                  <a:schemeClr val="tx1">
                    <a:alpha val="80000"/>
                  </a:schemeClr>
                </a:solidFill>
                <a:ea typeface="+mn-lt"/>
                <a:cs typeface="+mn-lt"/>
              </a:rPr>
              <a:t> author for the website?</a:t>
            </a:r>
          </a:p>
          <a:p>
            <a:pPr lvl="1"/>
            <a:r>
              <a:rPr lang="en-GB" i="1" dirty="0">
                <a:solidFill>
                  <a:schemeClr val="tx1">
                    <a:alpha val="80000"/>
                  </a:schemeClr>
                </a:solidFill>
                <a:ea typeface="+mn-lt"/>
                <a:cs typeface="+mn-lt"/>
              </a:rPr>
              <a:t>Coventry University</a:t>
            </a:r>
          </a:p>
          <a:p>
            <a:pPr lvl="1"/>
            <a:r>
              <a:rPr lang="en-GB" i="1" dirty="0">
                <a:solidFill>
                  <a:schemeClr val="tx1">
                    <a:alpha val="80000"/>
                  </a:schemeClr>
                </a:solidFill>
                <a:ea typeface="+mn-lt"/>
                <a:cs typeface="+mn-lt"/>
              </a:rPr>
              <a:t>NHS</a:t>
            </a:r>
            <a:endParaRPr lang="en-GB" i="1" dirty="0">
              <a:solidFill>
                <a:schemeClr val="tx1">
                  <a:alpha val="80000"/>
                </a:schemeClr>
              </a:solidFill>
              <a:cs typeface="Calibri" panose="020F0502020204030204"/>
            </a:endParaRPr>
          </a:p>
        </p:txBody>
      </p:sp>
    </p:spTree>
    <p:extLst>
      <p:ext uri="{BB962C8B-B14F-4D97-AF65-F5344CB8AC3E}">
        <p14:creationId xmlns:p14="http://schemas.microsoft.com/office/powerpoint/2010/main" val="422098880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Freeform: Shape 20">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C3A4CD62-610D-4CB9-8B06-15A83AB9C039}"/>
              </a:ext>
            </a:extLst>
          </p:cNvPr>
          <p:cNvSpPr>
            <a:spLocks noGrp="1"/>
          </p:cNvSpPr>
          <p:nvPr>
            <p:ph type="title"/>
          </p:nvPr>
        </p:nvSpPr>
        <p:spPr>
          <a:xfrm>
            <a:off x="-174802" y="3959206"/>
            <a:ext cx="3826286" cy="3215373"/>
          </a:xfrm>
        </p:spPr>
        <p:txBody>
          <a:bodyPr>
            <a:normAutofit/>
          </a:bodyPr>
          <a:lstStyle/>
          <a:p>
            <a:pPr algn="ctr"/>
            <a:r>
              <a:rPr lang="en-GB" dirty="0">
                <a:solidFill>
                  <a:schemeClr val="bg1"/>
                </a:solidFill>
                <a:cs typeface="Calibri Light"/>
              </a:rPr>
              <a:t>Multiple Authors</a:t>
            </a:r>
            <a:endParaRPr lang="en-GB" dirty="0">
              <a:solidFill>
                <a:schemeClr val="bg1"/>
              </a:solidFill>
            </a:endParaRPr>
          </a:p>
        </p:txBody>
      </p:sp>
      <p:sp>
        <p:nvSpPr>
          <p:cNvPr id="23" name="Freeform: Shape 2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Freeform: Shape 28">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6CB20F9E-8741-4142-A7CE-FEED4B39C2E1}"/>
              </a:ext>
            </a:extLst>
          </p:cNvPr>
          <p:cNvSpPr>
            <a:spLocks noGrp="1"/>
          </p:cNvSpPr>
          <p:nvPr>
            <p:ph idx="1"/>
          </p:nvPr>
        </p:nvSpPr>
        <p:spPr>
          <a:xfrm>
            <a:off x="4298731" y="695998"/>
            <a:ext cx="7598979" cy="4351338"/>
          </a:xfrm>
        </p:spPr>
        <p:txBody>
          <a:bodyPr vert="horz" lIns="91440" tIns="45720" rIns="91440" bIns="45720" rtlCol="0">
            <a:normAutofit/>
          </a:bodyPr>
          <a:lstStyle/>
          <a:p>
            <a:pPr marL="0" indent="0">
              <a:buNone/>
            </a:pPr>
            <a:r>
              <a:rPr lang="en-GB" sz="2400" b="1" dirty="0">
                <a:solidFill>
                  <a:schemeClr val="bg1"/>
                </a:solidFill>
                <a:ea typeface="+mn-lt"/>
                <a:cs typeface="+mn-lt"/>
              </a:rPr>
              <a:t>1-2 authors: </a:t>
            </a:r>
            <a:r>
              <a:rPr lang="en-GB" sz="2400" dirty="0">
                <a:solidFill>
                  <a:schemeClr val="bg1"/>
                </a:solidFill>
                <a:ea typeface="+mn-lt"/>
                <a:cs typeface="+mn-lt"/>
              </a:rPr>
              <a:t>List all authors in both the in-text citations and reference list entry.</a:t>
            </a:r>
          </a:p>
          <a:p>
            <a:pPr marL="0" indent="0">
              <a:buNone/>
            </a:pPr>
            <a:endParaRPr lang="en-GB" sz="2400" dirty="0">
              <a:solidFill>
                <a:schemeClr val="bg1"/>
              </a:solidFill>
              <a:ea typeface="+mn-lt"/>
              <a:cs typeface="+mn-lt"/>
            </a:endParaRPr>
          </a:p>
          <a:p>
            <a:pPr marL="0" indent="0">
              <a:buNone/>
            </a:pPr>
            <a:r>
              <a:rPr lang="en-GB" sz="2400" b="1" dirty="0">
                <a:solidFill>
                  <a:schemeClr val="bg1"/>
                </a:solidFill>
                <a:ea typeface="+mn-lt"/>
                <a:cs typeface="+mn-lt"/>
              </a:rPr>
              <a:t>3 or more authors:</a:t>
            </a:r>
            <a:endParaRPr lang="en-GB" sz="2400" dirty="0">
              <a:solidFill>
                <a:schemeClr val="bg1"/>
              </a:solidFill>
              <a:cs typeface="Calibri" panose="020F0502020204030204"/>
            </a:endParaRPr>
          </a:p>
          <a:p>
            <a:r>
              <a:rPr lang="en-GB" sz="2400" i="1" dirty="0">
                <a:solidFill>
                  <a:schemeClr val="bg1"/>
                </a:solidFill>
                <a:ea typeface="+mn-lt"/>
                <a:cs typeface="+mn-lt"/>
              </a:rPr>
              <a:t>In-text citation: </a:t>
            </a:r>
            <a:r>
              <a:rPr lang="en-GB" sz="2400" dirty="0">
                <a:solidFill>
                  <a:schemeClr val="bg1"/>
                </a:solidFill>
                <a:ea typeface="+mn-lt"/>
                <a:cs typeface="+mn-lt"/>
              </a:rPr>
              <a:t>List first author, followed by ‘et al.’ </a:t>
            </a:r>
            <a:br>
              <a:rPr lang="en-GB" sz="2400" dirty="0">
                <a:solidFill>
                  <a:schemeClr val="bg1"/>
                </a:solidFill>
                <a:ea typeface="+mn-lt"/>
                <a:cs typeface="+mn-lt"/>
              </a:rPr>
            </a:br>
            <a:r>
              <a:rPr lang="en-GB" sz="2400" dirty="0">
                <a:solidFill>
                  <a:schemeClr val="bg1"/>
                </a:solidFill>
                <a:ea typeface="+mn-lt"/>
                <a:cs typeface="+mn-lt"/>
              </a:rPr>
              <a:t>e.g. (Torrington et al., 2017)</a:t>
            </a:r>
            <a:br>
              <a:rPr lang="en-GB" sz="2400" dirty="0">
                <a:solidFill>
                  <a:schemeClr val="bg1"/>
                </a:solidFill>
                <a:ea typeface="+mn-lt"/>
                <a:cs typeface="+mn-lt"/>
              </a:rPr>
            </a:br>
            <a:r>
              <a:rPr lang="en-GB" sz="2400" dirty="0">
                <a:solidFill>
                  <a:schemeClr val="bg1"/>
                </a:solidFill>
                <a:ea typeface="+mn-lt"/>
                <a:cs typeface="+mn-lt"/>
              </a:rPr>
              <a:t> </a:t>
            </a:r>
            <a:endParaRPr lang="en-GB" sz="2400" dirty="0">
              <a:solidFill>
                <a:schemeClr val="bg1"/>
              </a:solidFill>
            </a:endParaRPr>
          </a:p>
          <a:p>
            <a:r>
              <a:rPr lang="en-GB" sz="2400" i="1" dirty="0">
                <a:solidFill>
                  <a:schemeClr val="bg1"/>
                </a:solidFill>
                <a:ea typeface="+mn-lt"/>
                <a:cs typeface="+mn-lt"/>
              </a:rPr>
              <a:t>List of references:</a:t>
            </a:r>
            <a:r>
              <a:rPr lang="en-GB" sz="2400" dirty="0">
                <a:solidFill>
                  <a:schemeClr val="bg1"/>
                </a:solidFill>
                <a:ea typeface="+mn-lt"/>
                <a:cs typeface="+mn-lt"/>
              </a:rPr>
              <a:t> List all authors</a:t>
            </a:r>
            <a:br>
              <a:rPr lang="en-GB" sz="2400" dirty="0">
                <a:solidFill>
                  <a:schemeClr val="bg1"/>
                </a:solidFill>
                <a:ea typeface="+mn-lt"/>
                <a:cs typeface="+mn-lt"/>
              </a:rPr>
            </a:br>
            <a:r>
              <a:rPr lang="en-GB" sz="2400" dirty="0">
                <a:solidFill>
                  <a:schemeClr val="bg1"/>
                </a:solidFill>
                <a:ea typeface="+mn-lt"/>
                <a:cs typeface="+mn-lt"/>
              </a:rPr>
              <a:t> e.g. Torrington, D., Hall, L., Atkinson, C., &amp; Taylor, S. (2017) </a:t>
            </a:r>
            <a:r>
              <a:rPr lang="en-GB" sz="2400" i="1" dirty="0">
                <a:solidFill>
                  <a:schemeClr val="bg1"/>
                </a:solidFill>
                <a:ea typeface="+mn-lt"/>
                <a:cs typeface="+mn-lt"/>
              </a:rPr>
              <a:t>Human </a:t>
            </a:r>
            <a:r>
              <a:rPr lang="en-GB" sz="2400" i="1" dirty="0" err="1">
                <a:solidFill>
                  <a:schemeClr val="bg1"/>
                </a:solidFill>
                <a:ea typeface="+mn-lt"/>
                <a:cs typeface="+mn-lt"/>
              </a:rPr>
              <a:t>reso</a:t>
            </a:r>
            <a:r>
              <a:rPr lang="en-GB" sz="2400" i="1" dirty="0">
                <a:solidFill>
                  <a:schemeClr val="bg1"/>
                </a:solidFill>
                <a:ea typeface="+mn-lt"/>
                <a:cs typeface="+mn-lt"/>
              </a:rPr>
              <a:t>…</a:t>
            </a:r>
            <a:endParaRPr lang="en-GB" sz="2400" dirty="0">
              <a:solidFill>
                <a:schemeClr val="bg1"/>
              </a:solidFill>
            </a:endParaRPr>
          </a:p>
        </p:txBody>
      </p:sp>
      <p:grpSp>
        <p:nvGrpSpPr>
          <p:cNvPr id="3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2" name="Freeform: Shape 3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2463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1006900" y="1188637"/>
            <a:ext cx="3320724" cy="4480726"/>
          </a:xfrm>
        </p:spPr>
        <p:txBody>
          <a:bodyPr>
            <a:normAutofit/>
          </a:bodyPr>
          <a:lstStyle/>
          <a:p>
            <a:pPr algn="r"/>
            <a:r>
              <a:rPr lang="en-GB" sz="6600" dirty="0">
                <a:cs typeface="Calibri Light"/>
              </a:rPr>
              <a:t>Online Reports</a:t>
            </a:r>
            <a:endParaRPr lang="en-US"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138928" y="1338729"/>
            <a:ext cx="6041678" cy="4180542"/>
          </a:xfrm>
        </p:spPr>
        <p:txBody>
          <a:bodyPr vert="horz" lIns="91440" tIns="45720" rIns="91440" bIns="45720" rtlCol="0" anchor="ctr">
            <a:normAutofit/>
          </a:bodyPr>
          <a:lstStyle/>
          <a:p>
            <a:pPr marL="360000" indent="-457200">
              <a:buNone/>
            </a:pPr>
            <a:r>
              <a:rPr lang="en-GB" dirty="0"/>
              <a:t>Organisation. (Year). </a:t>
            </a:r>
            <a:r>
              <a:rPr lang="en-GB" i="1" dirty="0"/>
              <a:t>Title of report. </a:t>
            </a:r>
            <a:r>
              <a:rPr lang="en-GB" dirty="0"/>
              <a:t>Site name. www.website.co.uk/report </a:t>
            </a:r>
          </a:p>
          <a:p>
            <a:pPr marL="360000" indent="-457200">
              <a:buNone/>
            </a:pPr>
            <a:endParaRPr lang="en-GB" sz="2400" dirty="0">
              <a:ea typeface="+mn-lt"/>
              <a:cs typeface="+mn-lt"/>
            </a:endParaRPr>
          </a:p>
          <a:p>
            <a:pPr marL="360000" indent="-457200">
              <a:buNone/>
            </a:pPr>
            <a:r>
              <a:rPr lang="en-GB" dirty="0"/>
              <a:t>Fairbairn, C. (2020). </a:t>
            </a:r>
            <a:r>
              <a:rPr lang="en-GB" i="1" dirty="0"/>
              <a:t>Build back better. </a:t>
            </a:r>
            <a:r>
              <a:rPr lang="en-GB" dirty="0"/>
              <a:t>Confederation of British Industry. https://www.cbi.org.uk/</a:t>
            </a:r>
            <a:br>
              <a:rPr lang="en-GB" dirty="0"/>
            </a:br>
            <a:r>
              <a:rPr lang="en-GB" dirty="0"/>
              <a:t>articles/build-back-better/</a:t>
            </a:r>
            <a:endParaRPr lang="en-GB" sz="2400" dirty="0">
              <a:ea typeface="+mn-lt"/>
              <a:cs typeface="+mn-lt"/>
            </a:endParaRPr>
          </a:p>
        </p:txBody>
      </p:sp>
    </p:spTree>
    <p:extLst>
      <p:ext uri="{BB962C8B-B14F-4D97-AF65-F5344CB8AC3E}">
        <p14:creationId xmlns:p14="http://schemas.microsoft.com/office/powerpoint/2010/main" val="3207156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1006900" y="1188637"/>
            <a:ext cx="3141430" cy="4480726"/>
          </a:xfrm>
        </p:spPr>
        <p:txBody>
          <a:bodyPr>
            <a:normAutofit/>
          </a:bodyPr>
          <a:lstStyle/>
          <a:p>
            <a:pPr algn="r"/>
            <a:r>
              <a:rPr lang="en-GB" sz="6600" dirty="0">
                <a:cs typeface="Calibri Light"/>
              </a:rPr>
              <a:t>Articles</a:t>
            </a:r>
            <a:endParaRPr lang="en-GB"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4974339" y="1188637"/>
            <a:ext cx="6892530" cy="4180542"/>
          </a:xfrm>
        </p:spPr>
        <p:txBody>
          <a:bodyPr vert="horz" lIns="91440" tIns="45720" rIns="91440" bIns="45720" rtlCol="0" anchor="ctr">
            <a:normAutofit/>
          </a:bodyPr>
          <a:lstStyle/>
          <a:p>
            <a:pPr marL="452438" indent="-452438">
              <a:buNone/>
            </a:pPr>
            <a:r>
              <a:rPr lang="en-GB" dirty="0"/>
              <a:t>Author, N. (Year). Article title. </a:t>
            </a:r>
            <a:r>
              <a:rPr lang="en-GB" i="1" dirty="0"/>
              <a:t>Journal title</a:t>
            </a:r>
            <a:r>
              <a:rPr lang="en-GB" dirty="0"/>
              <a:t>, </a:t>
            </a:r>
            <a:r>
              <a:rPr lang="en-GB" i="1" dirty="0"/>
              <a:t>Volume </a:t>
            </a:r>
            <a:r>
              <a:rPr lang="en-GB" dirty="0"/>
              <a:t>(Issue), page range. DOI </a:t>
            </a:r>
          </a:p>
          <a:p>
            <a:pPr marL="452438" indent="-452438">
              <a:buNone/>
            </a:pPr>
            <a:endParaRPr lang="en-GB" sz="2400" dirty="0">
              <a:cs typeface="Calibri" panose="020F0502020204030204"/>
            </a:endParaRPr>
          </a:p>
          <a:p>
            <a:pPr marL="452438" indent="-452438">
              <a:buNone/>
            </a:pPr>
            <a:r>
              <a:rPr lang="en-US" dirty="0"/>
              <a:t>Button, J. E., &amp; Dutton, R. J. (2012). </a:t>
            </a:r>
            <a:br>
              <a:rPr lang="en-US" dirty="0"/>
            </a:br>
            <a:r>
              <a:rPr lang="en-US" dirty="0"/>
              <a:t>Cheese microbes. </a:t>
            </a:r>
            <a:r>
              <a:rPr lang="en-US" i="1" dirty="0"/>
              <a:t>Current Biology</a:t>
            </a:r>
            <a:r>
              <a:rPr lang="en-US" dirty="0"/>
              <a:t>, </a:t>
            </a:r>
            <a:br>
              <a:rPr lang="en-US" dirty="0"/>
            </a:br>
            <a:r>
              <a:rPr lang="en-US" i="1" dirty="0"/>
              <a:t>22</a:t>
            </a:r>
            <a:r>
              <a:rPr lang="en-US" dirty="0"/>
              <a:t>(15), R587-R589. </a:t>
            </a:r>
            <a:r>
              <a:rPr lang="en-US" dirty="0">
                <a:hlinkClick r:id="rId3"/>
              </a:rPr>
              <a:t>https://doi.org/</a:t>
            </a:r>
            <a:br>
              <a:rPr lang="en-US" dirty="0">
                <a:hlinkClick r:id="rId3"/>
              </a:rPr>
            </a:br>
            <a:r>
              <a:rPr lang="en-US" dirty="0">
                <a:hlinkClick r:id="rId3"/>
              </a:rPr>
              <a:t>10.1016/j.cub.2012.06.014</a:t>
            </a:r>
            <a:r>
              <a:rPr lang="en-US" dirty="0"/>
              <a:t> </a:t>
            </a:r>
            <a:endParaRPr lang="en-GB" dirty="0">
              <a:cs typeface="Calibri" panose="020F0502020204030204"/>
            </a:endParaRPr>
          </a:p>
        </p:txBody>
      </p:sp>
    </p:spTree>
    <p:extLst>
      <p:ext uri="{BB962C8B-B14F-4D97-AF65-F5344CB8AC3E}">
        <p14:creationId xmlns:p14="http://schemas.microsoft.com/office/powerpoint/2010/main" val="1341417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558609" y="1188637"/>
            <a:ext cx="3829997" cy="4480726"/>
          </a:xfrm>
        </p:spPr>
        <p:txBody>
          <a:bodyPr>
            <a:normAutofit/>
          </a:bodyPr>
          <a:lstStyle/>
          <a:p>
            <a:pPr algn="r"/>
            <a:r>
              <a:rPr lang="en-GB" sz="6600" dirty="0">
                <a:cs typeface="Calibri Light"/>
              </a:rPr>
              <a:t>Acts of Parliament</a:t>
            </a:r>
            <a:endParaRPr lang="en-GB"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4974339" y="1188637"/>
            <a:ext cx="6892530" cy="4180542"/>
          </a:xfrm>
        </p:spPr>
        <p:txBody>
          <a:bodyPr vert="horz" lIns="91440" tIns="45720" rIns="91440" bIns="45720" rtlCol="0" anchor="ctr">
            <a:normAutofit/>
          </a:bodyPr>
          <a:lstStyle/>
          <a:p>
            <a:pPr marL="0" indent="0">
              <a:buNone/>
            </a:pPr>
            <a:r>
              <a:rPr lang="en-GB" dirty="0"/>
              <a:t>Title of the Act of Parliament </a:t>
            </a:r>
            <a:br>
              <a:rPr lang="en-GB" dirty="0"/>
            </a:br>
            <a:r>
              <a:rPr lang="en-GB" dirty="0"/>
              <a:t>(year is part of title)</a:t>
            </a:r>
          </a:p>
          <a:p>
            <a:pPr marL="0" indent="0">
              <a:buNone/>
            </a:pPr>
            <a:endParaRPr lang="en-GB" sz="2400" dirty="0">
              <a:cs typeface="Calibri" panose="020F0502020204030204"/>
            </a:endParaRPr>
          </a:p>
          <a:p>
            <a:pPr marL="0" indent="0">
              <a:buNone/>
            </a:pPr>
            <a:r>
              <a:rPr lang="en-US" dirty="0"/>
              <a:t>Equality Act 2010</a:t>
            </a:r>
            <a:endParaRPr lang="en-GB" dirty="0">
              <a:cs typeface="Calibri" panose="020F0502020204030204"/>
            </a:endParaRPr>
          </a:p>
        </p:txBody>
      </p:sp>
    </p:spTree>
    <p:extLst>
      <p:ext uri="{BB962C8B-B14F-4D97-AF65-F5344CB8AC3E}">
        <p14:creationId xmlns:p14="http://schemas.microsoft.com/office/powerpoint/2010/main" val="411892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558609" y="1188637"/>
            <a:ext cx="3829997" cy="4480726"/>
          </a:xfrm>
        </p:spPr>
        <p:txBody>
          <a:bodyPr>
            <a:normAutofit/>
          </a:bodyPr>
          <a:lstStyle/>
          <a:p>
            <a:pPr algn="r"/>
            <a:r>
              <a:rPr lang="en-GB" sz="6600" dirty="0">
                <a:cs typeface="Calibri Light"/>
              </a:rPr>
              <a:t>Images, Figures &amp; Tables</a:t>
            </a:r>
            <a:endParaRPr lang="en-GB"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908463" y="949849"/>
            <a:ext cx="4663110" cy="5042521"/>
          </a:xfrm>
        </p:spPr>
        <p:txBody>
          <a:bodyPr vert="horz" lIns="91440" tIns="45720" rIns="91440" bIns="45720" rtlCol="0" anchor="t">
            <a:normAutofit/>
          </a:bodyPr>
          <a:lstStyle/>
          <a:p>
            <a:pPr marL="0" indent="0">
              <a:buNone/>
            </a:pPr>
            <a:r>
              <a:rPr lang="en-GB" sz="2000" dirty="0"/>
              <a:t>Figure 1 </a:t>
            </a:r>
            <a:r>
              <a:rPr lang="en-GB" sz="2000" i="1" dirty="0"/>
              <a:t>Kolb’s cycle of experiential learning</a:t>
            </a:r>
          </a:p>
          <a:p>
            <a:pPr marL="0" indent="0">
              <a:buNone/>
            </a:pPr>
            <a:endParaRPr lang="en-GB" sz="2000" dirty="0">
              <a:cs typeface="Calibri" panose="020F0502020204030204"/>
            </a:endParaRPr>
          </a:p>
          <a:p>
            <a:pPr marL="0" indent="0">
              <a:buNone/>
            </a:pPr>
            <a:endParaRPr lang="en-GB" sz="2000" dirty="0">
              <a:cs typeface="Calibri" panose="020F0502020204030204"/>
            </a:endParaRPr>
          </a:p>
          <a:p>
            <a:pPr marL="0" indent="0">
              <a:buNone/>
            </a:pPr>
            <a:endParaRPr lang="en-GB" sz="2000" dirty="0">
              <a:cs typeface="Calibri" panose="020F0502020204030204"/>
            </a:endParaRPr>
          </a:p>
          <a:p>
            <a:pPr marL="0" indent="0">
              <a:buNone/>
            </a:pPr>
            <a:endParaRPr lang="en-GB" sz="2000" dirty="0">
              <a:cs typeface="Calibri" panose="020F0502020204030204"/>
            </a:endParaRPr>
          </a:p>
          <a:p>
            <a:pPr marL="0" indent="0">
              <a:buNone/>
            </a:pPr>
            <a:endParaRPr lang="en-GB" sz="2000" dirty="0">
              <a:cs typeface="Calibri" panose="020F0502020204030204"/>
            </a:endParaRPr>
          </a:p>
          <a:p>
            <a:pPr marL="0" indent="0">
              <a:buNone/>
            </a:pPr>
            <a:endParaRPr lang="en-GB" sz="2000" dirty="0">
              <a:cs typeface="Calibri" panose="020F0502020204030204"/>
            </a:endParaRPr>
          </a:p>
          <a:p>
            <a:pPr marL="0" indent="0">
              <a:buNone/>
            </a:pPr>
            <a:endParaRPr lang="en-GB" sz="800" dirty="0">
              <a:cs typeface="Calibri" panose="020F0502020204030204"/>
            </a:endParaRPr>
          </a:p>
          <a:p>
            <a:pPr marL="0" indent="0">
              <a:buNone/>
            </a:pPr>
            <a:endParaRPr lang="en-GB" sz="2000" i="1" dirty="0">
              <a:cs typeface="Calibri" panose="020F0502020204030204"/>
            </a:endParaRPr>
          </a:p>
          <a:p>
            <a:pPr marL="0" indent="0" algn="r">
              <a:buNone/>
            </a:pPr>
            <a:r>
              <a:rPr lang="en-GB" sz="2000" dirty="0">
                <a:cs typeface="Calibri" panose="020F0502020204030204"/>
              </a:rPr>
              <a:t>(Atkinson, 2015, p. 42)</a:t>
            </a:r>
          </a:p>
        </p:txBody>
      </p:sp>
      <p:pic>
        <p:nvPicPr>
          <p:cNvPr id="5" name="Picture 4"/>
          <p:cNvPicPr>
            <a:picLocks noChangeAspect="1"/>
          </p:cNvPicPr>
          <p:nvPr/>
        </p:nvPicPr>
        <p:blipFill rotWithShape="1">
          <a:blip r:embed="rId3">
            <a:clrChange>
              <a:clrFrom>
                <a:srgbClr val="FFFFFF"/>
              </a:clrFrom>
              <a:clrTo>
                <a:srgbClr val="FFFFFF">
                  <a:alpha val="0"/>
                </a:srgbClr>
              </a:clrTo>
            </a:clrChange>
            <a:duotone>
              <a:prstClr val="black"/>
              <a:schemeClr val="accent6">
                <a:tint val="45000"/>
                <a:satMod val="400000"/>
              </a:schemeClr>
            </a:duotone>
          </a:blip>
          <a:srcRect l="57791" t="27362" r="30140" b="41881"/>
          <a:stretch/>
        </p:blipFill>
        <p:spPr>
          <a:xfrm>
            <a:off x="6746333" y="1409851"/>
            <a:ext cx="3007298" cy="2987369"/>
          </a:xfrm>
          <a:prstGeom prst="rect">
            <a:avLst/>
          </a:prstGeom>
        </p:spPr>
      </p:pic>
      <p:sp>
        <p:nvSpPr>
          <p:cNvPr id="11" name="Content Placeholder 2">
            <a:extLst>
              <a:ext uri="{FF2B5EF4-FFF2-40B4-BE49-F238E27FC236}">
                <a16:creationId xmlns:a16="http://schemas.microsoft.com/office/drawing/2014/main" id="{857BC830-81B2-4418-AFB0-FDADB44D09AD}"/>
              </a:ext>
            </a:extLst>
          </p:cNvPr>
          <p:cNvSpPr txBox="1">
            <a:spLocks/>
          </p:cNvSpPr>
          <p:nvPr/>
        </p:nvSpPr>
        <p:spPr>
          <a:xfrm>
            <a:off x="2473607" y="5020670"/>
            <a:ext cx="7441171" cy="19898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1" u="none" strike="noStrike" kern="1200" cap="none" spc="0" normalizeH="0" baseline="0" noProof="0" dirty="0">
                <a:ln>
                  <a:noFill/>
                </a:ln>
                <a:solidFill>
                  <a:prstClr val="black"/>
                </a:solidFill>
                <a:effectLst/>
                <a:uLnTx/>
                <a:uFillTx/>
                <a:latin typeface="Calibri" panose="020F0502020204030204"/>
                <a:ea typeface="+mn-ea"/>
                <a:cs typeface="+mn-cs"/>
              </a:rPr>
              <a:t>The source is included in reference list in its usual format</a:t>
            </a:r>
            <a:endParaRPr kumimoji="0" lang="en-GB" sz="20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endParaRPr>
          </a:p>
        </p:txBody>
      </p:sp>
    </p:spTree>
    <p:extLst>
      <p:ext uri="{BB962C8B-B14F-4D97-AF65-F5344CB8AC3E}">
        <p14:creationId xmlns:p14="http://schemas.microsoft.com/office/powerpoint/2010/main" val="349803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641774" y="1188637"/>
            <a:ext cx="3685850" cy="4480726"/>
          </a:xfrm>
        </p:spPr>
        <p:txBody>
          <a:bodyPr>
            <a:normAutofit/>
          </a:bodyPr>
          <a:lstStyle/>
          <a:p>
            <a:pPr algn="r"/>
            <a:r>
              <a:rPr lang="en-GB" sz="6600" dirty="0">
                <a:cs typeface="Calibri Light"/>
              </a:rPr>
              <a:t>Chapter in an Edited Collection</a:t>
            </a:r>
            <a:endParaRPr lang="en-US"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5138928" y="1338729"/>
            <a:ext cx="6041678" cy="4180542"/>
          </a:xfrm>
        </p:spPr>
        <p:txBody>
          <a:bodyPr vert="horz" lIns="91440" tIns="45720" rIns="91440" bIns="45720" rtlCol="0" anchor="ctr">
            <a:normAutofit/>
          </a:bodyPr>
          <a:lstStyle/>
          <a:p>
            <a:pPr marL="360000" indent="-457200">
              <a:buNone/>
            </a:pPr>
            <a:r>
              <a:rPr lang="en-GB" dirty="0"/>
              <a:t>Author, N. (Year). Chapter title. In N. Editor (Ed.), </a:t>
            </a:r>
            <a:r>
              <a:rPr lang="en-GB" i="1" dirty="0"/>
              <a:t>Book title </a:t>
            </a:r>
            <a:r>
              <a:rPr lang="en-GB" dirty="0"/>
              <a:t>(pp. #-#). Publisher.</a:t>
            </a:r>
          </a:p>
          <a:p>
            <a:pPr marL="360000" indent="-457200">
              <a:buNone/>
            </a:pPr>
            <a:endParaRPr lang="en-GB" sz="2400" dirty="0">
              <a:ea typeface="+mn-lt"/>
              <a:cs typeface="+mn-lt"/>
            </a:endParaRPr>
          </a:p>
          <a:p>
            <a:pPr marL="360000" indent="-457200">
              <a:buNone/>
            </a:pPr>
            <a:r>
              <a:rPr lang="en-GB" dirty="0"/>
              <a:t>Barthes, R. (2004). Mythologies. In J. Rivkin &amp; M. Ryan (Eds.), </a:t>
            </a:r>
            <a:r>
              <a:rPr lang="en-GB" i="1" dirty="0"/>
              <a:t>Literary theory: an anthology</a:t>
            </a:r>
            <a:r>
              <a:rPr lang="en-GB" dirty="0"/>
              <a:t> (2</a:t>
            </a:r>
            <a:r>
              <a:rPr lang="en-GB" baseline="30000" dirty="0"/>
              <a:t>nd</a:t>
            </a:r>
            <a:r>
              <a:rPr lang="en-GB" dirty="0"/>
              <a:t> edn.) </a:t>
            </a:r>
            <a:br>
              <a:rPr lang="en-GB" dirty="0"/>
            </a:br>
            <a:r>
              <a:rPr lang="en-GB" dirty="0"/>
              <a:t>(pp. 81-89). Blackwell. </a:t>
            </a:r>
            <a:endParaRPr lang="en-GB" sz="2400" dirty="0">
              <a:ea typeface="+mn-lt"/>
              <a:cs typeface="+mn-lt"/>
            </a:endParaRPr>
          </a:p>
        </p:txBody>
      </p:sp>
    </p:spTree>
    <p:extLst>
      <p:ext uri="{BB962C8B-B14F-4D97-AF65-F5344CB8AC3E}">
        <p14:creationId xmlns:p14="http://schemas.microsoft.com/office/powerpoint/2010/main" val="122186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Arc 6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450F27E-7910-4274-BABA-6FE06C67CADB}"/>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What does ‘referencing’ mean?</a:t>
            </a:r>
          </a:p>
        </p:txBody>
      </p:sp>
    </p:spTree>
    <p:extLst>
      <p:ext uri="{BB962C8B-B14F-4D97-AF65-F5344CB8AC3E}">
        <p14:creationId xmlns:p14="http://schemas.microsoft.com/office/powerpoint/2010/main" val="2911164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394534" y="1188637"/>
            <a:ext cx="4009290" cy="4480726"/>
          </a:xfrm>
        </p:spPr>
        <p:txBody>
          <a:bodyPr>
            <a:normAutofit/>
          </a:bodyPr>
          <a:lstStyle/>
          <a:p>
            <a:pPr algn="r"/>
            <a:r>
              <a:rPr lang="en-GB" sz="6600" dirty="0">
                <a:cs typeface="Calibri Light"/>
              </a:rPr>
              <a:t>Multiple sources from the same year</a:t>
            </a:r>
            <a:endParaRPr lang="en-US"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4476626" y="1338729"/>
            <a:ext cx="7070201" cy="4180542"/>
          </a:xfrm>
        </p:spPr>
        <p:txBody>
          <a:bodyPr vert="horz" lIns="91440" tIns="45720" rIns="91440" bIns="45720" rtlCol="0" anchor="ctr">
            <a:normAutofit/>
          </a:bodyPr>
          <a:lstStyle/>
          <a:p>
            <a:pPr marL="360000" indent="0">
              <a:buNone/>
            </a:pPr>
            <a:r>
              <a:rPr lang="en-GB" dirty="0"/>
              <a:t>The rollout was effective in the East Midlands (Dept. of Health, 2020a) but encountered more issues in the North East (Dept. of Health, 2020b).</a:t>
            </a:r>
          </a:p>
        </p:txBody>
      </p:sp>
      <p:sp>
        <p:nvSpPr>
          <p:cNvPr id="4" name="Rectangle 3"/>
          <p:cNvSpPr/>
          <p:nvPr/>
        </p:nvSpPr>
        <p:spPr>
          <a:xfrm>
            <a:off x="3402085" y="5450638"/>
            <a:ext cx="8025318" cy="830997"/>
          </a:xfrm>
          <a:prstGeom prst="rect">
            <a:avLst/>
          </a:prstGeom>
        </p:spPr>
        <p:txBody>
          <a:bodyPr wrap="square">
            <a:spAutoFit/>
          </a:bodyPr>
          <a:lstStyle/>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The reference list will also include the letter </a:t>
            </a:r>
            <a:br>
              <a:rPr kumimoji="0" lang="en-GB" sz="24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br>
            <a:r>
              <a:rPr kumimoji="0" lang="en-GB" sz="24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coding with year of publication</a:t>
            </a:r>
          </a:p>
        </p:txBody>
      </p:sp>
    </p:spTree>
    <p:extLst>
      <p:ext uri="{BB962C8B-B14F-4D97-AF65-F5344CB8AC3E}">
        <p14:creationId xmlns:p14="http://schemas.microsoft.com/office/powerpoint/2010/main" val="1874465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FCB-0906-4145-8A91-6785A83621DC}"/>
              </a:ext>
            </a:extLst>
          </p:cNvPr>
          <p:cNvSpPr>
            <a:spLocks noGrp="1"/>
          </p:cNvSpPr>
          <p:nvPr>
            <p:ph type="title"/>
          </p:nvPr>
        </p:nvSpPr>
        <p:spPr>
          <a:xfrm>
            <a:off x="394534" y="1188637"/>
            <a:ext cx="4009290" cy="4480726"/>
          </a:xfrm>
        </p:spPr>
        <p:txBody>
          <a:bodyPr>
            <a:normAutofit/>
          </a:bodyPr>
          <a:lstStyle/>
          <a:p>
            <a:pPr algn="r"/>
            <a:r>
              <a:rPr lang="en-GB" sz="6600" dirty="0">
                <a:cs typeface="Calibri Light"/>
              </a:rPr>
              <a:t>Secondary References</a:t>
            </a:r>
            <a:endParaRPr lang="en-US"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7BC830-81B2-4418-AFB0-FDADB44D09AD}"/>
              </a:ext>
            </a:extLst>
          </p:cNvPr>
          <p:cNvSpPr>
            <a:spLocks noGrp="1"/>
          </p:cNvSpPr>
          <p:nvPr>
            <p:ph idx="1"/>
          </p:nvPr>
        </p:nvSpPr>
        <p:spPr>
          <a:xfrm>
            <a:off x="4476626" y="1338729"/>
            <a:ext cx="7070201" cy="4180542"/>
          </a:xfrm>
        </p:spPr>
        <p:txBody>
          <a:bodyPr vert="horz" lIns="91440" tIns="45720" rIns="91440" bIns="45720" rtlCol="0" anchor="ctr">
            <a:normAutofit/>
          </a:bodyPr>
          <a:lstStyle/>
          <a:p>
            <a:pPr marL="360000" indent="0">
              <a:buNone/>
            </a:pPr>
            <a:r>
              <a:rPr lang="en-GB" dirty="0"/>
              <a:t>According to Bull (2002, as cited in Jones, 2010) international ‘society’ is “bound by a common set of rules […and] common institutions” (p. 112)</a:t>
            </a:r>
          </a:p>
        </p:txBody>
      </p:sp>
      <p:sp>
        <p:nvSpPr>
          <p:cNvPr id="4" name="Rectangle 3"/>
          <p:cNvSpPr/>
          <p:nvPr/>
        </p:nvSpPr>
        <p:spPr>
          <a:xfrm>
            <a:off x="2824129" y="5400160"/>
            <a:ext cx="7636213" cy="830997"/>
          </a:xfrm>
          <a:prstGeom prst="rect">
            <a:avLst/>
          </a:prstGeom>
        </p:spPr>
        <p:txBody>
          <a:bodyPr wrap="square">
            <a:spAutoFit/>
          </a:bodyPr>
          <a:lstStyle/>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The reference list will only include Jones </a:t>
            </a:r>
            <a:br>
              <a:rPr kumimoji="0" lang="en-GB" sz="24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br>
            <a:r>
              <a:rPr kumimoji="0" lang="en-GB" sz="2400" b="0" i="1" u="none" strike="noStrike" kern="1200" cap="none" spc="0" normalizeH="0" baseline="0" noProof="0" dirty="0">
                <a:ln>
                  <a:noFill/>
                </a:ln>
                <a:solidFill>
                  <a:prstClr val="black"/>
                </a:solidFill>
                <a:effectLst/>
                <a:uLnTx/>
                <a:uFillTx/>
                <a:latin typeface="Calibri" panose="020F0502020204030204"/>
                <a:ea typeface="+mn-lt"/>
                <a:cs typeface="Calibri" panose="020F0502020204030204"/>
              </a:rPr>
              <a:t>(only reference sources you have read)</a:t>
            </a:r>
          </a:p>
        </p:txBody>
      </p:sp>
    </p:spTree>
    <p:extLst>
      <p:ext uri="{BB962C8B-B14F-4D97-AF65-F5344CB8AC3E}">
        <p14:creationId xmlns:p14="http://schemas.microsoft.com/office/powerpoint/2010/main" val="2945689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6180AB-EC98-7C9A-F1C1-B149B1BB6DE0}"/>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C92555BC-1E96-1AC6-2F52-DB79B9E18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78DE43-D405-5505-121F-331F62B24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8454-25C4-1462-629B-136ADEB3B007}"/>
              </a:ext>
            </a:extLst>
          </p:cNvPr>
          <p:cNvSpPr>
            <a:spLocks noGrp="1"/>
          </p:cNvSpPr>
          <p:nvPr>
            <p:ph type="title"/>
          </p:nvPr>
        </p:nvSpPr>
        <p:spPr>
          <a:xfrm>
            <a:off x="1808669" y="1156252"/>
            <a:ext cx="3722933" cy="757130"/>
          </a:xfrm>
          <a:ln w="25400" cap="sq">
            <a:noFill/>
            <a:miter lim="800000"/>
          </a:ln>
        </p:spPr>
        <p:txBody>
          <a:bodyPr vert="horz" wrap="square" lIns="91440" tIns="45720" rIns="91440" bIns="45720" rtlCol="0" anchor="ctr">
            <a:noAutofit/>
          </a:bodyPr>
          <a:lstStyle/>
          <a:p>
            <a:pPr algn="ctr"/>
            <a:r>
              <a:rPr lang="en-US" sz="4800" kern="1200" dirty="0">
                <a:solidFill>
                  <a:srgbClr val="FFFFFF"/>
                </a:solidFill>
                <a:latin typeface="+mj-lt"/>
                <a:ea typeface="+mj-ea"/>
                <a:cs typeface="+mj-cs"/>
              </a:rPr>
              <a:t>In this session we covered:</a:t>
            </a:r>
          </a:p>
        </p:txBody>
      </p:sp>
      <p:sp>
        <p:nvSpPr>
          <p:cNvPr id="28" name="Rectangle 27">
            <a:extLst>
              <a:ext uri="{FF2B5EF4-FFF2-40B4-BE49-F238E27FC236}">
                <a16:creationId xmlns:a16="http://schemas.microsoft.com/office/drawing/2014/main" id="{9F84CE4E-157A-5135-6148-0E4DE5423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C03FC-63BB-6182-D344-26378AEBEC3E}"/>
              </a:ext>
            </a:extLst>
          </p:cNvPr>
          <p:cNvSpPr>
            <a:spLocks noGrp="1"/>
          </p:cNvSpPr>
          <p:nvPr>
            <p:ph idx="1"/>
          </p:nvPr>
        </p:nvSpPr>
        <p:spPr>
          <a:xfrm>
            <a:off x="6574536" y="640080"/>
            <a:ext cx="5053066" cy="2546604"/>
          </a:xfrm>
        </p:spPr>
        <p:txBody>
          <a:bodyPr vert="horz" lIns="91440" tIns="45720" rIns="91440" bIns="45720" rtlCol="0">
            <a:normAutofit/>
          </a:bodyPr>
          <a:lstStyle/>
          <a:p>
            <a:endParaRPr lang="en-US" sz="2000" dirty="0"/>
          </a:p>
          <a:p>
            <a:endParaRPr lang="en-US" sz="2000" dirty="0"/>
          </a:p>
        </p:txBody>
      </p:sp>
      <p:sp>
        <p:nvSpPr>
          <p:cNvPr id="4" name="Content Placeholder 2">
            <a:extLst>
              <a:ext uri="{FF2B5EF4-FFF2-40B4-BE49-F238E27FC236}">
                <a16:creationId xmlns:a16="http://schemas.microsoft.com/office/drawing/2014/main" id="{BD206933-AD28-DEF2-DDA0-1A1D47CF844F}"/>
              </a:ext>
            </a:extLst>
          </p:cNvPr>
          <p:cNvSpPr txBox="1">
            <a:spLocks/>
          </p:cNvSpPr>
          <p:nvPr/>
        </p:nvSpPr>
        <p:spPr>
          <a:xfrm>
            <a:off x="6570204" y="640081"/>
            <a:ext cx="5057398" cy="557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you need to reference.</a:t>
            </a:r>
          </a:p>
          <a:p>
            <a:endParaRPr lang="en-US" dirty="0"/>
          </a:p>
          <a:p>
            <a:r>
              <a:rPr lang="en-US" dirty="0"/>
              <a:t>When to include in-text citations to sources in your text.</a:t>
            </a:r>
          </a:p>
          <a:p>
            <a:endParaRPr lang="en-US" dirty="0"/>
          </a:p>
          <a:p>
            <a:r>
              <a:rPr lang="en-US" dirty="0"/>
              <a:t>How to use and apply the APA 7</a:t>
            </a:r>
            <a:r>
              <a:rPr lang="en-US" baseline="30000" dirty="0"/>
              <a:t>th</a:t>
            </a:r>
            <a:r>
              <a:rPr lang="en-US" dirty="0"/>
              <a:t> edn. referencing style to your work to create your citations and reference list.</a:t>
            </a:r>
          </a:p>
        </p:txBody>
      </p:sp>
    </p:spTree>
    <p:extLst>
      <p:ext uri="{BB962C8B-B14F-4D97-AF65-F5344CB8AC3E}">
        <p14:creationId xmlns:p14="http://schemas.microsoft.com/office/powerpoint/2010/main" val="1238306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References</a:t>
            </a: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p:cNvSpPr txBox="1"/>
          <p:nvPr/>
        </p:nvSpPr>
        <p:spPr>
          <a:xfrm>
            <a:off x="4447309" y="591344"/>
            <a:ext cx="6472940" cy="5585619"/>
          </a:xfrm>
          <a:prstGeom prst="rect">
            <a:avLst/>
          </a:prstGeom>
        </p:spPr>
        <p:txBody>
          <a:bodyPr vert="horz" lIns="91440" tIns="45720" rIns="91440" bIns="45720" rtlCol="0" anchor="ctr">
            <a:normAutofit/>
          </a:bodyPr>
          <a:lstStyle/>
          <a:p>
            <a:pPr marL="357188" indent="-357188">
              <a:lnSpc>
                <a:spcPct val="90000"/>
              </a:lnSpc>
              <a:spcAft>
                <a:spcPts val="600"/>
              </a:spcAft>
            </a:pPr>
            <a:r>
              <a:rPr lang="en-US" sz="1500" dirty="0"/>
              <a:t>American Psychological Association. (2019). </a:t>
            </a:r>
            <a:r>
              <a:rPr lang="en-US" sz="1500" i="1" dirty="0"/>
              <a:t>APA style</a:t>
            </a:r>
            <a:r>
              <a:rPr lang="en-US" sz="1500" dirty="0"/>
              <a:t>. </a:t>
            </a:r>
            <a:r>
              <a:rPr lang="en-US" sz="1500" dirty="0">
                <a:hlinkClick r:id="rId2"/>
              </a:rPr>
              <a:t>https://apastyle.apa.org/</a:t>
            </a:r>
            <a:r>
              <a:rPr lang="en-US" sz="1500" dirty="0"/>
              <a:t> </a:t>
            </a:r>
          </a:p>
          <a:p>
            <a:pPr marL="357188" indent="-357188">
              <a:lnSpc>
                <a:spcPct val="90000"/>
              </a:lnSpc>
              <a:spcAft>
                <a:spcPts val="600"/>
              </a:spcAft>
            </a:pPr>
            <a:endParaRPr lang="en-US" sz="1500" dirty="0"/>
          </a:p>
          <a:p>
            <a:pPr marL="357188" indent="-357188">
              <a:lnSpc>
                <a:spcPct val="90000"/>
              </a:lnSpc>
              <a:spcAft>
                <a:spcPts val="600"/>
              </a:spcAft>
            </a:pPr>
            <a:r>
              <a:rPr lang="en-US" sz="1500" dirty="0"/>
              <a:t>American Psychological Association. (2019). </a:t>
            </a:r>
            <a:r>
              <a:rPr lang="en-US" sz="1500" i="1" dirty="0"/>
              <a:t>Publication manual of the American Psychological Association: The official guide to APA style</a:t>
            </a:r>
            <a:r>
              <a:rPr lang="en-US" sz="1500" dirty="0"/>
              <a:t> (7th edn.). American Psychological Association.</a:t>
            </a:r>
          </a:p>
          <a:p>
            <a:pPr marL="357188" indent="-357188">
              <a:lnSpc>
                <a:spcPct val="90000"/>
              </a:lnSpc>
              <a:spcAft>
                <a:spcPts val="600"/>
              </a:spcAft>
            </a:pPr>
            <a:endParaRPr lang="en-US" sz="1500" dirty="0"/>
          </a:p>
          <a:p>
            <a:pPr marL="357188" indent="-357188">
              <a:lnSpc>
                <a:spcPct val="90000"/>
              </a:lnSpc>
              <a:spcAft>
                <a:spcPts val="600"/>
              </a:spcAft>
            </a:pPr>
            <a:r>
              <a:rPr lang="en-US" sz="1500" dirty="0"/>
              <a:t>Coventry University. (2020). </a:t>
            </a:r>
            <a:r>
              <a:rPr lang="en-US" sz="1500" i="1" dirty="0"/>
              <a:t>Referencing in APA style</a:t>
            </a:r>
            <a:r>
              <a:rPr lang="en-US" sz="1500" dirty="0"/>
              <a:t>. </a:t>
            </a:r>
            <a:r>
              <a:rPr lang="en-US" sz="1500" dirty="0">
                <a:hlinkClick r:id="rId3"/>
              </a:rPr>
              <a:t>https://libguides.coventry.ac.uk/apa</a:t>
            </a:r>
            <a:endParaRPr lang="en-US" sz="1500" dirty="0"/>
          </a:p>
          <a:p>
            <a:pPr marL="357188" indent="-357188">
              <a:lnSpc>
                <a:spcPct val="90000"/>
              </a:lnSpc>
              <a:spcAft>
                <a:spcPts val="600"/>
              </a:spcAft>
            </a:pPr>
            <a:endParaRPr lang="en-US" sz="1500" dirty="0"/>
          </a:p>
          <a:p>
            <a:pPr marL="357188" indent="-357188">
              <a:lnSpc>
                <a:spcPct val="90000"/>
              </a:lnSpc>
              <a:spcAft>
                <a:spcPts val="600"/>
              </a:spcAft>
            </a:pPr>
            <a:r>
              <a:rPr lang="en-US" sz="1500" dirty="0"/>
              <a:t>Hough, M. (2014) </a:t>
            </a:r>
            <a:r>
              <a:rPr lang="en-US" sz="1500" i="1" dirty="0"/>
              <a:t>Counselling Skills and Theory </a:t>
            </a:r>
            <a:r>
              <a:rPr lang="en-US" sz="1500" dirty="0"/>
              <a:t>(4th ed.). Hodder Education.</a:t>
            </a:r>
          </a:p>
          <a:p>
            <a:pPr marL="357188" indent="-357188">
              <a:lnSpc>
                <a:spcPct val="90000"/>
              </a:lnSpc>
              <a:spcAft>
                <a:spcPts val="600"/>
              </a:spcAft>
            </a:pPr>
            <a:endParaRPr lang="en-US" sz="1500" dirty="0"/>
          </a:p>
          <a:p>
            <a:pPr marL="357188" indent="-357188">
              <a:lnSpc>
                <a:spcPct val="90000"/>
              </a:lnSpc>
              <a:spcAft>
                <a:spcPts val="600"/>
              </a:spcAft>
            </a:pPr>
            <a:r>
              <a:rPr lang="en-US" sz="1500" dirty="0"/>
              <a:t>Kinsella, C., &amp; Kinsella, C. (2015). </a:t>
            </a:r>
            <a:r>
              <a:rPr lang="en-US" sz="1500" i="1" dirty="0"/>
              <a:t>Introducing mental health: a practical guide</a:t>
            </a:r>
            <a:r>
              <a:rPr lang="en-US" sz="1500" dirty="0"/>
              <a:t> (2nd ed.). Jessica Kingsley. </a:t>
            </a:r>
          </a:p>
          <a:p>
            <a:pPr marL="357188" indent="-357188">
              <a:lnSpc>
                <a:spcPct val="90000"/>
              </a:lnSpc>
              <a:spcAft>
                <a:spcPts val="600"/>
              </a:spcAft>
            </a:pPr>
            <a:endParaRPr lang="en-US" sz="1500" dirty="0"/>
          </a:p>
          <a:p>
            <a:pPr marL="357188" indent="-357188">
              <a:lnSpc>
                <a:spcPct val="90000"/>
              </a:lnSpc>
              <a:spcAft>
                <a:spcPts val="600"/>
              </a:spcAft>
            </a:pPr>
            <a:r>
              <a:rPr lang="en-US" sz="1500" dirty="0"/>
              <a:t>Thought Catalog. (2017). </a:t>
            </a:r>
            <a:r>
              <a:rPr lang="en-US" sz="1500" i="1" dirty="0"/>
              <a:t>Taking notes with a pencil</a:t>
            </a:r>
            <a:r>
              <a:rPr lang="en-US" sz="1500" dirty="0"/>
              <a:t>. </a:t>
            </a:r>
            <a:r>
              <a:rPr lang="en-US" sz="1500" dirty="0">
                <a:hlinkClick r:id="rId4"/>
              </a:rPr>
              <a:t>https://unsplash.com/photos/person-holding-pencil-writing-on-notebook-RdmLSJR-tq8</a:t>
            </a:r>
            <a:r>
              <a:rPr lang="en-US" sz="1500" dirty="0"/>
              <a:t> </a:t>
            </a:r>
          </a:p>
          <a:p>
            <a:pPr marL="357188" indent="-357188">
              <a:lnSpc>
                <a:spcPct val="90000"/>
              </a:lnSpc>
              <a:spcAft>
                <a:spcPts val="600"/>
              </a:spcAft>
            </a:pPr>
            <a:endParaRPr lang="en-US" sz="1500" dirty="0"/>
          </a:p>
          <a:p>
            <a:pPr marL="357188" indent="-357188">
              <a:lnSpc>
                <a:spcPct val="90000"/>
              </a:lnSpc>
              <a:spcAft>
                <a:spcPts val="600"/>
              </a:spcAft>
            </a:pPr>
            <a:r>
              <a:rPr lang="en-US" sz="1500" dirty="0"/>
              <a:t>Turnitin. (2017). </a:t>
            </a:r>
            <a:r>
              <a:rPr lang="en-US" sz="1500" i="1" dirty="0"/>
              <a:t>The plagiarism spectrum</a:t>
            </a:r>
            <a:r>
              <a:rPr lang="en-US" sz="1500" dirty="0"/>
              <a:t>. </a:t>
            </a:r>
            <a:r>
              <a:rPr lang="en-US" sz="1500" dirty="0">
                <a:hlinkClick r:id="rId5"/>
              </a:rPr>
              <a:t>https://www.turnitin.com/static/plagiarism-spectrum/</a:t>
            </a:r>
            <a:r>
              <a:rPr lang="en-US" sz="1500" dirty="0"/>
              <a:t> </a:t>
            </a:r>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1480752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43615-07B8-4419-8129-7774FCFD8B5B}"/>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b="1" kern="1200" dirty="0">
                <a:solidFill>
                  <a:schemeClr val="accent2"/>
                </a:solidFill>
                <a:latin typeface="+mj-lt"/>
                <a:ea typeface="+mj-ea"/>
                <a:cs typeface="+mj-cs"/>
              </a:rPr>
              <a:t>GETTING HELP</a:t>
            </a:r>
          </a:p>
        </p:txBody>
      </p:sp>
      <p:graphicFrame>
        <p:nvGraphicFramePr>
          <p:cNvPr id="13" name="TextBox 8">
            <a:extLst>
              <a:ext uri="{FF2B5EF4-FFF2-40B4-BE49-F238E27FC236}">
                <a16:creationId xmlns:a16="http://schemas.microsoft.com/office/drawing/2014/main" id="{17B310EF-C1F3-404C-A163-75698F6F394D}"/>
              </a:ext>
            </a:extLst>
          </p:cNvPr>
          <p:cNvGraphicFramePr/>
          <p:nvPr>
            <p:extLst>
              <p:ext uri="{D42A27DB-BD31-4B8C-83A1-F6EECF244321}">
                <p14:modId xmlns:p14="http://schemas.microsoft.com/office/powerpoint/2010/main" val="3520792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56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59863"/>
            <a:ext cx="10515600" cy="1004594"/>
          </a:xfrm>
        </p:spPr>
        <p:txBody>
          <a:bodyPr>
            <a:normAutofit/>
          </a:bodyPr>
          <a:lstStyle/>
          <a:p>
            <a:pPr algn="ctr"/>
            <a:r>
              <a:rPr lang="en-GB" dirty="0">
                <a:solidFill>
                  <a:srgbClr val="FFFFFF"/>
                </a:solidFill>
              </a:rPr>
              <a:t>What does ‘referencing’ mean?</a:t>
            </a:r>
          </a:p>
        </p:txBody>
      </p:sp>
      <p:sp>
        <p:nvSpPr>
          <p:cNvPr id="17" name="Rectangle: Rounded Corners 1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4">
            <a:extLst>
              <a:ext uri="{FF2B5EF4-FFF2-40B4-BE49-F238E27FC236}">
                <a16:creationId xmlns:a16="http://schemas.microsoft.com/office/drawing/2014/main" id="{331AE86B-1AB3-1F35-37A9-D43003554B63}"/>
              </a:ext>
            </a:extLst>
          </p:cNvPr>
          <p:cNvGraphicFramePr>
            <a:graphicFrameLocks noGrp="1"/>
          </p:cNvGraphicFramePr>
          <p:nvPr>
            <p:ph idx="1"/>
            <p:extLst>
              <p:ext uri="{D42A27DB-BD31-4B8C-83A1-F6EECF244321}">
                <p14:modId xmlns:p14="http://schemas.microsoft.com/office/powerpoint/2010/main" val="355576504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2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11701-0AB6-BD94-701D-0830F67206A3}"/>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4A622964-0DDA-ACA7-F0F0-7E2DCCBCAC63}"/>
              </a:ext>
            </a:extLst>
          </p:cNvPr>
          <p:cNvSpPr/>
          <p:nvPr/>
        </p:nvSpPr>
        <p:spPr>
          <a:xfrm>
            <a:off x="167504" y="3259271"/>
            <a:ext cx="11639309" cy="3417861"/>
          </a:xfrm>
          <a:prstGeom prst="roundRect">
            <a:avLst>
              <a:gd name="adj" fmla="val 6377"/>
            </a:avLst>
          </a:prstGeom>
          <a:solidFill>
            <a:schemeClr val="accent2"/>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BCFC77C-F90D-043B-B9E4-7E73D4597CB2}"/>
              </a:ext>
            </a:extLst>
          </p:cNvPr>
          <p:cNvSpPr>
            <a:spLocks noGrp="1"/>
          </p:cNvSpPr>
          <p:nvPr>
            <p:ph type="title"/>
          </p:nvPr>
        </p:nvSpPr>
        <p:spPr/>
        <p:txBody>
          <a:bodyPr>
            <a:normAutofit/>
          </a:bodyPr>
          <a:lstStyle/>
          <a:p>
            <a:pPr algn="ctr"/>
            <a:r>
              <a:rPr lang="en-GB" sz="4000">
                <a:solidFill>
                  <a:srgbClr val="FFFFFF"/>
                </a:solidFill>
              </a:rPr>
              <a:t>What does ‘referencing’ mean?</a:t>
            </a:r>
          </a:p>
        </p:txBody>
      </p:sp>
      <p:pic>
        <p:nvPicPr>
          <p:cNvPr id="12" name="Graphic 8" descr="Books">
            <a:extLst>
              <a:ext uri="{FF2B5EF4-FFF2-40B4-BE49-F238E27FC236}">
                <a16:creationId xmlns:a16="http://schemas.microsoft.com/office/drawing/2014/main" id="{68EF7497-D1B3-FD7B-34F0-002C44542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5664" y="3259271"/>
            <a:ext cx="2446720" cy="2446720"/>
          </a:xfrm>
          <a:prstGeom prst="rect">
            <a:avLst/>
          </a:prstGeom>
        </p:spPr>
      </p:pic>
      <p:sp>
        <p:nvSpPr>
          <p:cNvPr id="13" name="Speech Bubble: Rectangle with Corners Rounded 15">
            <a:extLst>
              <a:ext uri="{FF2B5EF4-FFF2-40B4-BE49-F238E27FC236}">
                <a16:creationId xmlns:a16="http://schemas.microsoft.com/office/drawing/2014/main" id="{6285E558-E02B-22DD-C0D5-0431F82D3BC4}"/>
              </a:ext>
            </a:extLst>
          </p:cNvPr>
          <p:cNvSpPr/>
          <p:nvPr/>
        </p:nvSpPr>
        <p:spPr>
          <a:xfrm>
            <a:off x="2413642" y="5810980"/>
            <a:ext cx="2030763" cy="637701"/>
          </a:xfrm>
          <a:prstGeom prst="wedgeRoundRectCallout">
            <a:avLst>
              <a:gd name="adj1" fmla="val -17668"/>
              <a:gd name="adj2" fmla="val -84779"/>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GB" sz="1600" b="0" i="0" u="none" strike="noStrike" kern="1200" cap="none" spc="0" normalizeH="0" baseline="0" noProof="0" dirty="0">
                <a:ln>
                  <a:noFill/>
                </a:ln>
                <a:effectLst/>
                <a:uLnTx/>
                <a:uFillTx/>
                <a:latin typeface="Calibri" panose="020F0502020204030204"/>
              </a:rPr>
              <a:t>A quote from a book</a:t>
            </a:r>
            <a:r>
              <a:rPr lang="en-GB" sz="1600" dirty="0">
                <a:latin typeface="Calibri" panose="020F0502020204030204"/>
              </a:rPr>
              <a:t> or article</a:t>
            </a:r>
            <a:endParaRPr kumimoji="0" lang="en-GB" sz="1600" b="0" i="0" u="none" strike="noStrike" kern="1200" cap="none" spc="0" normalizeH="0" baseline="0" noProof="0" dirty="0">
              <a:ln>
                <a:noFill/>
              </a:ln>
              <a:solidFill>
                <a:prstClr val="white"/>
              </a:solidFill>
              <a:effectLst/>
              <a:uLnTx/>
              <a:uFillTx/>
              <a:latin typeface="Calibri" panose="020F0502020204030204"/>
            </a:endParaRPr>
          </a:p>
        </p:txBody>
      </p:sp>
      <p:pic>
        <p:nvPicPr>
          <p:cNvPr id="15" name="Graphic 14" descr="Internet">
            <a:extLst>
              <a:ext uri="{FF2B5EF4-FFF2-40B4-BE49-F238E27FC236}">
                <a16:creationId xmlns:a16="http://schemas.microsoft.com/office/drawing/2014/main" id="{3EF5A355-3134-8E3E-4D4D-26698BEB0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52476" y="3107884"/>
            <a:ext cx="2963717" cy="2963717"/>
          </a:xfrm>
          <a:prstGeom prst="rect">
            <a:avLst/>
          </a:prstGeom>
        </p:spPr>
      </p:pic>
      <p:pic>
        <p:nvPicPr>
          <p:cNvPr id="18" name="Graphic 10" descr="Statistics">
            <a:extLst>
              <a:ext uri="{FF2B5EF4-FFF2-40B4-BE49-F238E27FC236}">
                <a16:creationId xmlns:a16="http://schemas.microsoft.com/office/drawing/2014/main" id="{B943C85C-35E7-39A0-7E31-3C169474EF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72223" y="3175280"/>
            <a:ext cx="2665975" cy="2665975"/>
          </a:xfrm>
          <a:prstGeom prst="rect">
            <a:avLst/>
          </a:prstGeom>
        </p:spPr>
      </p:pic>
      <p:sp>
        <p:nvSpPr>
          <p:cNvPr id="23" name="Arrow: Right 20">
            <a:extLst>
              <a:ext uri="{FF2B5EF4-FFF2-40B4-BE49-F238E27FC236}">
                <a16:creationId xmlns:a16="http://schemas.microsoft.com/office/drawing/2014/main" id="{BD3F611B-1A35-773A-D43A-6F3EACFCE32C}"/>
              </a:ext>
            </a:extLst>
          </p:cNvPr>
          <p:cNvSpPr/>
          <p:nvPr/>
        </p:nvSpPr>
        <p:spPr>
          <a:xfrm>
            <a:off x="338324" y="4039996"/>
            <a:ext cx="1574583" cy="9695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Source</a:t>
            </a:r>
          </a:p>
        </p:txBody>
      </p:sp>
      <p:sp>
        <p:nvSpPr>
          <p:cNvPr id="24" name="Arrow: Right 23">
            <a:extLst>
              <a:ext uri="{FF2B5EF4-FFF2-40B4-BE49-F238E27FC236}">
                <a16:creationId xmlns:a16="http://schemas.microsoft.com/office/drawing/2014/main" id="{9929D357-66AA-A86C-1DBE-AB58252D258C}"/>
              </a:ext>
            </a:extLst>
          </p:cNvPr>
          <p:cNvSpPr/>
          <p:nvPr/>
        </p:nvSpPr>
        <p:spPr>
          <a:xfrm>
            <a:off x="323702" y="5586810"/>
            <a:ext cx="1574583" cy="9695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Calibri" panose="020F0502020204030204"/>
                <a:ea typeface="+mn-ea"/>
                <a:cs typeface="+mn-cs"/>
              </a:rPr>
              <a:t>Information</a:t>
            </a:r>
          </a:p>
        </p:txBody>
      </p:sp>
      <p:sp>
        <p:nvSpPr>
          <p:cNvPr id="5" name="Speech Bubble: Rectangle with Corners Rounded 15">
            <a:extLst>
              <a:ext uri="{FF2B5EF4-FFF2-40B4-BE49-F238E27FC236}">
                <a16:creationId xmlns:a16="http://schemas.microsoft.com/office/drawing/2014/main" id="{0C6BEDDC-63DA-D252-7195-AF5276378938}"/>
              </a:ext>
            </a:extLst>
          </p:cNvPr>
          <p:cNvSpPr/>
          <p:nvPr/>
        </p:nvSpPr>
        <p:spPr>
          <a:xfrm>
            <a:off x="5692572" y="5835354"/>
            <a:ext cx="1856775" cy="637701"/>
          </a:xfrm>
          <a:prstGeom prst="wedgeRoundRectCallout">
            <a:avLst>
              <a:gd name="adj1" fmla="val -17668"/>
              <a:gd name="adj2" fmla="val -84779"/>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1600" dirty="0">
                <a:latin typeface="Calibri" panose="020F0502020204030204"/>
              </a:rPr>
              <a:t>Data taken from research</a:t>
            </a:r>
            <a:endParaRPr kumimoji="0" lang="en-GB" sz="1600" b="0" i="0" u="none" strike="noStrike" kern="1200" cap="none" spc="0" normalizeH="0" baseline="0" noProof="0" dirty="0">
              <a:ln>
                <a:noFill/>
              </a:ln>
              <a:solidFill>
                <a:prstClr val="white"/>
              </a:solidFill>
              <a:effectLst/>
              <a:uLnTx/>
              <a:uFillTx/>
              <a:latin typeface="Calibri" panose="020F0502020204030204"/>
            </a:endParaRPr>
          </a:p>
        </p:txBody>
      </p:sp>
      <p:sp>
        <p:nvSpPr>
          <p:cNvPr id="6" name="Speech Bubble: Rectangle with Corners Rounded 15">
            <a:extLst>
              <a:ext uri="{FF2B5EF4-FFF2-40B4-BE49-F238E27FC236}">
                <a16:creationId xmlns:a16="http://schemas.microsoft.com/office/drawing/2014/main" id="{9FA47DF4-BB3A-CFA1-7B29-BD23238E8DAD}"/>
              </a:ext>
            </a:extLst>
          </p:cNvPr>
          <p:cNvSpPr/>
          <p:nvPr/>
        </p:nvSpPr>
        <p:spPr>
          <a:xfrm>
            <a:off x="8541100" y="5847080"/>
            <a:ext cx="2763295" cy="637701"/>
          </a:xfrm>
          <a:prstGeom prst="wedgeRoundRectCallout">
            <a:avLst>
              <a:gd name="adj1" fmla="val -17668"/>
              <a:gd name="adj2" fmla="val -84779"/>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GB" sz="1600" b="0" i="0" u="none" strike="noStrike" kern="1200" cap="none" spc="0" normalizeH="0" baseline="0" noProof="0" dirty="0">
                <a:ln>
                  <a:noFill/>
                </a:ln>
                <a:effectLst/>
                <a:uLnTx/>
                <a:uFillTx/>
                <a:latin typeface="Calibri" panose="020F0502020204030204"/>
              </a:rPr>
              <a:t>An image or a picture from a website</a:t>
            </a:r>
            <a:endParaRPr kumimoji="0" lang="en-GB" sz="1600" b="0" i="0" u="none" strike="noStrike" kern="1200" cap="none" spc="0" normalizeH="0" baseline="0" noProof="0" dirty="0">
              <a:ln>
                <a:noFill/>
              </a:ln>
              <a:solidFill>
                <a:prstClr val="white"/>
              </a:solidFill>
              <a:effectLst/>
              <a:uLnTx/>
              <a:uFillTx/>
              <a:latin typeface="Calibri" panose="020F0502020204030204"/>
            </a:endParaRPr>
          </a:p>
        </p:txBody>
      </p:sp>
      <p:sp>
        <p:nvSpPr>
          <p:cNvPr id="11" name="TextBox 10">
            <a:extLst>
              <a:ext uri="{FF2B5EF4-FFF2-40B4-BE49-F238E27FC236}">
                <a16:creationId xmlns:a16="http://schemas.microsoft.com/office/drawing/2014/main" id="{3929B99F-32CA-41E7-3FB5-7D3C6464A8B5}"/>
              </a:ext>
            </a:extLst>
          </p:cNvPr>
          <p:cNvSpPr txBox="1"/>
          <p:nvPr/>
        </p:nvSpPr>
        <p:spPr>
          <a:xfrm>
            <a:off x="167505" y="1406768"/>
            <a:ext cx="9522390" cy="1569660"/>
          </a:xfrm>
          <a:prstGeom prst="rect">
            <a:avLst/>
          </a:prstGeom>
          <a:noFill/>
        </p:spPr>
        <p:txBody>
          <a:bodyPr wrap="square" rtlCol="0">
            <a:spAutoFit/>
          </a:bodyPr>
          <a:lstStyle/>
          <a:p>
            <a:r>
              <a:rPr lang="en-GB" sz="2400" dirty="0"/>
              <a:t>Any place from which information can be taken (and which your reader could also access) can be called a ‘source’.</a:t>
            </a:r>
          </a:p>
          <a:p>
            <a:endParaRPr lang="en-GB" sz="2400" dirty="0"/>
          </a:p>
          <a:p>
            <a:r>
              <a:rPr lang="en-GB" sz="2400" dirty="0"/>
              <a:t>There are multiple ways of incorporating this information into assignments.</a:t>
            </a:r>
          </a:p>
        </p:txBody>
      </p:sp>
      <p:sp>
        <p:nvSpPr>
          <p:cNvPr id="14" name="TextBox 13">
            <a:extLst>
              <a:ext uri="{FF2B5EF4-FFF2-40B4-BE49-F238E27FC236}">
                <a16:creationId xmlns:a16="http://schemas.microsoft.com/office/drawing/2014/main" id="{8BDD495F-A27E-2ECD-6913-AFE2E78BCBE9}"/>
              </a:ext>
            </a:extLst>
          </p:cNvPr>
          <p:cNvSpPr txBox="1"/>
          <p:nvPr/>
        </p:nvSpPr>
        <p:spPr>
          <a:xfrm>
            <a:off x="341644" y="180868"/>
            <a:ext cx="11153669" cy="769441"/>
          </a:xfrm>
          <a:prstGeom prst="rect">
            <a:avLst/>
          </a:prstGeom>
          <a:noFill/>
        </p:spPr>
        <p:txBody>
          <a:bodyPr wrap="square" rtlCol="0">
            <a:spAutoFit/>
          </a:bodyPr>
          <a:lstStyle/>
          <a:p>
            <a:pPr algn="ctr"/>
            <a:r>
              <a:rPr lang="en-GB" sz="4400" dirty="0"/>
              <a:t>Sources of information</a:t>
            </a:r>
          </a:p>
        </p:txBody>
      </p:sp>
      <p:pic>
        <p:nvPicPr>
          <p:cNvPr id="25" name="Picture 24" descr="Gyoza dumplings on plate">
            <a:extLst>
              <a:ext uri="{FF2B5EF4-FFF2-40B4-BE49-F238E27FC236}">
                <a16:creationId xmlns:a16="http://schemas.microsoft.com/office/drawing/2014/main" id="{5E76F01A-3D6B-7E11-C286-53629385857A}"/>
              </a:ext>
            </a:extLst>
          </p:cNvPr>
          <p:cNvPicPr>
            <a:picLocks noChangeAspect="1"/>
          </p:cNvPicPr>
          <p:nvPr/>
        </p:nvPicPr>
        <p:blipFill>
          <a:blip r:embed="rId8" cstate="print">
            <a:extLst>
              <a:ext uri="{28A0092B-C50C-407E-A947-70E740481C1C}">
                <a14:useLocalDpi xmlns:a14="http://schemas.microsoft.com/office/drawing/2010/main" val="0"/>
              </a:ext>
            </a:extLst>
          </a:blip>
          <a:srcRect l="6710" r="3752"/>
          <a:stretch/>
        </p:blipFill>
        <p:spPr>
          <a:xfrm rot="16200000">
            <a:off x="9127672" y="488603"/>
            <a:ext cx="3117502" cy="2321167"/>
          </a:xfrm>
          <a:prstGeom prst="rect">
            <a:avLst/>
          </a:prstGeom>
          <a:effectLst>
            <a:softEdge rad="317500"/>
          </a:effectLst>
        </p:spPr>
      </p:pic>
    </p:spTree>
    <p:extLst>
      <p:ext uri="{BB962C8B-B14F-4D97-AF65-F5344CB8AC3E}">
        <p14:creationId xmlns:p14="http://schemas.microsoft.com/office/powerpoint/2010/main" val="131139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Arc 6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450F27E-7910-4274-BABA-6FE06C67CADB}"/>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Why reference?</a:t>
            </a:r>
          </a:p>
        </p:txBody>
      </p:sp>
    </p:spTree>
    <p:extLst>
      <p:ext uri="{BB962C8B-B14F-4D97-AF65-F5344CB8AC3E}">
        <p14:creationId xmlns:p14="http://schemas.microsoft.com/office/powerpoint/2010/main" val="77159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BE4415BF-CD9E-4DA2-AEAC-F1472554D56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Why do we need to reference?</a:t>
            </a:r>
          </a:p>
        </p:txBody>
      </p:sp>
      <p:graphicFrame>
        <p:nvGraphicFramePr>
          <p:cNvPr id="14" name="Content Placeholder 4">
            <a:extLst>
              <a:ext uri="{FF2B5EF4-FFF2-40B4-BE49-F238E27FC236}">
                <a16:creationId xmlns:a16="http://schemas.microsoft.com/office/drawing/2014/main" id="{F306C74F-6DAC-4B01-AC1B-F1EBDC52C121}"/>
              </a:ext>
            </a:extLst>
          </p:cNvPr>
          <p:cNvGraphicFramePr>
            <a:graphicFrameLocks noGrp="1"/>
          </p:cNvGraphicFramePr>
          <p:nvPr>
            <p:ph idx="1"/>
            <p:extLst>
              <p:ext uri="{D42A27DB-BD31-4B8C-83A1-F6EECF244321}">
                <p14:modId xmlns:p14="http://schemas.microsoft.com/office/powerpoint/2010/main" val="548982539"/>
              </p:ext>
            </p:extLst>
          </p:nvPr>
        </p:nvGraphicFramePr>
        <p:xfrm>
          <a:off x="604237" y="2583655"/>
          <a:ext cx="10866982" cy="4022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293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706B7B-1BAC-453C-9029-4F2148BCB743}"/>
              </a:ext>
            </a:extLst>
          </p:cNvPr>
          <p:cNvSpPr>
            <a:spLocks noGrp="1"/>
          </p:cNvSpPr>
          <p:nvPr>
            <p:ph type="title"/>
          </p:nvPr>
        </p:nvSpPr>
        <p:spPr>
          <a:xfrm>
            <a:off x="1179226" y="826680"/>
            <a:ext cx="9833548" cy="1325563"/>
          </a:xfrm>
        </p:spPr>
        <p:txBody>
          <a:bodyPr>
            <a:normAutofit/>
          </a:bodyPr>
          <a:lstStyle/>
          <a:p>
            <a:pPr algn="ctr"/>
            <a:r>
              <a:rPr lang="en-GB" dirty="0">
                <a:solidFill>
                  <a:srgbClr val="FFFFFF"/>
                </a:solidFill>
              </a:rPr>
              <a:t>Academic Integrity</a:t>
            </a:r>
          </a:p>
        </p:txBody>
      </p:sp>
      <p:sp>
        <p:nvSpPr>
          <p:cNvPr id="3" name="Content Placeholder 2">
            <a:extLst>
              <a:ext uri="{FF2B5EF4-FFF2-40B4-BE49-F238E27FC236}">
                <a16:creationId xmlns:a16="http://schemas.microsoft.com/office/drawing/2014/main" id="{F4F86AC1-EBF0-4C97-A32D-BC70DC6F8E1A}"/>
              </a:ext>
            </a:extLst>
          </p:cNvPr>
          <p:cNvSpPr>
            <a:spLocks noGrp="1"/>
          </p:cNvSpPr>
          <p:nvPr>
            <p:ph idx="1"/>
          </p:nvPr>
        </p:nvSpPr>
        <p:spPr>
          <a:xfrm>
            <a:off x="1179226" y="3024578"/>
            <a:ext cx="9917861" cy="1419086"/>
          </a:xfrm>
        </p:spPr>
        <p:txBody>
          <a:bodyPr vert="horz" lIns="91440" tIns="45720" rIns="91440" bIns="45720" rtlCol="0" anchor="t">
            <a:normAutofit/>
          </a:bodyPr>
          <a:lstStyle/>
          <a:p>
            <a:endParaRPr lang="en-GB" sz="2000" dirty="0">
              <a:solidFill>
                <a:srgbClr val="000000"/>
              </a:solidFill>
            </a:endParaRPr>
          </a:p>
          <a:p>
            <a:r>
              <a:rPr lang="en-GB" sz="2400" dirty="0">
                <a:solidFill>
                  <a:srgbClr val="000000"/>
                </a:solidFill>
              </a:rPr>
              <a:t>Academic Integrity breaches are sometimes deliberate, but often they are </a:t>
            </a:r>
            <a:r>
              <a:rPr lang="en-GB" sz="2400" b="1" dirty="0">
                <a:solidFill>
                  <a:srgbClr val="000000"/>
                </a:solidFill>
              </a:rPr>
              <a:t>caused by poor referencing practice!</a:t>
            </a:r>
            <a:endParaRPr lang="en-GB" sz="2400" b="1" dirty="0">
              <a:solidFill>
                <a:srgbClr val="000000"/>
              </a:solidFill>
              <a:cs typeface="Calibri"/>
            </a:endParaRPr>
          </a:p>
        </p:txBody>
      </p:sp>
      <p:graphicFrame>
        <p:nvGraphicFramePr>
          <p:cNvPr id="4" name="Diagram 3">
            <a:extLst>
              <a:ext uri="{FF2B5EF4-FFF2-40B4-BE49-F238E27FC236}">
                <a16:creationId xmlns:a16="http://schemas.microsoft.com/office/drawing/2014/main" id="{BA008B81-4462-4A36-9E17-9E982773E48D}"/>
              </a:ext>
            </a:extLst>
          </p:cNvPr>
          <p:cNvGraphicFramePr/>
          <p:nvPr>
            <p:extLst>
              <p:ext uri="{D42A27DB-BD31-4B8C-83A1-F6EECF244321}">
                <p14:modId xmlns:p14="http://schemas.microsoft.com/office/powerpoint/2010/main" val="2198674890"/>
              </p:ext>
            </p:extLst>
          </p:nvPr>
        </p:nvGraphicFramePr>
        <p:xfrm>
          <a:off x="355601" y="4657725"/>
          <a:ext cx="11480493" cy="1986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FCDB2FE0-9D15-4FF9-8246-FAD98EF80701}"/>
              </a:ext>
            </a:extLst>
          </p:cNvPr>
          <p:cNvSpPr txBox="1"/>
          <p:nvPr/>
        </p:nvSpPr>
        <p:spPr>
          <a:xfrm>
            <a:off x="1169178" y="2861961"/>
            <a:ext cx="95293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dirty="0">
                <a:cs typeface="Calibri"/>
              </a:rPr>
              <a:t>Includes </a:t>
            </a:r>
            <a:r>
              <a:rPr lang="en-US" sz="2400" b="1" dirty="0">
                <a:cs typeface="Calibri"/>
              </a:rPr>
              <a:t>plagiarism</a:t>
            </a:r>
            <a:r>
              <a:rPr lang="en-US" sz="2400" dirty="0">
                <a:cs typeface="Calibri"/>
              </a:rPr>
              <a:t>,</a:t>
            </a:r>
            <a:r>
              <a:rPr lang="en-US" sz="2400" b="1" dirty="0">
                <a:cs typeface="Calibri"/>
              </a:rPr>
              <a:t> collusion </a:t>
            </a:r>
            <a:r>
              <a:rPr lang="en-US" sz="2400" dirty="0">
                <a:cs typeface="Calibri"/>
              </a:rPr>
              <a:t>and</a:t>
            </a:r>
            <a:r>
              <a:rPr lang="en-US" sz="2400" b="1" dirty="0">
                <a:cs typeface="Calibri"/>
              </a:rPr>
              <a:t> improper use of generative AI tools.</a:t>
            </a:r>
            <a:endParaRPr lang="en-US" sz="2400" dirty="0">
              <a:cs typeface="Calibri" panose="020F0502020204030204"/>
            </a:endParaRPr>
          </a:p>
        </p:txBody>
      </p:sp>
      <p:pic>
        <p:nvPicPr>
          <p:cNvPr id="12" name="Graphic 11" descr="Rubber duck with solid fill">
            <a:hlinkClick r:id="rId9"/>
            <a:extLst>
              <a:ext uri="{FF2B5EF4-FFF2-40B4-BE49-F238E27FC236}">
                <a16:creationId xmlns:a16="http://schemas.microsoft.com/office/drawing/2014/main" id="{2A41543D-E6AD-BDA4-3EC3-267E45ABB5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10372476" y="1220390"/>
            <a:ext cx="1641571" cy="1641571"/>
          </a:xfrm>
          <a:prstGeom prst="rect">
            <a:avLst/>
          </a:prstGeom>
        </p:spPr>
      </p:pic>
    </p:spTree>
    <p:extLst>
      <p:ext uri="{BB962C8B-B14F-4D97-AF65-F5344CB8AC3E}">
        <p14:creationId xmlns:p14="http://schemas.microsoft.com/office/powerpoint/2010/main" val="107702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Arc 6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450F27E-7910-4274-BABA-6FE06C67CADB}"/>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When do we need to reference?</a:t>
            </a:r>
          </a:p>
        </p:txBody>
      </p:sp>
    </p:spTree>
    <p:extLst>
      <p:ext uri="{BB962C8B-B14F-4D97-AF65-F5344CB8AC3E}">
        <p14:creationId xmlns:p14="http://schemas.microsoft.com/office/powerpoint/2010/main" val="382991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0cb45eb-8092-4f2e-9a66-8a82254c548b" xsi:nil="true"/>
    <lcf76f155ced4ddcb4097134ff3c332f xmlns="840cc9fa-3dec-4b88-9062-67970e677cdb">
      <Terms xmlns="http://schemas.microsoft.com/office/infopath/2007/PartnerControls"/>
    </lcf76f155ced4ddcb4097134ff3c332f>
    <Owner xmlns="840cc9fa-3dec-4b88-9062-67970e677cdb">
      <UserInfo>
        <DisplayName/>
        <AccountId xsi:nil="true"/>
        <AccountType/>
      </UserInfo>
    </Owner>
    <Distribution_Groups xmlns="840cc9fa-3dec-4b88-9062-67970e677cdb" xsi:nil="true"/>
    <Math_Settings xmlns="840cc9fa-3dec-4b88-9062-67970e677cdb" xsi:nil="true"/>
    <Has_Leaders_Only_SectionGroup xmlns="840cc9fa-3dec-4b88-9062-67970e677cdb" xsi:nil="true"/>
    <Is_Collaboration_Space_Locked xmlns="840cc9fa-3dec-4b88-9062-67970e677cdb" xsi:nil="true"/>
    <AppVersion xmlns="840cc9fa-3dec-4b88-9062-67970e677cdb" xsi:nil="true"/>
    <IsNotebookLocked xmlns="840cc9fa-3dec-4b88-9062-67970e677cdb" xsi:nil="true"/>
    <NotebookType xmlns="840cc9fa-3dec-4b88-9062-67970e677cdb" xsi:nil="true"/>
    <Templates xmlns="840cc9fa-3dec-4b88-9062-67970e677cdb" xsi:nil="true"/>
    <LMS_Mappings xmlns="840cc9fa-3dec-4b88-9062-67970e677cdb" xsi:nil="true"/>
    <Invited_Leaders xmlns="840cc9fa-3dec-4b88-9062-67970e677cdb" xsi:nil="true"/>
    <FolderType xmlns="840cc9fa-3dec-4b88-9062-67970e677cdb" xsi:nil="true"/>
    <Leaders xmlns="840cc9fa-3dec-4b88-9062-67970e677cdb">
      <UserInfo>
        <DisplayName/>
        <AccountId xsi:nil="true"/>
        <AccountType/>
      </UserInfo>
    </Leaders>
    <Self_Registration_Enabled xmlns="840cc9fa-3dec-4b88-9062-67970e677cdb" xsi:nil="true"/>
    <DefaultSectionNames xmlns="840cc9fa-3dec-4b88-9062-67970e677cdb" xsi:nil="true"/>
    <TeamsChannelId xmlns="840cc9fa-3dec-4b88-9062-67970e677cdb" xsi:nil="true"/>
    <CultureName xmlns="840cc9fa-3dec-4b88-9062-67970e677cdb" xsi:nil="true"/>
    <Invited_Members xmlns="840cc9fa-3dec-4b88-9062-67970e677cdb" xsi:nil="true"/>
    <Members xmlns="840cc9fa-3dec-4b88-9062-67970e677cdb">
      <UserInfo>
        <DisplayName/>
        <AccountId xsi:nil="true"/>
        <AccountType/>
      </UserInfo>
    </Members>
    <Member_Groups xmlns="840cc9fa-3dec-4b88-9062-67970e677cdb">
      <UserInfo>
        <DisplayName/>
        <AccountId xsi:nil="true"/>
        <AccountType/>
      </UserInfo>
    </Member_Group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9DFCB81B16B34693990629FB70E6A3" ma:contentTypeVersion="37" ma:contentTypeDescription="Create a new document." ma:contentTypeScope="" ma:versionID="e12289406b39c6a31a679403d3f062c3">
  <xsd:schema xmlns:xsd="http://www.w3.org/2001/XMLSchema" xmlns:xs="http://www.w3.org/2001/XMLSchema" xmlns:p="http://schemas.microsoft.com/office/2006/metadata/properties" xmlns:ns2="840cc9fa-3dec-4b88-9062-67970e677cdb" xmlns:ns3="70cb45eb-8092-4f2e-9a66-8a82254c548b" targetNamespace="http://schemas.microsoft.com/office/2006/metadata/properties" ma:root="true" ma:fieldsID="f7a94134533672564ae0f16f3f9d85ec" ns2:_="" ns3:_="">
    <xsd:import namespace="840cc9fa-3dec-4b88-9062-67970e677cdb"/>
    <xsd:import namespace="70cb45eb-8092-4f2e-9a66-8a82254c548b"/>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0cc9fa-3dec-4b88-9062-67970e677cdb"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MediaServiceAutoTags" ma:index="32" nillable="true" ma:displayName="Tags" ma:internalName="MediaServiceAutoTags" ma:readOnly="true">
      <xsd:simpleType>
        <xsd:restriction base="dms:Text"/>
      </xsd:simpleType>
    </xsd:element>
    <xsd:element name="MediaServiceOCR" ma:index="33" nillable="true" ma:displayName="Extracted Text" ma:internalName="MediaServiceOCR" ma:readOnly="true">
      <xsd:simpleType>
        <xsd:restriction base="dms:Note">
          <xsd:maxLength value="255"/>
        </xsd:restriction>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LengthInSeconds" ma:index="36" nillable="true" ma:displayName="Length (seconds)" ma:internalName="MediaLengthInSeconds" ma:readOnly="true">
      <xsd:simpleType>
        <xsd:restriction base="dms:Unknown"/>
      </xsd:simpleType>
    </xsd:element>
    <xsd:element name="MediaServiceObjectDetectorVersions" ma:index="39" nillable="true" ma:displayName="MediaServiceObjectDetectorVersions" ma:hidden="true" ma:indexed="true" ma:internalName="MediaServiceObjectDetectorVersions" ma:readOnly="true">
      <xsd:simpleType>
        <xsd:restriction base="dms:Text"/>
      </xsd:simpleType>
    </xsd:element>
    <xsd:element name="lcf76f155ced4ddcb4097134ff3c332f" ma:index="41" nillable="true" ma:taxonomy="true" ma:internalName="lcf76f155ced4ddcb4097134ff3c332f" ma:taxonomyFieldName="MediaServiceImageTags" ma:displayName="Image Tags" ma:readOnly="false" ma:fieldId="{5cf76f15-5ced-4ddc-b409-7134ff3c332f}" ma:taxonomyMulti="true" ma:sspId="16aa3f76-4d61-4dcc-b0f8-f387d765d208" ma:termSetId="09814cd3-568e-fe90-9814-8d621ff8fb84" ma:anchorId="fba54fb3-c3e1-fe81-a776-ca4b69148c4d" ma:open="true" ma:isKeyword="false">
      <xsd:complexType>
        <xsd:sequence>
          <xsd:element ref="pc:Terms" minOccurs="0" maxOccurs="1"/>
        </xsd:sequence>
      </xsd:complexType>
    </xsd:element>
    <xsd:element name="MediaServiceSearchProperties" ma:index="43" nillable="true" ma:displayName="MediaServiceSearchProperties" ma:hidden="true" ma:internalName="MediaServiceSearchProperties" ma:readOnly="true">
      <xsd:simpleType>
        <xsd:restriction base="dms:Note"/>
      </xsd:simpleType>
    </xsd:element>
    <xsd:element name="MediaServiceDateTaken" ma:index="44"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cb45eb-8092-4f2e-9a66-8a82254c548b" elementFormDefault="qualified">
    <xsd:import namespace="http://schemas.microsoft.com/office/2006/documentManagement/types"/>
    <xsd:import namespace="http://schemas.microsoft.com/office/infopath/2007/PartnerControls"/>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internalName="SharedWithDetails" ma:readOnly="true">
      <xsd:simpleType>
        <xsd:restriction base="dms:Note">
          <xsd:maxLength value="255"/>
        </xsd:restriction>
      </xsd:simpleType>
    </xsd:element>
    <xsd:element name="TaxCatchAll" ma:index="42" nillable="true" ma:displayName="Taxonomy Catch All Column" ma:hidden="true" ma:list="{35376c94-8193-4681-9d75-11c8530984ce}" ma:internalName="TaxCatchAll" ma:showField="CatchAllData" ma:web="70cb45eb-8092-4f2e-9a66-8a82254c54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953E07-8359-482B-AE1A-DE509E6A8C4A}">
  <ds:schemaRefs>
    <ds:schemaRef ds:uri="http://schemas.microsoft.com/sharepoint/v3/contenttype/forms"/>
  </ds:schemaRefs>
</ds:datastoreItem>
</file>

<file path=customXml/itemProps2.xml><?xml version="1.0" encoding="utf-8"?>
<ds:datastoreItem xmlns:ds="http://schemas.openxmlformats.org/officeDocument/2006/customXml" ds:itemID="{922C0379-79F2-477D-89EE-DEBEE51D496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840cc9fa-3dec-4b88-9062-67970e677cdb"/>
    <ds:schemaRef ds:uri="http://purl.org/dc/terms/"/>
    <ds:schemaRef ds:uri="http://schemas.openxmlformats.org/package/2006/metadata/core-properties"/>
    <ds:schemaRef ds:uri="70cb45eb-8092-4f2e-9a66-8a82254c548b"/>
    <ds:schemaRef ds:uri="http://www.w3.org/XML/1998/namespace"/>
  </ds:schemaRefs>
</ds:datastoreItem>
</file>

<file path=customXml/itemProps3.xml><?xml version="1.0" encoding="utf-8"?>
<ds:datastoreItem xmlns:ds="http://schemas.openxmlformats.org/officeDocument/2006/customXml" ds:itemID="{92B37BF9-F1F9-47A5-8E39-E4FBBB390C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0cc9fa-3dec-4b88-9062-67970e677cdb"/>
    <ds:schemaRef ds:uri="70cb45eb-8092-4f2e-9a66-8a82254c54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13763</TotalTime>
  <Words>2487</Words>
  <Application>Microsoft Office PowerPoint</Application>
  <PresentationFormat>Widescreen</PresentationFormat>
  <Paragraphs>240</Paragraphs>
  <Slides>34</Slides>
  <Notes>26</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Arial</vt:lpstr>
      <vt:lpstr>Calibri</vt:lpstr>
      <vt:lpstr>Calibri Light</vt:lpstr>
      <vt:lpstr>Office Theme</vt:lpstr>
      <vt:lpstr>1_Office Theme</vt:lpstr>
      <vt:lpstr>APA 7th Edn. Referencing</vt:lpstr>
      <vt:lpstr>This session will help you to:</vt:lpstr>
      <vt:lpstr>What does ‘referencing’ mean?</vt:lpstr>
      <vt:lpstr>What does ‘referencing’ mean?</vt:lpstr>
      <vt:lpstr>What does ‘referencing’ mean?</vt:lpstr>
      <vt:lpstr>Why reference?</vt:lpstr>
      <vt:lpstr>Why do we need to reference?</vt:lpstr>
      <vt:lpstr>Academic Integrity</vt:lpstr>
      <vt:lpstr>When do we need to reference?</vt:lpstr>
      <vt:lpstr>APA 7th edn. style</vt:lpstr>
      <vt:lpstr>What do you need to include?</vt:lpstr>
      <vt:lpstr>PowerPoint Presentation</vt:lpstr>
      <vt:lpstr>PowerPoint Presentation</vt:lpstr>
      <vt:lpstr>PowerPoint Presentation</vt:lpstr>
      <vt:lpstr>Example Paragraph</vt:lpstr>
      <vt:lpstr>Reference Lists</vt:lpstr>
      <vt:lpstr>APA Layout (General Rules)</vt:lpstr>
      <vt:lpstr>APA Layout (General Rules)</vt:lpstr>
      <vt:lpstr>Referencing LibGuide</vt:lpstr>
      <vt:lpstr>Reference Generators</vt:lpstr>
      <vt:lpstr>Books</vt:lpstr>
      <vt:lpstr>Websites</vt:lpstr>
      <vt:lpstr>Missing Information?</vt:lpstr>
      <vt:lpstr>Multiple Authors</vt:lpstr>
      <vt:lpstr>Online Reports</vt:lpstr>
      <vt:lpstr>Articles</vt:lpstr>
      <vt:lpstr>Acts of Parliament</vt:lpstr>
      <vt:lpstr>Images, Figures &amp; Tables</vt:lpstr>
      <vt:lpstr>Chapter in an Edited Collection</vt:lpstr>
      <vt:lpstr>Multiple sources from the same year</vt:lpstr>
      <vt:lpstr>Secondary References</vt:lpstr>
      <vt:lpstr>In this session we covered:</vt:lpstr>
      <vt:lpstr>References</vt:lpstr>
      <vt:lpstr>GETTING HELP</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Harvard Referencing</dc:title>
  <dc:creator>Maria King</dc:creator>
  <cp:lastModifiedBy>Tom Page</cp:lastModifiedBy>
  <cp:revision>445</cp:revision>
  <dcterms:created xsi:type="dcterms:W3CDTF">2019-11-07T17:42:25Z</dcterms:created>
  <dcterms:modified xsi:type="dcterms:W3CDTF">2025-02-11T11:32:47Z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0x010100909DFCB81B16B34693990629FB70E6A3</vt:lpwstr>
  </property>
  <property fmtid="{D5CDD505-2E9C-101B-9397-08002B2CF9AE}" pid="3" name="MediaServiceImageTags">
    <vt:lpwstr/>
  </property>
</Properties>
</file>