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339" r:id="rId3"/>
    <p:sldId id="341" r:id="rId4"/>
    <p:sldId id="311" r:id="rId5"/>
    <p:sldId id="327" r:id="rId6"/>
    <p:sldId id="336" r:id="rId7"/>
    <p:sldId id="326" r:id="rId8"/>
    <p:sldId id="328" r:id="rId9"/>
    <p:sldId id="342" r:id="rId10"/>
    <p:sldId id="329" r:id="rId11"/>
    <p:sldId id="332" r:id="rId12"/>
    <p:sldId id="333" r:id="rId13"/>
    <p:sldId id="334" r:id="rId14"/>
    <p:sldId id="330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2A4A"/>
    <a:srgbClr val="0033CC"/>
    <a:srgbClr val="0066FF"/>
    <a:srgbClr val="852F74"/>
    <a:srgbClr val="660066"/>
    <a:srgbClr val="491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29" autoAdjust="0"/>
  </p:normalViewPr>
  <p:slideViewPr>
    <p:cSldViewPr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Stevenson" userId="dd223b88-ecd7-477f-9e48-1da1f7f9879b" providerId="ADAL" clId="{A81F5897-9F1E-414D-AA92-57CEEE5D3D1B}"/>
    <pc:docChg chg="delSld">
      <pc:chgData name="Camilla Stevenson" userId="dd223b88-ecd7-477f-9e48-1da1f7f9879b" providerId="ADAL" clId="{A81F5897-9F1E-414D-AA92-57CEEE5D3D1B}" dt="2025-01-13T16:35:21.993" v="5" actId="47"/>
      <pc:docMkLst>
        <pc:docMk/>
      </pc:docMkLst>
      <pc:sldChg chg="del">
        <pc:chgData name="Camilla Stevenson" userId="dd223b88-ecd7-477f-9e48-1da1f7f9879b" providerId="ADAL" clId="{A81F5897-9F1E-414D-AA92-57CEEE5D3D1B}" dt="2025-01-13T16:34:54.638" v="1" actId="47"/>
        <pc:sldMkLst>
          <pc:docMk/>
          <pc:sldMk cId="192420982" sldId="335"/>
        </pc:sldMkLst>
      </pc:sldChg>
      <pc:sldChg chg="del">
        <pc:chgData name="Camilla Stevenson" userId="dd223b88-ecd7-477f-9e48-1da1f7f9879b" providerId="ADAL" clId="{A81F5897-9F1E-414D-AA92-57CEEE5D3D1B}" dt="2025-01-13T16:34:44.836" v="0" actId="47"/>
        <pc:sldMkLst>
          <pc:docMk/>
          <pc:sldMk cId="1125063301" sldId="340"/>
        </pc:sldMkLst>
      </pc:sldChg>
      <pc:sldChg chg="del">
        <pc:chgData name="Camilla Stevenson" userId="dd223b88-ecd7-477f-9e48-1da1f7f9879b" providerId="ADAL" clId="{A81F5897-9F1E-414D-AA92-57CEEE5D3D1B}" dt="2025-01-13T16:35:03.350" v="2" actId="47"/>
        <pc:sldMkLst>
          <pc:docMk/>
          <pc:sldMk cId="417988093" sldId="343"/>
        </pc:sldMkLst>
      </pc:sldChg>
      <pc:sldChg chg="del">
        <pc:chgData name="Camilla Stevenson" userId="dd223b88-ecd7-477f-9e48-1da1f7f9879b" providerId="ADAL" clId="{A81F5897-9F1E-414D-AA92-57CEEE5D3D1B}" dt="2025-01-13T16:35:04.504" v="3" actId="47"/>
        <pc:sldMkLst>
          <pc:docMk/>
          <pc:sldMk cId="1154284805" sldId="344"/>
        </pc:sldMkLst>
      </pc:sldChg>
      <pc:sldChg chg="del">
        <pc:chgData name="Camilla Stevenson" userId="dd223b88-ecd7-477f-9e48-1da1f7f9879b" providerId="ADAL" clId="{A81F5897-9F1E-414D-AA92-57CEEE5D3D1B}" dt="2025-01-13T16:35:05.431" v="4" actId="47"/>
        <pc:sldMkLst>
          <pc:docMk/>
          <pc:sldMk cId="1264629505" sldId="346"/>
        </pc:sldMkLst>
      </pc:sldChg>
      <pc:sldChg chg="del">
        <pc:chgData name="Camilla Stevenson" userId="dd223b88-ecd7-477f-9e48-1da1f7f9879b" providerId="ADAL" clId="{A81F5897-9F1E-414D-AA92-57CEEE5D3D1B}" dt="2025-01-13T16:35:21.993" v="5" actId="47"/>
        <pc:sldMkLst>
          <pc:docMk/>
          <pc:sldMk cId="1862483123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661D-1A05-4774-AA08-4DFD8DB53A78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BE22C-AC58-454A-9BE5-89D2C2A2A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0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  <a:prstGeom prst="rect">
            <a:avLst/>
          </a:prstGeom>
        </p:spPr>
        <p:txBody>
          <a:bodyPr lIns="45720" tIns="0" rIns="45720">
            <a:noAutofit/>
          </a:bodyPr>
          <a:lstStyle>
            <a:lvl1pPr algn="r">
              <a:defRPr sz="4200" b="1">
                <a:latin typeface="Century Gothic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  <a:prstGeom prst="rect">
            <a:avLst/>
          </a:prstGeom>
        </p:spPr>
        <p:txBody>
          <a:bodyPr lIns="45720" tIns="0" rIns="45720" bIns="0"/>
          <a:lstStyle>
            <a:lvl1pPr marL="0" indent="0" algn="r">
              <a:buNone/>
              <a:defRPr sz="2200" b="1">
                <a:solidFill>
                  <a:srgbClr val="FFFFFF"/>
                </a:solidFill>
                <a:effectLst/>
                <a:latin typeface="Century Gothic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7200" y="1635646"/>
            <a:ext cx="7499176" cy="3240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marL="0" indent="0">
              <a:buNone/>
            </a:pPr>
            <a:r>
              <a:rPr lang="en-GB" sz="2000" b="1" cap="all" dirty="0">
                <a:solidFill>
                  <a:srgbClr val="491C57"/>
                </a:solidFill>
              </a:rPr>
              <a:t>Main Title</a:t>
            </a:r>
            <a:endParaRPr lang="en-GB" sz="2000" b="1" dirty="0">
              <a:solidFill>
                <a:srgbClr val="491C57"/>
              </a:solidFill>
            </a:endParaRPr>
          </a:p>
          <a:p>
            <a:pPr marL="0" indent="0">
              <a:buNone/>
            </a:pPr>
            <a:r>
              <a:rPr lang="en-GB" sz="1000" b="1" cap="all" dirty="0"/>
              <a:t> </a:t>
            </a:r>
            <a:endParaRPr lang="en-GB" sz="1000" dirty="0"/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  <a:p>
            <a:pPr marL="0" indent="0">
              <a:buNone/>
            </a:pPr>
            <a:r>
              <a:rPr lang="en-GB" sz="1000" dirty="0"/>
              <a:t> </a:t>
            </a:r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6588224" y="1635646"/>
            <a:ext cx="1368152" cy="9233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39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Keywords: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/>
          </p:nvPr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r"/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Lesson 1</a:t>
            </a:r>
            <a:br>
              <a:rPr lang="en-GB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Introduction to Woodlands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7200" y="1635646"/>
            <a:ext cx="7499176" cy="3240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marL="0" indent="0">
              <a:buNone/>
            </a:pPr>
            <a:r>
              <a:rPr lang="en-GB" sz="2000" b="1" cap="all" dirty="0">
                <a:solidFill>
                  <a:srgbClr val="491C57"/>
                </a:solidFill>
              </a:rPr>
              <a:t>Main Title</a:t>
            </a:r>
            <a:endParaRPr lang="en-GB" sz="2000" b="1" dirty="0">
              <a:solidFill>
                <a:srgbClr val="491C57"/>
              </a:solidFill>
            </a:endParaRPr>
          </a:p>
          <a:p>
            <a:pPr marL="0" indent="0">
              <a:buNone/>
            </a:pPr>
            <a:r>
              <a:rPr lang="en-GB" sz="1000" b="1" cap="all" dirty="0"/>
              <a:t> </a:t>
            </a:r>
            <a:endParaRPr lang="en-GB" sz="1000" dirty="0"/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  <a:p>
            <a:pPr marL="0" indent="0">
              <a:buNone/>
            </a:pPr>
            <a:r>
              <a:rPr lang="en-GB" sz="1000" dirty="0"/>
              <a:t> </a:t>
            </a:r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</p:txBody>
      </p:sp>
      <p:sp>
        <p:nvSpPr>
          <p:cNvPr id="6" name="Title 1"/>
          <p:cNvSpPr>
            <a:spLocks noGrp="1"/>
          </p:cNvSpPr>
          <p:nvPr userDrawn="1">
            <p:ph type="title"/>
          </p:nvPr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r"/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Lesson 1</a:t>
            </a:r>
            <a:br>
              <a:rPr lang="en-GB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Introduction to Woodlands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57200" y="1635646"/>
            <a:ext cx="3682752" cy="3240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marL="0" indent="0">
              <a:buNone/>
            </a:pPr>
            <a:r>
              <a:rPr lang="en-GB" sz="2000" b="1" cap="all" dirty="0">
                <a:solidFill>
                  <a:srgbClr val="491C57"/>
                </a:solidFill>
              </a:rPr>
              <a:t>Main Title</a:t>
            </a:r>
            <a:endParaRPr lang="en-GB" sz="2000" b="1" dirty="0">
              <a:solidFill>
                <a:srgbClr val="491C57"/>
              </a:solidFill>
            </a:endParaRPr>
          </a:p>
          <a:p>
            <a:pPr marL="0" indent="0">
              <a:buNone/>
            </a:pPr>
            <a:r>
              <a:rPr lang="en-GB" sz="1000" b="1" cap="all" dirty="0"/>
              <a:t> </a:t>
            </a:r>
            <a:endParaRPr lang="en-GB" sz="1000" dirty="0"/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  <a:p>
            <a:pPr marL="0" indent="0">
              <a:buNone/>
            </a:pPr>
            <a:r>
              <a:rPr lang="en-GB" sz="1000" dirty="0"/>
              <a:t> </a:t>
            </a:r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0" hasCustomPrompt="1"/>
          </p:nvPr>
        </p:nvSpPr>
        <p:spPr>
          <a:xfrm>
            <a:off x="4273624" y="1635646"/>
            <a:ext cx="3682752" cy="3240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marL="0" indent="0">
              <a:buNone/>
            </a:pPr>
            <a:r>
              <a:rPr lang="en-GB" sz="2000" b="1" cap="all" dirty="0">
                <a:solidFill>
                  <a:srgbClr val="491C57"/>
                </a:solidFill>
              </a:rPr>
              <a:t>Main Title</a:t>
            </a:r>
            <a:endParaRPr lang="en-GB" sz="2000" b="1" dirty="0">
              <a:solidFill>
                <a:srgbClr val="491C57"/>
              </a:solidFill>
            </a:endParaRPr>
          </a:p>
          <a:p>
            <a:pPr marL="0" indent="0">
              <a:buNone/>
            </a:pPr>
            <a:r>
              <a:rPr lang="en-GB" sz="1000" b="1" cap="all" dirty="0"/>
              <a:t> </a:t>
            </a:r>
            <a:endParaRPr lang="en-GB" sz="1000" dirty="0"/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  <a:p>
            <a:pPr marL="0" indent="0">
              <a:buNone/>
            </a:pPr>
            <a:r>
              <a:rPr lang="en-GB" sz="1000" dirty="0"/>
              <a:t> </a:t>
            </a:r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Sub title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Bullet points</a:t>
            </a:r>
          </a:p>
        </p:txBody>
      </p:sp>
      <p:sp>
        <p:nvSpPr>
          <p:cNvPr id="8" name="Title 1"/>
          <p:cNvSpPr>
            <a:spLocks noGrp="1"/>
          </p:cNvSpPr>
          <p:nvPr userDrawn="1">
            <p:ph type="title"/>
          </p:nvPr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r"/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Lesson 1</a:t>
            </a:r>
            <a:br>
              <a:rPr lang="en-GB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Introduction to Woodlands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title"/>
          </p:nvPr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r"/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Lesson 1</a:t>
            </a:r>
            <a:br>
              <a:rPr lang="en-GB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Introduction to Woodlands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8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4" r:id="rId4"/>
    <p:sldLayoutId id="2147483666" r:id="rId5"/>
    <p:sldLayoutId id="2147483667" r:id="rId6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Century Gothic" pitchFamily="34" charset="0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Century Gothic" pitchFamily="34" charset="0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Century Gothic" pitchFamily="34" charset="0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r"/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Lesson 2</a:t>
            </a:r>
            <a:br>
              <a:rPr lang="en-GB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cap="none" dirty="0">
                <a:solidFill>
                  <a:schemeClr val="tx2">
                    <a:lumMod val="75000"/>
                  </a:schemeClr>
                </a:solidFill>
              </a:rP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35646"/>
            <a:ext cx="7499176" cy="32403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cap="all" dirty="0">
                <a:solidFill>
                  <a:srgbClr val="491C57"/>
                </a:solidFill>
              </a:rPr>
              <a:t>Objectives and Outcomes</a:t>
            </a:r>
            <a:endParaRPr lang="en-GB" sz="2000" b="1" dirty="0">
              <a:solidFill>
                <a:srgbClr val="491C57"/>
              </a:solidFill>
            </a:endParaRPr>
          </a:p>
          <a:p>
            <a:pPr marL="0" indent="0">
              <a:buNone/>
            </a:pPr>
            <a:r>
              <a:rPr lang="en-GB" sz="1000" b="1" cap="all" dirty="0"/>
              <a:t> </a:t>
            </a:r>
            <a:endParaRPr lang="en-GB" sz="1000" dirty="0"/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GB" sz="10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Know what Python is and some of the applications it is used for.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Understand how to run a simple Python program in Interactive and Script mode.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Understand what a syntax error is and how to interpret an error message.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000" dirty="0"/>
              <a:t> </a:t>
            </a:r>
          </a:p>
          <a:p>
            <a:pPr marL="0" indent="0">
              <a:buNone/>
            </a:pPr>
            <a:r>
              <a:rPr lang="en-GB" sz="1400" b="1" cap="all" dirty="0">
                <a:solidFill>
                  <a:schemeClr val="tx2">
                    <a:lumMod val="75000"/>
                  </a:schemeClr>
                </a:solidFill>
              </a:rPr>
              <a:t>Outcomes</a:t>
            </a:r>
            <a:endParaRPr lang="en-GB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Be able to run a simple Python program in Interactive and Script mode using the print function.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Be able to problem solve and correct syntax errors.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 dirty="0"/>
              <a:t>Be able to explain how you created your programs in Script mode.</a:t>
            </a: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444208" y="1635646"/>
            <a:ext cx="1512168" cy="92333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39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Keywords: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Print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Interactive mode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Syntax error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9622"/>
            <a:ext cx="7499176" cy="34563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b="1" dirty="0"/>
              <a:t>Interactive mode: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dirty="0"/>
              <a:t>Performs one line of code at a time. As soon as you press Enter, Interactive mode runs that one line immediately. Interactive mode is also the platform where programs in Script mode run.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b="1" dirty="0"/>
              <a:t>Script mode: 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dirty="0"/>
              <a:t>You can write many lines of code and you can save your work. The program you create will not run until you tell it to. More useful that Interactive mode.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571184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 dirty="0">
                <a:solidFill>
                  <a:srgbClr val="491C57"/>
                </a:solidFill>
              </a:rPr>
              <a:t>LEARNING TASK - Interactive &amp; Script mode</a:t>
            </a:r>
            <a:b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  <a:t>What is the difference?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4" y="2859782"/>
            <a:ext cx="3601208" cy="2056447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71" y="2859782"/>
            <a:ext cx="3601207" cy="2043570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14247" y="3651870"/>
            <a:ext cx="2051822" cy="10801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100000"/>
            </a:pPr>
            <a:r>
              <a:rPr lang="en-GB" sz="1050" b="1" dirty="0">
                <a:solidFill>
                  <a:schemeClr val="tx1"/>
                </a:solidFill>
                <a:latin typeface="Century Gothic" pitchFamily="34" charset="0"/>
              </a:rPr>
              <a:t>Interactive mode: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Writing at the top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Chevrons &gt;&gt;&gt;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Shell is at the top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Always the first to appear when IDLE is opened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1863" y="3651870"/>
            <a:ext cx="2051822" cy="10801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100000"/>
            </a:pPr>
            <a:r>
              <a:rPr lang="en-GB" sz="1050" b="1" dirty="0">
                <a:solidFill>
                  <a:schemeClr val="tx1"/>
                </a:solidFill>
                <a:latin typeface="Century Gothic" pitchFamily="34" charset="0"/>
              </a:rPr>
              <a:t>Script mode: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Completely empty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File name called Untitled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Shell tab replaced with Format</a:t>
            </a:r>
          </a:p>
          <a:p>
            <a:pPr marL="182563" indent="-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  <a:latin typeface="Century Gothic" pitchFamily="34" charset="0"/>
              </a:rPr>
              <a:t>Debug replaced with Run</a:t>
            </a:r>
          </a:p>
        </p:txBody>
      </p:sp>
    </p:spTree>
    <p:extLst>
      <p:ext uri="{BB962C8B-B14F-4D97-AF65-F5344CB8AC3E}">
        <p14:creationId xmlns:p14="http://schemas.microsoft.com/office/powerpoint/2010/main" val="22768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25391"/>
          <a:stretch>
            <a:fillRect/>
          </a:stretch>
        </p:blipFill>
        <p:spPr bwMode="auto">
          <a:xfrm>
            <a:off x="4572001" y="3219822"/>
            <a:ext cx="3025741" cy="1713557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0" y="3239087"/>
            <a:ext cx="3024334" cy="1694292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9" t="23767" r="14905" b="46431"/>
          <a:stretch>
            <a:fillRect/>
          </a:stretch>
        </p:blipFill>
        <p:spPr bwMode="auto">
          <a:xfrm>
            <a:off x="4572000" y="1347614"/>
            <a:ext cx="3025742" cy="1706631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5"/>
            <a:ext cx="3024336" cy="1705838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 dirty="0">
                <a:solidFill>
                  <a:srgbClr val="491C57"/>
                </a:solidFill>
              </a:rPr>
              <a:t>COMPUTER TASK - print, print &amp; more print</a:t>
            </a:r>
            <a:b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  <a:t>Task 3 - Using Script mode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275606"/>
            <a:ext cx="7920880" cy="3744416"/>
          </a:xfrm>
          <a:prstGeom prst="rect">
            <a:avLst/>
          </a:prstGeom>
          <a:noFill/>
          <a:ln>
            <a:solidFill>
              <a:srgbClr val="862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>
            <a:stCxn id="6" idx="0"/>
            <a:endCxn id="6" idx="2"/>
          </p:cNvCxnSpPr>
          <p:nvPr/>
        </p:nvCxnSpPr>
        <p:spPr>
          <a:xfrm>
            <a:off x="4067944" y="1275606"/>
            <a:ext cx="0" cy="3744416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6646" y="3219822"/>
            <a:ext cx="312906" cy="432048"/>
            <a:chOff x="1547664" y="1602000"/>
            <a:chExt cx="312906" cy="432048"/>
          </a:xfrm>
        </p:grpSpPr>
        <p:sp>
          <p:nvSpPr>
            <p:cNvPr id="11" name="Oval 10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7086" y="3219822"/>
            <a:ext cx="314510" cy="432048"/>
            <a:chOff x="1547664" y="1602000"/>
            <a:chExt cx="314510" cy="432048"/>
          </a:xfrm>
        </p:grpSpPr>
        <p:sp>
          <p:nvSpPr>
            <p:cNvPr id="14" name="Oval 13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7664" y="163335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4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6646" y="1347614"/>
            <a:ext cx="312906" cy="432048"/>
            <a:chOff x="1547664" y="1602000"/>
            <a:chExt cx="312906" cy="432048"/>
          </a:xfrm>
        </p:grpSpPr>
        <p:sp>
          <p:nvSpPr>
            <p:cNvPr id="19" name="Oval 18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87086" y="1347614"/>
            <a:ext cx="312906" cy="432048"/>
            <a:chOff x="1547664" y="1602000"/>
            <a:chExt cx="312906" cy="432048"/>
          </a:xfrm>
        </p:grpSpPr>
        <p:sp>
          <p:nvSpPr>
            <p:cNvPr id="22" name="Oval 21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2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771800" y="2571749"/>
            <a:ext cx="1224136" cy="4858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Open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IDLE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and select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File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4871" y="2571749"/>
            <a:ext cx="1871505" cy="4858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Then select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New File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, or use the shortcut;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Ctrl + 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71800" y="4271465"/>
            <a:ext cx="1224136" cy="6619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You will now see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Script mode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</p:txBody>
      </p:sp>
      <p:sp>
        <p:nvSpPr>
          <p:cNvPr id="44" name="Oval 43"/>
          <p:cNvSpPr/>
          <p:nvPr/>
        </p:nvSpPr>
        <p:spPr>
          <a:xfrm>
            <a:off x="635828" y="1443890"/>
            <a:ext cx="263764" cy="263764"/>
          </a:xfrm>
          <a:prstGeom prst="ellipse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4499992" y="1635646"/>
            <a:ext cx="1224136" cy="216024"/>
          </a:xfrm>
          <a:prstGeom prst="roundRect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084871" y="4175188"/>
            <a:ext cx="1871505" cy="75819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Write a few lines of code </a:t>
            </a:r>
          </a:p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in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Script mode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using the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print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function. We will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save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in the next Task.</a:t>
            </a:r>
          </a:p>
        </p:txBody>
      </p:sp>
    </p:spTree>
    <p:extLst>
      <p:ext uri="{BB962C8B-B14F-4D97-AF65-F5344CB8AC3E}">
        <p14:creationId xmlns:p14="http://schemas.microsoft.com/office/powerpoint/2010/main" val="42197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1" grpId="0" animBg="1"/>
      <p:bldP spid="44" grpId="0" animBg="1"/>
      <p:bldP spid="2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6" b="25490"/>
          <a:stretch>
            <a:fillRect/>
          </a:stretch>
        </p:blipFill>
        <p:spPr bwMode="auto">
          <a:xfrm>
            <a:off x="4572001" y="3219822"/>
            <a:ext cx="3025742" cy="1699407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1" y="3219824"/>
            <a:ext cx="3024334" cy="1732771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8" t="23683" r="14922" b="46297"/>
          <a:stretch>
            <a:fillRect/>
          </a:stretch>
        </p:blipFill>
        <p:spPr bwMode="auto">
          <a:xfrm>
            <a:off x="4572001" y="1347614"/>
            <a:ext cx="3025742" cy="1723312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25391"/>
          <a:stretch>
            <a:fillRect/>
          </a:stretch>
        </p:blipFill>
        <p:spPr bwMode="auto">
          <a:xfrm>
            <a:off x="683568" y="1347615"/>
            <a:ext cx="3025741" cy="1713557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 dirty="0">
                <a:solidFill>
                  <a:srgbClr val="491C57"/>
                </a:solidFill>
              </a:rPr>
              <a:t>COMPUTER TASK - Let‘s save</a:t>
            </a:r>
            <a:b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  <a:t>Task 4 - Learning to save the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275606"/>
            <a:ext cx="7920880" cy="3744416"/>
          </a:xfrm>
          <a:prstGeom prst="rect">
            <a:avLst/>
          </a:prstGeom>
          <a:noFill/>
          <a:ln>
            <a:solidFill>
              <a:srgbClr val="862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>
            <a:stCxn id="6" idx="0"/>
            <a:endCxn id="6" idx="2"/>
          </p:cNvCxnSpPr>
          <p:nvPr/>
        </p:nvCxnSpPr>
        <p:spPr>
          <a:xfrm>
            <a:off x="4067944" y="1275606"/>
            <a:ext cx="0" cy="3744416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6646" y="3219822"/>
            <a:ext cx="312906" cy="432048"/>
            <a:chOff x="1547664" y="1602000"/>
            <a:chExt cx="312906" cy="432048"/>
          </a:xfrm>
        </p:grpSpPr>
        <p:sp>
          <p:nvSpPr>
            <p:cNvPr id="11" name="Oval 10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7086" y="3219822"/>
            <a:ext cx="314510" cy="432048"/>
            <a:chOff x="1547664" y="1602000"/>
            <a:chExt cx="314510" cy="432048"/>
          </a:xfrm>
        </p:grpSpPr>
        <p:sp>
          <p:nvSpPr>
            <p:cNvPr id="14" name="Oval 13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7664" y="163335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4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6646" y="1347614"/>
            <a:ext cx="312906" cy="432048"/>
            <a:chOff x="1547664" y="1602000"/>
            <a:chExt cx="312906" cy="432048"/>
          </a:xfrm>
        </p:grpSpPr>
        <p:sp>
          <p:nvSpPr>
            <p:cNvPr id="19" name="Oval 18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87086" y="1347614"/>
            <a:ext cx="312906" cy="432048"/>
            <a:chOff x="1547664" y="1602000"/>
            <a:chExt cx="312906" cy="432048"/>
          </a:xfrm>
        </p:grpSpPr>
        <p:sp>
          <p:nvSpPr>
            <p:cNvPr id="22" name="Oval 21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2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55579" y="2209419"/>
            <a:ext cx="3240358" cy="8481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Create a new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folder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in your </a:t>
            </a:r>
            <a:r>
              <a:rPr lang="en-GB" sz="1100" u="sng" dirty="0" err="1">
                <a:solidFill>
                  <a:schemeClr val="tx1"/>
                </a:solidFill>
                <a:latin typeface="Century Gothic" pitchFamily="34" charset="0"/>
              </a:rPr>
              <a:t>onedrive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area called (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403IT – Programming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) </a:t>
            </a:r>
          </a:p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Then select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File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4871" y="2571749"/>
            <a:ext cx="1871505" cy="4858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Then select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Save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, or use the shortcut;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Ctrl + 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71800" y="3219824"/>
            <a:ext cx="1224136" cy="9742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Call the file </a:t>
            </a:r>
            <a:r>
              <a:rPr lang="en-GB" sz="1100" u="sng" dirty="0">
                <a:solidFill>
                  <a:schemeClr val="tx1"/>
                </a:solidFill>
                <a:latin typeface="Century Gothic" pitchFamily="34" charset="0"/>
              </a:rPr>
              <a:t>First Program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and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save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in your new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Python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folder.</a:t>
            </a:r>
          </a:p>
        </p:txBody>
      </p:sp>
      <p:sp>
        <p:nvSpPr>
          <p:cNvPr id="44" name="Oval 43"/>
          <p:cNvSpPr/>
          <p:nvPr/>
        </p:nvSpPr>
        <p:spPr>
          <a:xfrm>
            <a:off x="683568" y="1515898"/>
            <a:ext cx="263764" cy="263764"/>
          </a:xfrm>
          <a:prstGeom prst="ellipse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4499992" y="2283718"/>
            <a:ext cx="1224136" cy="216024"/>
          </a:xfrm>
          <a:prstGeom prst="roundRect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084871" y="4086210"/>
            <a:ext cx="1871505" cy="82790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You will now see the new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file name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(</a:t>
            </a:r>
            <a:r>
              <a:rPr lang="en-GB" sz="1100" u="sng" dirty="0">
                <a:solidFill>
                  <a:schemeClr val="tx1"/>
                </a:solidFill>
                <a:latin typeface="Century Gothic" pitchFamily="34" charset="0"/>
              </a:rPr>
              <a:t>First Program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in this case) at the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top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347863" y="4659982"/>
            <a:ext cx="361445" cy="178694"/>
          </a:xfrm>
          <a:prstGeom prst="roundRect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433879" y="4659982"/>
            <a:ext cx="361445" cy="178694"/>
          </a:xfrm>
          <a:prstGeom prst="roundRect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5220072" y="3219822"/>
            <a:ext cx="720080" cy="216024"/>
          </a:xfrm>
          <a:prstGeom prst="roundRect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1" grpId="0" animBg="1"/>
      <p:bldP spid="44" grpId="0" animBg="1"/>
      <p:bldP spid="2" grpId="0" animBg="1"/>
      <p:bldP spid="34" grpId="0" animBg="1"/>
      <p:bldP spid="33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9" t="12492" r="11151" b="60025"/>
          <a:stretch>
            <a:fillRect/>
          </a:stretch>
        </p:blipFill>
        <p:spPr bwMode="auto">
          <a:xfrm>
            <a:off x="4572001" y="3219822"/>
            <a:ext cx="3384375" cy="881439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043608" y="3075856"/>
            <a:ext cx="2522189" cy="936054"/>
            <a:chOff x="1004913" y="3435846"/>
            <a:chExt cx="2716212" cy="1008062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016150" y="3435846"/>
              <a:ext cx="755650" cy="1008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6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Black" pitchFamily="34" charset="0"/>
                  <a:cs typeface="Arial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004913" y="3619996"/>
              <a:ext cx="908050" cy="661987"/>
              <a:chOff x="115778423" y="108943124"/>
              <a:chExt cx="1611430" cy="1171097"/>
            </a:xfrm>
          </p:grpSpPr>
          <p:pic>
            <p:nvPicPr>
              <p:cNvPr id="6153" name="Picture 9" descr="Image result for windows key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778423" y="108943124"/>
                <a:ext cx="1611430" cy="1171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116201540" y="109745851"/>
                <a:ext cx="381422" cy="335037"/>
              </a:xfrm>
              <a:prstGeom prst="rect">
                <a:avLst/>
              </a:prstGeom>
              <a:noFill/>
              <a:ln w="28575" algn="in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2873400" y="3756521"/>
              <a:ext cx="847725" cy="554037"/>
              <a:chOff x="111008990" y="110919538"/>
              <a:chExt cx="1077855" cy="704418"/>
            </a:xfrm>
          </p:grpSpPr>
          <p:pic>
            <p:nvPicPr>
              <p:cNvPr id="6156" name="Picture 12" descr="Image result for arrow key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9" t="2748" r="1782" b="3435"/>
              <a:stretch>
                <a:fillRect/>
              </a:stretch>
            </p:blipFill>
            <p:spPr bwMode="auto">
              <a:xfrm>
                <a:off x="111026305" y="110919538"/>
                <a:ext cx="1042587" cy="704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11008990" y="111269329"/>
                <a:ext cx="381422" cy="335037"/>
              </a:xfrm>
              <a:prstGeom prst="rect">
                <a:avLst/>
              </a:prstGeom>
              <a:noFill/>
              <a:ln w="28575" algn="in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/>
            </p:nvSpPr>
            <p:spPr bwMode="auto">
              <a:xfrm>
                <a:off x="111705423" y="111269329"/>
                <a:ext cx="381422" cy="335037"/>
              </a:xfrm>
              <a:prstGeom prst="rect">
                <a:avLst/>
              </a:prstGeom>
              <a:noFill/>
              <a:ln w="28575" algn="in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347613"/>
            <a:ext cx="3025742" cy="1723313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3569" y="1347615"/>
            <a:ext cx="3030252" cy="1723311"/>
            <a:chOff x="683569" y="1347615"/>
            <a:chExt cx="3030252" cy="1723311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5" t="23688" r="14911" b="46329"/>
            <a:stretch>
              <a:fillRect/>
            </a:stretch>
          </p:blipFill>
          <p:spPr bwMode="auto">
            <a:xfrm>
              <a:off x="683569" y="1347615"/>
              <a:ext cx="3030252" cy="1723311"/>
            </a:xfrm>
            <a:prstGeom prst="rect">
              <a:avLst/>
            </a:prstGeom>
            <a:noFill/>
            <a:ln w="6350" algn="in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705655" y="1966239"/>
              <a:ext cx="26504" cy="101631"/>
            </a:xfrm>
            <a:prstGeom prst="rect">
              <a:avLst/>
            </a:prstGeom>
            <a:solidFill>
              <a:srgbClr val="FFFFFF"/>
            </a:solidFill>
            <a:ln w="6350" algn="in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 dirty="0">
                <a:solidFill>
                  <a:srgbClr val="491C57"/>
                </a:solidFill>
              </a:rPr>
              <a:t>COMPUTER TASK - Let‘s run</a:t>
            </a:r>
            <a:b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  <a:t>Task 5 - Learning to run the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275606"/>
            <a:ext cx="7920880" cy="3744416"/>
          </a:xfrm>
          <a:prstGeom prst="rect">
            <a:avLst/>
          </a:prstGeom>
          <a:noFill/>
          <a:ln>
            <a:solidFill>
              <a:srgbClr val="862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>
            <a:stCxn id="6" idx="0"/>
            <a:endCxn id="6" idx="2"/>
          </p:cNvCxnSpPr>
          <p:nvPr/>
        </p:nvCxnSpPr>
        <p:spPr>
          <a:xfrm>
            <a:off x="4067944" y="1275606"/>
            <a:ext cx="0" cy="3744416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6646" y="3219822"/>
            <a:ext cx="312906" cy="432048"/>
            <a:chOff x="1547664" y="1602000"/>
            <a:chExt cx="312906" cy="432048"/>
          </a:xfrm>
        </p:grpSpPr>
        <p:sp>
          <p:nvSpPr>
            <p:cNvPr id="11" name="Oval 10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7086" y="3219822"/>
            <a:ext cx="314510" cy="432048"/>
            <a:chOff x="1547664" y="1602000"/>
            <a:chExt cx="314510" cy="432048"/>
          </a:xfrm>
        </p:grpSpPr>
        <p:sp>
          <p:nvSpPr>
            <p:cNvPr id="14" name="Oval 13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7664" y="163335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4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6646" y="1347614"/>
            <a:ext cx="312906" cy="432048"/>
            <a:chOff x="1547664" y="1602000"/>
            <a:chExt cx="312906" cy="432048"/>
          </a:xfrm>
        </p:grpSpPr>
        <p:sp>
          <p:nvSpPr>
            <p:cNvPr id="19" name="Oval 18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87086" y="1347614"/>
            <a:ext cx="312906" cy="432048"/>
            <a:chOff x="1547664" y="1602000"/>
            <a:chExt cx="312906" cy="432048"/>
          </a:xfrm>
        </p:grpSpPr>
        <p:sp>
          <p:nvSpPr>
            <p:cNvPr id="22" name="Oval 21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2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763688" y="2355727"/>
            <a:ext cx="2232248" cy="70188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To run the program, select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Run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, then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Run Module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, or use the shortcut;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F5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12161" y="2571749"/>
            <a:ext cx="1944216" cy="4858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This will open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Interactive mode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and run your code.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3568" y="3941359"/>
            <a:ext cx="3312368" cy="9778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It is good practise to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split your screen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, so you’ve got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interactive mode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on one side and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script mode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on the other.</a:t>
            </a:r>
          </a:p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Use the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Windows Key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and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Directional Arrows 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to achieve this.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8436" y="4299942"/>
            <a:ext cx="1871505" cy="6141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Ask if you need me to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demonstrate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the process.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331640" y="1909042"/>
            <a:ext cx="867055" cy="216024"/>
          </a:xfrm>
          <a:prstGeom prst="roundRect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1" grpId="0" animBg="1"/>
      <p:bldP spid="34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9622"/>
            <a:ext cx="7499176" cy="34563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dirty="0"/>
              <a:t>Now that you know how to open </a:t>
            </a:r>
            <a:r>
              <a:rPr lang="en-GB" sz="1200" b="1" dirty="0"/>
              <a:t>IDLE</a:t>
            </a:r>
            <a:r>
              <a:rPr lang="en-GB" sz="1200" dirty="0"/>
              <a:t> and open </a:t>
            </a:r>
            <a:r>
              <a:rPr lang="en-GB" sz="1200" b="1" dirty="0"/>
              <a:t>Script Mode</a:t>
            </a:r>
            <a:r>
              <a:rPr lang="en-GB" sz="1200" dirty="0"/>
              <a:t>, select a </a:t>
            </a:r>
            <a:r>
              <a:rPr lang="en-GB" sz="1200" b="1" dirty="0"/>
              <a:t>challenge</a:t>
            </a:r>
            <a:r>
              <a:rPr lang="en-GB" sz="1200" dirty="0"/>
              <a:t> below and complete it using </a:t>
            </a:r>
            <a:r>
              <a:rPr lang="en-GB" sz="1200" b="1" dirty="0"/>
              <a:t>Script mode</a:t>
            </a:r>
            <a:r>
              <a:rPr lang="en-GB" sz="1200" dirty="0"/>
              <a:t>. Don’t forget to </a:t>
            </a:r>
            <a:r>
              <a:rPr lang="en-GB" sz="1200" b="1" dirty="0"/>
              <a:t>save</a:t>
            </a:r>
            <a:r>
              <a:rPr lang="en-GB" sz="1200" dirty="0"/>
              <a:t> your program and </a:t>
            </a:r>
            <a:r>
              <a:rPr lang="en-GB" sz="1200" b="1" dirty="0"/>
              <a:t>run</a:t>
            </a:r>
            <a:r>
              <a:rPr lang="en-GB" sz="1200" dirty="0"/>
              <a:t> it, to make sure it works.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 dirty="0">
                <a:solidFill>
                  <a:srgbClr val="491C57"/>
                </a:solidFill>
              </a:rPr>
              <a:t>COMPUTER TASK - Creating complex code</a:t>
            </a:r>
            <a:b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  <a:t>Task 6 - CHALLENGE TIME!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1995686"/>
            <a:ext cx="7427168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8"/>
          <p:cNvSpPr>
            <a:spLocks noGrp="1"/>
          </p:cNvSpPr>
          <p:nvPr/>
        </p:nvSpPr>
        <p:spPr bwMode="auto">
          <a:xfrm>
            <a:off x="467544" y="1995686"/>
            <a:ext cx="3960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33CC33"/>
                </a:solidFill>
                <a:effectLst/>
                <a:latin typeface="Century Gothic" pitchFamily="34" charset="0"/>
                <a:cs typeface="Arial" pitchFamily="34" charset="0"/>
              </a:rPr>
              <a:t>LEMON AND HERB CHALLENGE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39552" y="2394962"/>
            <a:ext cx="727280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Create a program in </a:t>
            </a: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script mode 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that outputs the below message. Save it as “</a:t>
            </a:r>
            <a:r>
              <a:rPr kumimoji="0" lang="en-GB" alt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I Love Python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”.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Arial" pitchFamily="34" charset="0"/>
              </a:rPr>
              <a:t>“I love Python and right now I’m learning to program!”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056400"/>
            <a:ext cx="3456383" cy="15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57200" y="3003798"/>
            <a:ext cx="7427168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57200" y="4011910"/>
            <a:ext cx="7427168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18"/>
          <p:cNvSpPr>
            <a:spLocks noGrp="1"/>
          </p:cNvSpPr>
          <p:nvPr/>
        </p:nvSpPr>
        <p:spPr bwMode="auto">
          <a:xfrm>
            <a:off x="467544" y="3004046"/>
            <a:ext cx="3960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2000" b="1" cap="all" dirty="0">
                <a:solidFill>
                  <a:schemeClr val="accent6">
                    <a:lumMod val="75000"/>
                  </a:schemeClr>
                </a:solidFill>
              </a:rPr>
              <a:t>MILD CHALLENGE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39552" y="3403322"/>
            <a:ext cx="727280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SzPts val="1000"/>
            </a:pP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Create a program in </a:t>
            </a:r>
            <a:r>
              <a:rPr lang="en-GB" altLang="en-US" sz="1200" b="1" dirty="0">
                <a:latin typeface="Century Gothic" pitchFamily="34" charset="0"/>
                <a:cs typeface="Arial" pitchFamily="34" charset="0"/>
              </a:rPr>
              <a:t>script mode 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that outputs the below message. Save it as “</a:t>
            </a:r>
            <a:r>
              <a:rPr lang="en-GB" altLang="en-US" sz="1200" u="sng" dirty="0">
                <a:latin typeface="Century Gothic" pitchFamily="34" charset="0"/>
                <a:cs typeface="Arial" pitchFamily="34" charset="0"/>
              </a:rPr>
              <a:t>Stay Calm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”.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200" dirty="0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“STAY” “CALM” “AND” “LEARN” “PYTHON”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 (</a:t>
            </a:r>
            <a:r>
              <a:rPr lang="en-GB" altLang="en-US" sz="1200" b="1" dirty="0">
                <a:latin typeface="Century Gothic" pitchFamily="34" charset="0"/>
                <a:cs typeface="Arial" pitchFamily="34" charset="0"/>
              </a:rPr>
              <a:t>note: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 each word should be on a new line!).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000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8"/>
          <p:cNvSpPr>
            <a:spLocks noGrp="1"/>
          </p:cNvSpPr>
          <p:nvPr/>
        </p:nvSpPr>
        <p:spPr bwMode="auto">
          <a:xfrm>
            <a:off x="467544" y="4018438"/>
            <a:ext cx="3960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itchFamily="34" charset="0"/>
                <a:cs typeface="Arial" pitchFamily="34" charset="0"/>
              </a:rPr>
              <a:t>HOT CHALLENGE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539552" y="4417714"/>
            <a:ext cx="727280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SzPts val="1000"/>
            </a:pP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Create a program in </a:t>
            </a:r>
            <a:r>
              <a:rPr lang="en-GB" altLang="en-US" sz="1200" b="1" dirty="0">
                <a:latin typeface="Century Gothic" pitchFamily="34" charset="0"/>
                <a:cs typeface="Arial" pitchFamily="34" charset="0"/>
              </a:rPr>
              <a:t>script mode 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that outputs the following message. Save it as “</a:t>
            </a:r>
            <a:r>
              <a:rPr lang="en-GB" altLang="en-US" sz="1200" u="sng" dirty="0">
                <a:latin typeface="Century Gothic" pitchFamily="34" charset="0"/>
                <a:cs typeface="Arial" pitchFamily="34" charset="0"/>
              </a:rPr>
              <a:t>About Me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”.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200" dirty="0">
                <a:solidFill>
                  <a:srgbClr val="008000"/>
                </a:solidFill>
                <a:latin typeface="Consolas" pitchFamily="49" charset="0"/>
                <a:cs typeface="Arial" pitchFamily="34" charset="0"/>
              </a:rPr>
              <a:t>“My name is: ” “My surname is: ”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 (</a:t>
            </a:r>
            <a:r>
              <a:rPr lang="en-GB" altLang="en-US" sz="1200" b="1" dirty="0">
                <a:latin typeface="Century Gothic" pitchFamily="34" charset="0"/>
                <a:cs typeface="Arial" pitchFamily="34" charset="0"/>
              </a:rPr>
              <a:t>note:</a:t>
            </a:r>
            <a:r>
              <a:rPr lang="en-GB" altLang="en-US" sz="1200" dirty="0">
                <a:latin typeface="Century Gothic" pitchFamily="34" charset="0"/>
                <a:cs typeface="Arial" pitchFamily="34" charset="0"/>
              </a:rPr>
              <a:t> each sentence should be separated by a blank line!).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78" y="3015221"/>
            <a:ext cx="596202" cy="84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72" y="4079152"/>
            <a:ext cx="1174885" cy="3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5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16" grpId="0"/>
      <p:bldP spid="17" grpId="0"/>
      <p:bldP spid="38" grpId="0" animBg="1"/>
      <p:bldP spid="39" grpId="0" animBg="1"/>
      <p:bldP spid="40" grpId="0"/>
      <p:bldP spid="41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42C24-AD89-B99E-225A-D635B111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3598"/>
            <a:ext cx="7499176" cy="367240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Now that you've completed the Hot Challenge, you’ve seen how to use print() to display information. </a:t>
            </a:r>
          </a:p>
          <a:p>
            <a:endParaRPr lang="en-GB" dirty="0"/>
          </a:p>
          <a:p>
            <a:r>
              <a:rPr lang="en-GB" dirty="0"/>
              <a:t>But imagine you wanted to change your name or surname in the program multiple times. Wouldn’t it be easier if you didn’t have to rewrite the same lines every time?</a:t>
            </a:r>
          </a:p>
          <a:p>
            <a:endParaRPr lang="en-GB" dirty="0"/>
          </a:p>
          <a:p>
            <a:r>
              <a:rPr lang="en-GB" dirty="0"/>
              <a:t>That’s where variables come in!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688EE5-6494-2450-B1DF-ADACCB55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8547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450F7-5E8D-36F8-F077-6A961CED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 is like a container where I can store information, such as my name or age. </a:t>
            </a:r>
          </a:p>
          <a:p>
            <a:endParaRPr lang="en-GB" dirty="0"/>
          </a:p>
          <a:p>
            <a:r>
              <a:rPr lang="en-GB" dirty="0"/>
              <a:t>Instead of typing my name directly in the print() function, I can store it in a variable and use it whenever I need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83616-68FC-E3A1-0492-084F4801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Variables?</a:t>
            </a:r>
          </a:p>
        </p:txBody>
      </p:sp>
    </p:spTree>
    <p:extLst>
      <p:ext uri="{BB962C8B-B14F-4D97-AF65-F5344CB8AC3E}">
        <p14:creationId xmlns:p14="http://schemas.microsoft.com/office/powerpoint/2010/main" val="186319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55117-A30B-A0EC-5227-4C25000B9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317" y="1491630"/>
            <a:ext cx="6273881" cy="24227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B844F4-5DDE-BFCB-39CB-74E2F320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Me Show You How:</a:t>
            </a:r>
          </a:p>
        </p:txBody>
      </p:sp>
    </p:spTree>
    <p:extLst>
      <p:ext uri="{BB962C8B-B14F-4D97-AF65-F5344CB8AC3E}">
        <p14:creationId xmlns:p14="http://schemas.microsoft.com/office/powerpoint/2010/main" val="371607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D1BD55-DBA2-1668-1641-E2F8077B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1510"/>
            <a:ext cx="7499176" cy="4464496"/>
          </a:xfrm>
        </p:spPr>
        <p:txBody>
          <a:bodyPr>
            <a:normAutofit/>
          </a:bodyPr>
          <a:lstStyle/>
          <a:p>
            <a:r>
              <a:rPr lang="en-GB" dirty="0"/>
              <a:t>I used </a:t>
            </a:r>
            <a:r>
              <a:rPr lang="en-GB" dirty="0" err="1"/>
              <a:t>first_name</a:t>
            </a:r>
            <a:r>
              <a:rPr lang="en-GB" dirty="0"/>
              <a:t> = "Bob" to store "Bob" in the variable </a:t>
            </a:r>
            <a:r>
              <a:rPr lang="en-GB" dirty="0" err="1"/>
              <a:t>first_name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When I type print("My name is", </a:t>
            </a:r>
            <a:r>
              <a:rPr lang="en-GB" dirty="0" err="1"/>
              <a:t>first_name</a:t>
            </a:r>
            <a:r>
              <a:rPr lang="en-GB" dirty="0"/>
              <a:t>), the program replaces </a:t>
            </a:r>
            <a:r>
              <a:rPr lang="en-GB" dirty="0" err="1"/>
              <a:t>first_name</a:t>
            </a:r>
            <a:r>
              <a:rPr lang="en-GB" dirty="0"/>
              <a:t> with "Bob" when it runs.</a:t>
            </a:r>
          </a:p>
          <a:p>
            <a:endParaRPr lang="en-GB" dirty="0"/>
          </a:p>
          <a:p>
            <a:r>
              <a:rPr lang="en-GB" dirty="0"/>
              <a:t>I can change "Bob" to "Alice" in one place, and the program will still work everywhere it uses </a:t>
            </a:r>
            <a:r>
              <a:rPr lang="en-GB" dirty="0" err="1"/>
              <a:t>first_name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63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03E22-AD08-2610-99ED-80AA3AA4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30474A-34FB-4B9B-2020-6610D9A2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008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CD7C0F-765D-0EAA-FBBC-441F467E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Discussion (5 mins):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pseudocode in your own words.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4FE217-E08E-06D4-0745-0EDAE50E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Review the purpose of pseudocode and how it translates into programming code.</a:t>
            </a:r>
          </a:p>
        </p:txBody>
      </p:sp>
    </p:spTree>
    <p:extLst>
      <p:ext uri="{BB962C8B-B14F-4D97-AF65-F5344CB8AC3E}">
        <p14:creationId xmlns:p14="http://schemas.microsoft.com/office/powerpoint/2010/main" val="208919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87078C-5F7B-B14C-A0B2-F5F42F75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4B422-6E9C-6F7D-6E46-FF39C9B4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i="1" dirty="0"/>
              <a:t>What types of information do you think Python can store in variables?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2610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817A2-EFAA-EBE9-DB15-9BF463289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20F75-342D-8AEF-EA21-749C1D43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i="1" dirty="0"/>
              <a:t>What types of information do you think Python can store in variables?</a:t>
            </a:r>
            <a:endParaRPr lang="en-GB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5D2204-2320-82C8-A4E9-CD57C35D5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78503"/>
            <a:ext cx="701987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the four main data types in Python: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(str):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 (int):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 (float):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 (bool):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5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B86EEE-62F0-A4CB-1BC3-1780548F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B88E3-D758-94F8-5FE1-69FCB7EB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1630"/>
            <a:ext cx="7211144" cy="35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225514-29E2-ABB1-8158-2F89C463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7A57F-853F-6666-738F-0EA198D9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 dirty="0" err="1"/>
              <a:t>Working_with_Variables_and_Data_Types_Worksheet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338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53745-626A-3EF6-D7DD-145A44CC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5600"/>
            <a:ext cx="7499176" cy="120811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START </a:t>
            </a:r>
          </a:p>
          <a:p>
            <a:r>
              <a:rPr lang="en-GB" dirty="0"/>
              <a:t>PRINT “Hello, World!” </a:t>
            </a:r>
          </a:p>
          <a:p>
            <a:r>
              <a:rPr lang="en-GB" dirty="0"/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6F1FCC-9C05-0649-8059-55F5FB5C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Simple Pseudocode: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C87E-1CAE-9825-1205-1AA81805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5" y="2787774"/>
            <a:ext cx="6612363" cy="1040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11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9622"/>
            <a:ext cx="7499176" cy="34563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/>
              <a:t>Coding means writing instructions for a computer to perform a task in a form that the computer can understand. There are many programming languages including HTML, C++, Scratch &amp; Kodu.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b="1"/>
              <a:t>Python: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b="1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/>
              <a:t>In </a:t>
            </a:r>
            <a:r>
              <a:rPr lang="en-GB" sz="1200" b="1"/>
              <a:t>1989</a:t>
            </a:r>
            <a:r>
              <a:rPr lang="en-GB" sz="1200"/>
              <a:t> the </a:t>
            </a:r>
            <a:r>
              <a:rPr lang="en-GB" sz="1200" b="1"/>
              <a:t>Python</a:t>
            </a:r>
            <a:r>
              <a:rPr lang="en-GB" sz="1200"/>
              <a:t> programming language was written. It is a </a:t>
            </a:r>
            <a:r>
              <a:rPr lang="en-GB" sz="1200" b="1"/>
              <a:t>typed</a:t>
            </a:r>
            <a:r>
              <a:rPr lang="en-GB" sz="1200"/>
              <a:t> computer language, where short programs can be created relatively easily.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/>
              <a:t>It is used by many large organisations including: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/>
              <a:t>Nokia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/>
              <a:t>NASA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/>
              <a:t>Paint Shop Pro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/>
              <a:t>Google’s Search Engine</a:t>
            </a:r>
          </a:p>
          <a:p>
            <a:pPr marL="0" indent="182563">
              <a:buClr>
                <a:schemeClr val="tx2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GB" sz="1200"/>
              <a:t>YouTube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>
                <a:solidFill>
                  <a:srgbClr val="491C57"/>
                </a:solidFill>
              </a:rPr>
              <a:t>LEARNING TASK - Python</a:t>
            </a:r>
            <a:br>
              <a:rPr lang="en-GB" sz="2800" cap="none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>
                <a:solidFill>
                  <a:schemeClr val="tx2">
                    <a:lumMod val="75000"/>
                  </a:schemeClr>
                </a:solidFill>
              </a:rPr>
              <a:t>What is it?</a:t>
            </a:r>
            <a:endParaRPr lang="en-GB" sz="2800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Image result for python sna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2958" y="-1"/>
            <a:ext cx="2394141" cy="13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84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9622"/>
            <a:ext cx="7499176" cy="34563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b="1"/>
              <a:t>IDLE: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/>
              <a:t>IDLE (</a:t>
            </a:r>
            <a:r>
              <a:rPr lang="en-GB" sz="1200" b="1" u="sng"/>
              <a:t>I</a:t>
            </a:r>
            <a:r>
              <a:rPr lang="en-GB" sz="1200"/>
              <a:t>ntegrated </a:t>
            </a:r>
            <a:r>
              <a:rPr lang="en-GB" sz="1200" b="1" u="sng"/>
              <a:t>D</a:t>
            </a:r>
            <a:r>
              <a:rPr lang="en-GB" sz="1200"/>
              <a:t>eve</a:t>
            </a:r>
            <a:r>
              <a:rPr lang="en-GB" sz="1200" b="1" u="sng"/>
              <a:t>L</a:t>
            </a:r>
            <a:r>
              <a:rPr lang="en-GB" sz="1200"/>
              <a:t>opment </a:t>
            </a:r>
            <a:r>
              <a:rPr lang="en-GB" sz="1200" b="1" u="sng"/>
              <a:t>E</a:t>
            </a:r>
            <a:r>
              <a:rPr lang="en-GB" sz="1200"/>
              <a:t>nvironment) is an application which </a:t>
            </a:r>
            <a:r>
              <a:rPr lang="en-GB" sz="1200" b="1"/>
              <a:t>understands</a:t>
            </a:r>
            <a:r>
              <a:rPr lang="en-GB" sz="1200"/>
              <a:t> Python code and helps you to get your coding right. 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/>
              <a:t>It is what we will use to </a:t>
            </a:r>
            <a:r>
              <a:rPr lang="en-GB" sz="1200" b="1"/>
              <a:t>create</a:t>
            </a:r>
            <a:r>
              <a:rPr lang="en-GB" sz="1200"/>
              <a:t>, </a:t>
            </a:r>
            <a:r>
              <a:rPr lang="en-GB" sz="1200" b="1"/>
              <a:t>save</a:t>
            </a:r>
            <a:r>
              <a:rPr lang="en-GB" sz="1200"/>
              <a:t> and </a:t>
            </a:r>
            <a:r>
              <a:rPr lang="en-GB" sz="1200" b="1"/>
              <a:t>run</a:t>
            </a:r>
            <a:r>
              <a:rPr lang="en-GB" sz="1200"/>
              <a:t> the programs.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/>
          </a:p>
          <a:p>
            <a:pPr marL="0" indent="0" algn="ctr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800" b="1" u="sng"/>
              <a:t>Python</a:t>
            </a:r>
            <a:r>
              <a:rPr lang="en-GB" sz="1800"/>
              <a:t> = is a computer based typed language</a:t>
            </a:r>
          </a:p>
          <a:p>
            <a:pPr marL="0" indent="0" algn="ctr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800" b="1" u="sng"/>
              <a:t>IDLE</a:t>
            </a:r>
            <a:r>
              <a:rPr lang="en-GB" sz="1800"/>
              <a:t> = is the software we use to create programs using Python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>
                <a:solidFill>
                  <a:srgbClr val="491C57"/>
                </a:solidFill>
              </a:rPr>
              <a:t>LEARNING TASK - IDLE</a:t>
            </a:r>
            <a:br>
              <a:rPr lang="en-GB" sz="2800" cap="none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>
                <a:solidFill>
                  <a:schemeClr val="tx2">
                    <a:lumMod val="75000"/>
                  </a:schemeClr>
                </a:solidFill>
              </a:rPr>
              <a:t>What is it?</a:t>
            </a:r>
            <a:endParaRPr lang="en-GB" sz="2800" cap="none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609458"/>
            <a:ext cx="5873824" cy="14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1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95039E-EABC-32CE-E3B3-ABC327AC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26A7A-F2BA-DF13-59AE-1D4D4402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Python</a:t>
            </a:r>
          </a:p>
        </p:txBody>
      </p:sp>
    </p:spTree>
    <p:extLst>
      <p:ext uri="{BB962C8B-B14F-4D97-AF65-F5344CB8AC3E}">
        <p14:creationId xmlns:p14="http://schemas.microsoft.com/office/powerpoint/2010/main" val="395872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0" b="23635"/>
          <a:stretch/>
        </p:blipFill>
        <p:spPr bwMode="auto">
          <a:xfrm>
            <a:off x="4572001" y="3219822"/>
            <a:ext cx="2142506" cy="1710000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7" b="40364"/>
          <a:stretch>
            <a:fillRect/>
          </a:stretch>
        </p:blipFill>
        <p:spPr bwMode="auto">
          <a:xfrm>
            <a:off x="683569" y="3219823"/>
            <a:ext cx="3024335" cy="1694294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4" b="38898"/>
          <a:stretch>
            <a:fillRect/>
          </a:stretch>
        </p:blipFill>
        <p:spPr bwMode="auto">
          <a:xfrm>
            <a:off x="4572000" y="1347614"/>
            <a:ext cx="3025742" cy="1705839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CCCC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5"/>
            <a:ext cx="3024336" cy="1705838"/>
          </a:xfrm>
          <a:prstGeom prst="rect">
            <a:avLst/>
          </a:prstGeom>
          <a:noFill/>
          <a:ln w="6350" algn="in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 dirty="0">
                <a:solidFill>
                  <a:srgbClr val="491C57"/>
                </a:solidFill>
              </a:rPr>
              <a:t>COMPUTER TASK - print (“Hello World”)</a:t>
            </a:r>
            <a:b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  <a:t>Task 1 - Create your first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275606"/>
            <a:ext cx="7920880" cy="3744416"/>
          </a:xfrm>
          <a:prstGeom prst="rect">
            <a:avLst/>
          </a:prstGeom>
          <a:noFill/>
          <a:ln>
            <a:solidFill>
              <a:srgbClr val="862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>
            <a:stCxn id="6" idx="0"/>
            <a:endCxn id="6" idx="2"/>
          </p:cNvCxnSpPr>
          <p:nvPr/>
        </p:nvCxnSpPr>
        <p:spPr>
          <a:xfrm>
            <a:off x="4067944" y="1275606"/>
            <a:ext cx="0" cy="3744416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6646" y="3219822"/>
            <a:ext cx="312906" cy="432048"/>
            <a:chOff x="1547664" y="1602000"/>
            <a:chExt cx="312906" cy="432048"/>
          </a:xfrm>
        </p:grpSpPr>
        <p:sp>
          <p:nvSpPr>
            <p:cNvPr id="11" name="Oval 10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7086" y="3219822"/>
            <a:ext cx="304892" cy="432048"/>
            <a:chOff x="1547664" y="1602000"/>
            <a:chExt cx="304892" cy="432048"/>
          </a:xfrm>
        </p:grpSpPr>
        <p:sp>
          <p:nvSpPr>
            <p:cNvPr id="14" name="Oval 13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7664" y="163335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E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07504" y="3147814"/>
            <a:ext cx="7920880" cy="0"/>
          </a:xfrm>
          <a:prstGeom prst="line">
            <a:avLst/>
          </a:prstGeom>
          <a:ln>
            <a:solidFill>
              <a:srgbClr val="862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26646" y="1347614"/>
            <a:ext cx="312906" cy="432048"/>
            <a:chOff x="1547664" y="1602000"/>
            <a:chExt cx="312906" cy="432048"/>
          </a:xfrm>
        </p:grpSpPr>
        <p:sp>
          <p:nvSpPr>
            <p:cNvPr id="19" name="Oval 18"/>
            <p:cNvSpPr/>
            <p:nvPr/>
          </p:nvSpPr>
          <p:spPr>
            <a:xfrm>
              <a:off x="1560101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87086" y="1347614"/>
            <a:ext cx="312906" cy="432048"/>
            <a:chOff x="1547664" y="1602000"/>
            <a:chExt cx="312906" cy="432048"/>
          </a:xfrm>
        </p:grpSpPr>
        <p:sp>
          <p:nvSpPr>
            <p:cNvPr id="22" name="Oval 21"/>
            <p:cNvSpPr/>
            <p:nvPr/>
          </p:nvSpPr>
          <p:spPr>
            <a:xfrm>
              <a:off x="1547664" y="1602000"/>
              <a:ext cx="288032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1633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Century Gothic" pitchFamily="34" charset="0"/>
                </a:rPr>
                <a:t>2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771800" y="2409541"/>
            <a:ext cx="1224136" cy="64807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Open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IDLE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and look for the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chevrons &gt;&gt;&gt;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56176" y="2571749"/>
            <a:ext cx="1800200" cy="4858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Type: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(“Hello World”)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71800" y="4252202"/>
            <a:ext cx="1224136" cy="6619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Now press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Enter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on the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keyboard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04248" y="3219822"/>
            <a:ext cx="1152128" cy="171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See what other print statements you can create using the same </a:t>
            </a:r>
            <a:r>
              <a:rPr lang="en-GB" sz="1100" b="1" dirty="0">
                <a:solidFill>
                  <a:schemeClr val="tx1"/>
                </a:solidFill>
                <a:latin typeface="Century Gothic" pitchFamily="34" charset="0"/>
              </a:rPr>
              <a:t>technique</a:t>
            </a:r>
            <a:r>
              <a:rPr lang="en-GB" sz="1100" dirty="0">
                <a:solidFill>
                  <a:schemeClr val="tx1"/>
                </a:solidFill>
                <a:latin typeface="Century Gothic" pitchFamily="34" charset="0"/>
              </a:rPr>
              <a:t> as you did with “Hello World”</a:t>
            </a:r>
          </a:p>
        </p:txBody>
      </p:sp>
      <p:sp>
        <p:nvSpPr>
          <p:cNvPr id="44" name="Oval 43"/>
          <p:cNvSpPr/>
          <p:nvPr/>
        </p:nvSpPr>
        <p:spPr>
          <a:xfrm>
            <a:off x="635828" y="1789007"/>
            <a:ext cx="263764" cy="263764"/>
          </a:xfrm>
          <a:prstGeom prst="ellipse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4499992" y="2148209"/>
            <a:ext cx="1944216" cy="261332"/>
          </a:xfrm>
          <a:prstGeom prst="roundRect">
            <a:avLst/>
          </a:prstGeom>
          <a:noFill/>
          <a:ln w="19050">
            <a:solidFill>
              <a:srgbClr val="862A4A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enter key keyboar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7"/>
          <a:stretch/>
        </p:blipFill>
        <p:spPr bwMode="auto">
          <a:xfrm>
            <a:off x="179512" y="4421608"/>
            <a:ext cx="1584176" cy="54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5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1" grpId="0" animBg="1"/>
      <p:bldP spid="33" grpId="0" animBg="1"/>
      <p:bldP spid="44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9622"/>
            <a:ext cx="7499176" cy="34563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b="1" dirty="0"/>
              <a:t>Syntax</a:t>
            </a:r>
            <a:r>
              <a:rPr lang="en-GB" sz="1200" dirty="0"/>
              <a:t> = the structure of statements in a computer language.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b="1" dirty="0"/>
              <a:t>Error</a:t>
            </a:r>
            <a:r>
              <a:rPr lang="en-GB" sz="1200" dirty="0"/>
              <a:t> = a mistake.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 algn="ctr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800" b="1" dirty="0"/>
              <a:t>Syntax Error </a:t>
            </a:r>
            <a:r>
              <a:rPr lang="en-GB" sz="1800" dirty="0"/>
              <a:t>= a mistake with your computer language.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dirty="0"/>
              <a:t>Below there are four lines of code that involve the print statement. Each line has a </a:t>
            </a:r>
            <a:r>
              <a:rPr lang="en-GB" sz="1200" b="1" dirty="0"/>
              <a:t>syntax error</a:t>
            </a:r>
            <a:r>
              <a:rPr lang="en-GB" sz="1200" dirty="0"/>
              <a:t>. </a:t>
            </a:r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Clr>
                <a:schemeClr val="tx2">
                  <a:lumMod val="75000"/>
                </a:schemeClr>
              </a:buClr>
              <a:buSzPct val="100000"/>
              <a:buNone/>
            </a:pPr>
            <a:r>
              <a:rPr lang="en-GB" sz="1200" dirty="0"/>
              <a:t>Discuss with a </a:t>
            </a:r>
            <a:r>
              <a:rPr lang="en-GB" sz="1200" b="1" dirty="0"/>
              <a:t>partner</a:t>
            </a:r>
            <a:r>
              <a:rPr lang="en-GB" sz="1200" dirty="0"/>
              <a:t> what </a:t>
            </a:r>
            <a:r>
              <a:rPr lang="en-GB" sz="1200" b="1" dirty="0"/>
              <a:t>mistakes</a:t>
            </a:r>
            <a:r>
              <a:rPr lang="en-GB" sz="1200" dirty="0"/>
              <a:t> have been made on each line of code.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40030"/>
            <a:ext cx="7499176" cy="96356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Century Gothic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GB" sz="2800" cap="none" dirty="0">
                <a:solidFill>
                  <a:srgbClr val="491C57"/>
                </a:solidFill>
              </a:rPr>
              <a:t>PAIRED TASK - Syntax Errors</a:t>
            </a:r>
            <a:b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cap="none" dirty="0">
                <a:solidFill>
                  <a:schemeClr val="tx2">
                    <a:lumMod val="75000"/>
                  </a:schemeClr>
                </a:solidFill>
              </a:rPr>
              <a:t>Task 2 - Spot the errors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24307"/>
              </p:ext>
            </p:extLst>
          </p:nvPr>
        </p:nvGraphicFramePr>
        <p:xfrm>
          <a:off x="678396" y="2787774"/>
          <a:ext cx="7056784" cy="171882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3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40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Code</a:t>
                      </a:r>
                      <a:endParaRPr lang="en-GB" sz="700" kern="14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40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Mistake</a:t>
                      </a:r>
                      <a:endParaRPr lang="en-GB" sz="700" kern="14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primt (</a:t>
                      </a:r>
                      <a:r>
                        <a:rPr lang="en-GB" sz="1400" kern="120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"Hello World!"</a:t>
                      </a:r>
                      <a:r>
                        <a:rPr lang="en-GB" sz="1400" kern="120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</a:t>
                      </a:r>
                      <a:endParaRPr lang="en-GB" sz="700" kern="140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400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 print is spelt</a:t>
                      </a:r>
                      <a:r>
                        <a:rPr lang="en-GB" sz="1200" b="1" kern="1400" baseline="0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 incorrectly </a:t>
                      </a:r>
                      <a:endParaRPr lang="en-GB" sz="600" b="1" kern="14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Print (</a:t>
                      </a:r>
                      <a:r>
                        <a:rPr lang="en-GB" sz="1400" kern="120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"Hello World!"</a:t>
                      </a:r>
                      <a:r>
                        <a:rPr lang="en-GB" sz="1400" kern="120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</a:t>
                      </a:r>
                      <a:endParaRPr lang="en-GB" sz="700" kern="140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400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GB" sz="600" b="1" kern="14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rgbClr val="7030A0"/>
                          </a:solidFill>
                          <a:effectLst/>
                          <a:latin typeface="Consolas"/>
                        </a:rPr>
                        <a:t>print </a:t>
                      </a:r>
                      <a:r>
                        <a:rPr lang="en-GB" sz="1400" kern="120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(Hello World!)</a:t>
                      </a:r>
                      <a:endParaRPr lang="en-GB" sz="700" kern="14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400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GB" sz="600" b="1" kern="14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rgbClr val="7030A0"/>
                          </a:solidFill>
                          <a:effectLst/>
                          <a:latin typeface="Consolas"/>
                        </a:rPr>
                        <a:t>print </a:t>
                      </a:r>
                      <a:r>
                        <a:rPr lang="en-GB" sz="1400" kern="1200" dirty="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"Hello World!"</a:t>
                      </a:r>
                      <a:endParaRPr lang="en-GB" sz="700" kern="14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400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GB" sz="600" b="1" kern="14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576" marR="36576" marT="36576" marB="365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78796" y="3138442"/>
            <a:ext cx="23094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834AE-69D3-58A9-7F4E-36853528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2059AA-D936-C945-4A35-8A8DAC69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CF4C0-9D26-0CE9-F04D-1FE274A6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35646"/>
            <a:ext cx="7416824" cy="17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67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 bwMode="auto">
        <a:noFill/>
        <a:ln w="38100" algn="in">
          <a:solidFill>
            <a:srgbClr val="FF0066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CCCCCC"/>
                </a:outerShdw>
              </a:effectLst>
            </a14:hiddenEffects>
          </a:ext>
        </a:extLst>
      </a:spPr>
      <a:bodyPr vert="horz" wrap="square" lIns="36576" tIns="36576" rIns="36576" bIns="36576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2604</TotalTime>
  <Words>1275</Words>
  <Application>Microsoft Office PowerPoint</Application>
  <PresentationFormat>On-screen Show (16:9)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Century Gothic</vt:lpstr>
      <vt:lpstr>Consolas</vt:lpstr>
      <vt:lpstr>Times New Roman</vt:lpstr>
      <vt:lpstr>Trebuchet MS</vt:lpstr>
      <vt:lpstr>Wingdings</vt:lpstr>
      <vt:lpstr>Wingdings 2</vt:lpstr>
      <vt:lpstr>Opulent</vt:lpstr>
      <vt:lpstr>Lesson 2 Introduction to Python</vt:lpstr>
      <vt:lpstr>Review the purpose of pseudocode and how it translates into programming code.</vt:lpstr>
      <vt:lpstr>Simple Pseudocode:  </vt:lpstr>
      <vt:lpstr>PowerPoint Presentation</vt:lpstr>
      <vt:lpstr>PowerPoint Presentation</vt:lpstr>
      <vt:lpstr>Install Python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What Are Variables?</vt:lpstr>
      <vt:lpstr>Let Me Show You How:</vt:lpstr>
      <vt:lpstr>PowerPoint Presentation</vt:lpstr>
      <vt:lpstr>Worksheet</vt:lpstr>
      <vt:lpstr>What types of information do you think Python can store in variables?</vt:lpstr>
      <vt:lpstr>What types of information do you think Python can store in variables?</vt:lpstr>
      <vt:lpstr>Example</vt:lpstr>
      <vt:lpstr>Working_with_Variables_and_Data_Types_Worksheet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7 Computer Science</dc:title>
  <dc:creator>Hugh Anderson</dc:creator>
  <cp:lastModifiedBy>Camilla Stevenson</cp:lastModifiedBy>
  <cp:revision>502</cp:revision>
  <dcterms:created xsi:type="dcterms:W3CDTF">2017-08-18T12:03:25Z</dcterms:created>
  <dcterms:modified xsi:type="dcterms:W3CDTF">2025-01-13T16:35:28Z</dcterms:modified>
</cp:coreProperties>
</file>