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d5263ba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d5263ba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Jika kita menggunakan foto editor misalnya photoshop cara mengubah Foto biasa menjadi Negative Image menggunakan fitur Curves, caranya tinggal mengubah garis menjadi menurun maka hasilnya menjadi Negative Image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d5263baf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d5263ba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 Film juga merupakan contoh hasil dari Negative Image, Kita harus melalui proses pencucian ditembak pakai alat yang bernama Enlarger roll film untuk mendapatkan hasil gambar yang lebih berwarna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 = f(x,y), fungsi untuk pengambilan nilai array RGB dari setiap piksel pada gambar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d5263baf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d5263baf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d5263ba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d5263ba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d5263ba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d5263ba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d5263ba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d5263ba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b9e3ab322e2230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b9e3ab322e2230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Negative Images &amp; Logarithmic Transformation</a:t>
            </a:r>
            <a:endParaRPr/>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fontScale="70000" lnSpcReduction="10000"/>
          </a:bodyPr>
          <a:lstStyle/>
          <a:p>
            <a:pPr indent="0" lvl="0" marL="0" rtl="0" algn="ctr">
              <a:lnSpc>
                <a:spcPct val="115000"/>
              </a:lnSpc>
              <a:spcBef>
                <a:spcPts val="0"/>
              </a:spcBef>
              <a:spcAft>
                <a:spcPts val="0"/>
              </a:spcAft>
              <a:buNone/>
            </a:pPr>
            <a:r>
              <a:rPr lang="en"/>
              <a:t>Anggota:</a:t>
            </a:r>
            <a:endParaRPr/>
          </a:p>
          <a:p>
            <a:pPr indent="0" lvl="0" marL="0" rtl="0" algn="ctr">
              <a:lnSpc>
                <a:spcPct val="115000"/>
              </a:lnSpc>
              <a:spcBef>
                <a:spcPts val="0"/>
              </a:spcBef>
              <a:spcAft>
                <a:spcPts val="0"/>
              </a:spcAft>
              <a:buNone/>
            </a:pPr>
            <a:r>
              <a:rPr lang="en"/>
              <a:t>1117041 - Alfiyanto Kondolele</a:t>
            </a:r>
            <a:endParaRPr/>
          </a:p>
          <a:p>
            <a:pPr indent="0" lvl="0" marL="0" rtl="0" algn="ctr">
              <a:lnSpc>
                <a:spcPct val="115000"/>
              </a:lnSpc>
              <a:spcBef>
                <a:spcPts val="0"/>
              </a:spcBef>
              <a:spcAft>
                <a:spcPts val="0"/>
              </a:spcAft>
              <a:buNone/>
            </a:pPr>
            <a:r>
              <a:rPr lang="en"/>
              <a:t>1118002 - Steven Wijaya</a:t>
            </a:r>
            <a:endParaRPr/>
          </a:p>
          <a:p>
            <a:pPr indent="0" lvl="0" marL="0" rtl="0" algn="ctr">
              <a:lnSpc>
                <a:spcPct val="115000"/>
              </a:lnSpc>
              <a:spcBef>
                <a:spcPts val="0"/>
              </a:spcBef>
              <a:spcAft>
                <a:spcPts val="0"/>
              </a:spcAft>
              <a:buNone/>
            </a:pPr>
            <a:r>
              <a:rPr lang="en"/>
              <a:t>1118019 - Johanes Victor</a:t>
            </a:r>
            <a:endParaRPr/>
          </a:p>
          <a:p>
            <a:pPr indent="0" lvl="0" marL="0" rtl="0" algn="ctr">
              <a:lnSpc>
                <a:spcPct val="115000"/>
              </a:lnSpc>
              <a:spcBef>
                <a:spcPts val="0"/>
              </a:spcBef>
              <a:spcAft>
                <a:spcPts val="0"/>
              </a:spcAft>
              <a:buNone/>
            </a:pPr>
            <a:r>
              <a:rPr lang="en"/>
              <a:t>1118042 - Yoel Agustinus</a:t>
            </a:r>
            <a:endParaRPr/>
          </a:p>
          <a:p>
            <a:pPr indent="0" lvl="0" marL="0" rtl="0" algn="ctr">
              <a:lnSpc>
                <a:spcPct val="115000"/>
              </a:lnSpc>
              <a:spcBef>
                <a:spcPts val="0"/>
              </a:spcBef>
              <a:spcAft>
                <a:spcPts val="0"/>
              </a:spcAft>
              <a:buNone/>
            </a:pPr>
            <a:r>
              <a:rPr lang="en"/>
              <a:t>1118044 - Reynold Yehezkiel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0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4080"/>
              <a:t>Negative Images</a:t>
            </a:r>
            <a:endParaRPr sz="1920"/>
          </a:p>
        </p:txBody>
      </p:sp>
      <p:sp>
        <p:nvSpPr>
          <p:cNvPr id="61" name="Google Shape;61;p14"/>
          <p:cNvSpPr txBox="1"/>
          <p:nvPr>
            <p:ph idx="1" type="body"/>
          </p:nvPr>
        </p:nvSpPr>
        <p:spPr>
          <a:xfrm>
            <a:off x="285950" y="1107050"/>
            <a:ext cx="8596800" cy="39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Negative Image Adalah Invert(pembalikan) dari Identity Transformation. </a:t>
            </a:r>
            <a:r>
              <a:rPr lang="en"/>
              <a:t> Identity Transformation ditunjukkan dengan garis lurus menaik , sementara Negative Image ditunjukan dengan garis lurus menurun, yang dimana Negative Image setiap nilai inputan dari citra dikurangi dari L-1 dan dipetakan ke Image Output</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1228147" y="2819875"/>
            <a:ext cx="2516300" cy="1626975"/>
          </a:xfrm>
          <a:prstGeom prst="rect">
            <a:avLst/>
          </a:prstGeom>
          <a:noFill/>
          <a:ln>
            <a:noFill/>
          </a:ln>
        </p:spPr>
      </p:pic>
      <p:sp>
        <p:nvSpPr>
          <p:cNvPr id="63" name="Google Shape;63;p14"/>
          <p:cNvSpPr/>
          <p:nvPr/>
        </p:nvSpPr>
        <p:spPr>
          <a:xfrm>
            <a:off x="4192250" y="3230088"/>
            <a:ext cx="784200" cy="48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4"/>
          <p:cNvPicPr preferRelativeResize="0"/>
          <p:nvPr/>
        </p:nvPicPr>
        <p:blipFill>
          <a:blip r:embed="rId4">
            <a:alphaModFix/>
          </a:blip>
          <a:stretch>
            <a:fillRect/>
          </a:stretch>
        </p:blipFill>
        <p:spPr>
          <a:xfrm>
            <a:off x="5632148" y="2819873"/>
            <a:ext cx="2382632" cy="162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60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ts val="891"/>
              <a:buFont typeface="Arial"/>
              <a:buNone/>
            </a:pPr>
            <a:r>
              <a:rPr lang="en" sz="4080"/>
              <a:t>Negative Images</a:t>
            </a:r>
            <a:endParaRPr sz="1920"/>
          </a:p>
          <a:p>
            <a:pPr indent="0" lvl="0" marL="0" rtl="0" algn="l">
              <a:spcBef>
                <a:spcPts val="0"/>
              </a:spcBef>
              <a:spcAft>
                <a:spcPts val="0"/>
              </a:spcAft>
              <a:buNone/>
            </a:pPr>
            <a:r>
              <a:t/>
            </a:r>
            <a:endParaRPr/>
          </a:p>
        </p:txBody>
      </p:sp>
      <p:sp>
        <p:nvSpPr>
          <p:cNvPr id="70" name="Google Shape;70;p15"/>
          <p:cNvSpPr txBox="1"/>
          <p:nvPr>
            <p:ph idx="1" type="body"/>
          </p:nvPr>
        </p:nvSpPr>
        <p:spPr>
          <a:xfrm>
            <a:off x="383400" y="955950"/>
            <a:ext cx="8448900" cy="38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Contoh, pada gambar dibawah ini, </a:t>
            </a:r>
            <a:r>
              <a:rPr lang="en" sz="1700"/>
              <a:t>level dalam citra ini adalah 256. Maka, </a:t>
            </a:r>
            <a:r>
              <a:rPr lang="en" sz="1700"/>
              <a:t> dengan rumus S=(L-1)-R. Kita bisa mendapatkan persamaan S = 255-R, jadi setiap nilai 255 minus R. Jadi yang terjadi adalah, piksel yang lebih terang menjadi gelap dan piksel yang lebih gelap menjadi terang. Dan itu menghasilkan gambar negatif</a:t>
            </a:r>
            <a:endParaRPr sz="1700"/>
          </a:p>
        </p:txBody>
      </p:sp>
      <p:pic>
        <p:nvPicPr>
          <p:cNvPr id="71" name="Google Shape;71;p15"/>
          <p:cNvPicPr preferRelativeResize="0"/>
          <p:nvPr/>
        </p:nvPicPr>
        <p:blipFill>
          <a:blip r:embed="rId3">
            <a:alphaModFix/>
          </a:blip>
          <a:stretch>
            <a:fillRect/>
          </a:stretch>
        </p:blipFill>
        <p:spPr>
          <a:xfrm>
            <a:off x="608250" y="3079325"/>
            <a:ext cx="1771650" cy="1685925"/>
          </a:xfrm>
          <a:prstGeom prst="rect">
            <a:avLst/>
          </a:prstGeom>
          <a:noFill/>
          <a:ln>
            <a:noFill/>
          </a:ln>
        </p:spPr>
      </p:pic>
      <p:sp>
        <p:nvSpPr>
          <p:cNvPr id="72" name="Google Shape;72;p15"/>
          <p:cNvSpPr/>
          <p:nvPr/>
        </p:nvSpPr>
        <p:spPr>
          <a:xfrm>
            <a:off x="2544513" y="3682125"/>
            <a:ext cx="784200" cy="48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5"/>
          <p:cNvPicPr preferRelativeResize="0"/>
          <p:nvPr/>
        </p:nvPicPr>
        <p:blipFill>
          <a:blip r:embed="rId4">
            <a:alphaModFix/>
          </a:blip>
          <a:stretch>
            <a:fillRect/>
          </a:stretch>
        </p:blipFill>
        <p:spPr>
          <a:xfrm>
            <a:off x="3493350" y="3066862"/>
            <a:ext cx="1771650" cy="1710858"/>
          </a:xfrm>
          <a:prstGeom prst="rect">
            <a:avLst/>
          </a:prstGeom>
          <a:noFill/>
          <a:ln>
            <a:noFill/>
          </a:ln>
        </p:spPr>
      </p:pic>
      <p:pic>
        <p:nvPicPr>
          <p:cNvPr id="74" name="Google Shape;74;p15"/>
          <p:cNvPicPr preferRelativeResize="0"/>
          <p:nvPr/>
        </p:nvPicPr>
        <p:blipFill>
          <a:blip r:embed="rId5">
            <a:alphaModFix/>
          </a:blip>
          <a:stretch>
            <a:fillRect/>
          </a:stretch>
        </p:blipFill>
        <p:spPr>
          <a:xfrm>
            <a:off x="6896225" y="3192650"/>
            <a:ext cx="1771650" cy="1771650"/>
          </a:xfrm>
          <a:prstGeom prst="rect">
            <a:avLst/>
          </a:prstGeom>
          <a:noFill/>
          <a:ln>
            <a:noFill/>
          </a:ln>
        </p:spPr>
      </p:pic>
      <p:sp>
        <p:nvSpPr>
          <p:cNvPr id="75" name="Google Shape;75;p15"/>
          <p:cNvSpPr txBox="1"/>
          <p:nvPr/>
        </p:nvSpPr>
        <p:spPr>
          <a:xfrm>
            <a:off x="6728725" y="2884775"/>
            <a:ext cx="21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Contoh lain: Roll Film</a:t>
            </a:r>
            <a:endParaRPr/>
          </a:p>
        </p:txBody>
      </p:sp>
      <p:sp>
        <p:nvSpPr>
          <p:cNvPr id="76" name="Google Shape;76;p15"/>
          <p:cNvSpPr txBox="1"/>
          <p:nvPr/>
        </p:nvSpPr>
        <p:spPr>
          <a:xfrm>
            <a:off x="311700" y="2463725"/>
            <a:ext cx="217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Contoh: B&amp;W </a:t>
            </a:r>
            <a:r>
              <a:rPr lang="en"/>
              <a:t>Albert Einstein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5067425" y="1270687"/>
            <a:ext cx="2228850" cy="3335572"/>
          </a:xfrm>
          <a:prstGeom prst="rect">
            <a:avLst/>
          </a:prstGeom>
          <a:noFill/>
          <a:ln>
            <a:noFill/>
          </a:ln>
        </p:spPr>
      </p:pic>
      <p:sp>
        <p:nvSpPr>
          <p:cNvPr id="82" name="Google Shape;82;p16"/>
          <p:cNvSpPr txBox="1"/>
          <p:nvPr>
            <p:ph type="title"/>
          </p:nvPr>
        </p:nvSpPr>
        <p:spPr>
          <a:xfrm>
            <a:off x="311700" y="220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4080"/>
              <a:t>Negative Images</a:t>
            </a:r>
            <a:endParaRPr sz="1920"/>
          </a:p>
        </p:txBody>
      </p:sp>
      <p:pic>
        <p:nvPicPr>
          <p:cNvPr id="83" name="Google Shape;83;p16"/>
          <p:cNvPicPr preferRelativeResize="0"/>
          <p:nvPr/>
        </p:nvPicPr>
        <p:blipFill>
          <a:blip r:embed="rId4">
            <a:alphaModFix/>
          </a:blip>
          <a:stretch>
            <a:fillRect/>
          </a:stretch>
        </p:blipFill>
        <p:spPr>
          <a:xfrm>
            <a:off x="1825625" y="1266823"/>
            <a:ext cx="2228850" cy="334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Transformasi Logaritmik berguna dalam penggambaran grafik ketika pada deretan nilai terdapat selisih nilai yang sangat kecil maupun selisih nilai yang sangat besar, sehingga selisih nilai yang sangat kecil tersebut akan sulit dilihat.</a:t>
            </a:r>
            <a:endParaRPr/>
          </a:p>
          <a:p>
            <a:pPr indent="-342900" lvl="0" marL="457200" rtl="0" algn="l">
              <a:spcBef>
                <a:spcPts val="0"/>
              </a:spcBef>
              <a:spcAft>
                <a:spcPts val="0"/>
              </a:spcAft>
              <a:buSzPts val="1800"/>
              <a:buChar char="●"/>
            </a:pPr>
            <a:r>
              <a:rPr lang="en"/>
              <a:t>Mengandung 2 jenis tipe transformasi yaitu logarithmic transformation dan inverse log transformation.</a:t>
            </a:r>
            <a:endParaRPr/>
          </a:p>
          <a:p>
            <a:pPr indent="-342900" lvl="0" marL="457200" rtl="0" algn="l">
              <a:spcBef>
                <a:spcPts val="0"/>
              </a:spcBef>
              <a:spcAft>
                <a:spcPts val="0"/>
              </a:spcAft>
              <a:buSzPts val="1800"/>
              <a:buChar char="●"/>
            </a:pPr>
            <a:r>
              <a:rPr lang="en"/>
              <a:t>Selama transformasi logaritmik, pixel gelap dalam gambar diperluas sebagai perbandingan dengan nilai pixel yang lebih tinggi. Hasilnya adalah citra yang ditingkatkan.</a:t>
            </a:r>
            <a:endParaRPr/>
          </a:p>
        </p:txBody>
      </p:sp>
      <p:sp>
        <p:nvSpPr>
          <p:cNvPr id="89" name="Google Shape;89;p17"/>
          <p:cNvSpPr txBox="1"/>
          <p:nvPr>
            <p:ph type="title"/>
          </p:nvPr>
        </p:nvSpPr>
        <p:spPr>
          <a:xfrm>
            <a:off x="311700" y="220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4080"/>
              <a:t>Log Transformation</a:t>
            </a:r>
            <a:endParaRPr sz="19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ts val="891"/>
              <a:buFont typeface="Arial"/>
              <a:buNone/>
            </a:pPr>
            <a:r>
              <a:rPr lang="en" sz="4080"/>
              <a:t>Log Transformation</a:t>
            </a:r>
            <a:endParaRPr sz="1920"/>
          </a:p>
          <a:p>
            <a:pPr indent="0" lvl="0" marL="0" rtl="0" algn="l">
              <a:spcBef>
                <a:spcPts val="0"/>
              </a:spcBef>
              <a:spcAft>
                <a:spcPts val="0"/>
              </a:spcAft>
              <a:buNone/>
            </a:pPr>
            <a:r>
              <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 = c.log(1+r)</a:t>
            </a:r>
            <a:endParaRPr/>
          </a:p>
          <a:p>
            <a:pPr indent="-342900" lvl="0" marL="457200" rtl="0" algn="l">
              <a:spcBef>
                <a:spcPts val="0"/>
              </a:spcBef>
              <a:spcAft>
                <a:spcPts val="0"/>
              </a:spcAft>
              <a:buSzPts val="1800"/>
              <a:buChar char="●"/>
            </a:pPr>
            <a:r>
              <a:rPr lang="en"/>
              <a:t>s </a:t>
            </a:r>
            <a:r>
              <a:rPr lang="en">
                <a:highlight>
                  <a:srgbClr val="FFFFFF"/>
                </a:highlight>
              </a:rPr>
              <a:t>→</a:t>
            </a:r>
            <a:r>
              <a:rPr lang="en"/>
              <a:t> output/hasil gambar</a:t>
            </a:r>
            <a:endParaRPr/>
          </a:p>
          <a:p>
            <a:pPr indent="-342900" lvl="0" marL="457200" rtl="0" algn="l">
              <a:spcBef>
                <a:spcPts val="0"/>
              </a:spcBef>
              <a:spcAft>
                <a:spcPts val="0"/>
              </a:spcAft>
              <a:buSzPts val="1800"/>
              <a:buChar char="●"/>
            </a:pPr>
            <a:r>
              <a:rPr lang="en"/>
              <a:t>r </a:t>
            </a:r>
            <a:r>
              <a:rPr lang="en">
                <a:highlight>
                  <a:srgbClr val="FFFFFF"/>
                </a:highlight>
              </a:rPr>
              <a:t>→ </a:t>
            </a:r>
            <a:r>
              <a:rPr lang="en"/>
              <a:t>gambar dalam satuan pixel</a:t>
            </a:r>
            <a:endParaRPr/>
          </a:p>
          <a:p>
            <a:pPr indent="-342900" lvl="0" marL="457200" rtl="0" algn="l">
              <a:spcBef>
                <a:spcPts val="0"/>
              </a:spcBef>
              <a:spcAft>
                <a:spcPts val="0"/>
              </a:spcAft>
              <a:buSzPts val="1800"/>
              <a:buChar char="●"/>
            </a:pPr>
            <a:r>
              <a:rPr lang="en"/>
              <a:t>c </a:t>
            </a:r>
            <a:r>
              <a:rPr lang="en">
                <a:highlight>
                  <a:srgbClr val="FFFFFF"/>
                </a:highlight>
              </a:rPr>
              <a:t>→</a:t>
            </a:r>
            <a:r>
              <a:rPr lang="en"/>
              <a:t> nilai konstan</a:t>
            </a:r>
            <a:endParaRPr/>
          </a:p>
          <a:p>
            <a:pPr indent="-342900" lvl="0" marL="457200" rtl="0" algn="l">
              <a:spcBef>
                <a:spcPts val="0"/>
              </a:spcBef>
              <a:spcAft>
                <a:spcPts val="0"/>
              </a:spcAft>
              <a:buSzPts val="1800"/>
              <a:buChar char="●"/>
            </a:pPr>
            <a:r>
              <a:rPr lang="en"/>
              <a:t>c = 255/log(1 + m)</a:t>
            </a:r>
            <a:endParaRPr/>
          </a:p>
          <a:p>
            <a:pPr indent="-342900" lvl="0" marL="457200" rtl="0" algn="l">
              <a:spcBef>
                <a:spcPts val="0"/>
              </a:spcBef>
              <a:spcAft>
                <a:spcPts val="0"/>
              </a:spcAft>
              <a:buSzPts val="1800"/>
              <a:buChar char="●"/>
            </a:pPr>
            <a:r>
              <a:rPr lang="en"/>
              <a:t>c untuk memastikan bahwa nilai pixel output tidak lebih dari 255</a:t>
            </a:r>
            <a:endParaRPr/>
          </a:p>
          <a:p>
            <a:pPr indent="-342900" lvl="0" marL="457200" rtl="0" algn="l">
              <a:spcBef>
                <a:spcPts val="0"/>
              </a:spcBef>
              <a:spcAft>
                <a:spcPts val="0"/>
              </a:spcAft>
              <a:buSzPts val="1800"/>
              <a:buChar char="●"/>
            </a:pPr>
            <a:r>
              <a:rPr lang="en"/>
              <a:t>m </a:t>
            </a:r>
            <a:r>
              <a:rPr lang="en">
                <a:highlight>
                  <a:srgbClr val="FFFFFF"/>
                </a:highlight>
              </a:rPr>
              <a:t>→</a:t>
            </a:r>
            <a:r>
              <a:rPr lang="en"/>
              <a:t> nilai max. pixel pada gambar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5080000" y="1266825"/>
            <a:ext cx="2228850" cy="3343275"/>
          </a:xfrm>
          <a:prstGeom prst="rect">
            <a:avLst/>
          </a:prstGeom>
          <a:noFill/>
          <a:ln>
            <a:noFill/>
          </a:ln>
        </p:spPr>
      </p:pic>
      <p:sp>
        <p:nvSpPr>
          <p:cNvPr id="101" name="Google Shape;101;p19"/>
          <p:cNvSpPr txBox="1"/>
          <p:nvPr>
            <p:ph type="title"/>
          </p:nvPr>
        </p:nvSpPr>
        <p:spPr>
          <a:xfrm>
            <a:off x="311700" y="220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4080"/>
              <a:t>Log Transformation</a:t>
            </a:r>
            <a:endParaRPr sz="1920"/>
          </a:p>
        </p:txBody>
      </p:sp>
      <p:pic>
        <p:nvPicPr>
          <p:cNvPr id="102" name="Google Shape;102;p19"/>
          <p:cNvPicPr preferRelativeResize="0"/>
          <p:nvPr/>
        </p:nvPicPr>
        <p:blipFill>
          <a:blip r:embed="rId4">
            <a:alphaModFix/>
          </a:blip>
          <a:stretch>
            <a:fillRect/>
          </a:stretch>
        </p:blipFill>
        <p:spPr>
          <a:xfrm>
            <a:off x="1825625" y="1266823"/>
            <a:ext cx="2228850" cy="334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Sekian dan terima kasih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