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template.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436" r:id="rId2"/>
    <p:sldId id="437" r:id="rId3"/>
    <p:sldId id="440" r:id="rId4"/>
    <p:sldId id="438" r:id="rId5"/>
    <p:sldId id="439" r:id="rId6"/>
    <p:sldId id="441" r:id="rId7"/>
    <p:sldId id="442" r:id="rId8"/>
    <p:sldId id="444" r:id="rId9"/>
    <p:sldId id="443" r:id="rId10"/>
    <p:sldId id="445" r:id="rId11"/>
    <p:sldId id="446" r:id="rId12"/>
    <p:sldId id="447" r:id="rId13"/>
    <p:sldId id="448" r:id="rId14"/>
    <p:sldId id="44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827C40-D986-724B-A183-4A7DCE4470B0}">
          <p14:sldIdLst>
            <p14:sldId id="436"/>
            <p14:sldId id="437"/>
            <p14:sldId id="440"/>
            <p14:sldId id="438"/>
            <p14:sldId id="439"/>
            <p14:sldId id="441"/>
            <p14:sldId id="442"/>
            <p14:sldId id="444"/>
            <p14:sldId id="443"/>
            <p14:sldId id="445"/>
            <p14:sldId id="446"/>
            <p14:sldId id="447"/>
            <p14:sldId id="448"/>
            <p14:sldId id="44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1694"/>
  </p:normalViewPr>
  <p:slideViewPr>
    <p:cSldViewPr snapToGrid="0">
      <p:cViewPr>
        <p:scale>
          <a:sx n="125" d="100"/>
          <a:sy n="125" d="100"/>
        </p:scale>
        <p:origin x="1016" y="6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43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8913C6-50C9-2AE8-611C-A70B33333A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127E11-297C-3C82-18A7-5F33087D2E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79F92C-2A3D-F346-9CFB-C5383A22BC04}" type="datetimeFigureOut">
              <a:rPr lang="en-US" smtClean="0"/>
              <a:t>8/8/24</a:t>
            </a:fld>
            <a:endParaRPr lang="en-US"/>
          </a:p>
        </p:txBody>
      </p:sp>
      <p:sp>
        <p:nvSpPr>
          <p:cNvPr id="4" name="Footer Placeholder 3">
            <a:extLst>
              <a:ext uri="{FF2B5EF4-FFF2-40B4-BE49-F238E27FC236}">
                <a16:creationId xmlns:a16="http://schemas.microsoft.com/office/drawing/2014/main" id="{FD011C72-1DE2-A470-1085-07A9316D5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366F41-4C43-A573-151C-8126A8338C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FCD431-867C-1B4C-A5FE-C8A9E6DBD0EF}" type="slidenum">
              <a:rPr lang="en-US" smtClean="0"/>
              <a:t>‹#›</a:t>
            </a:fld>
            <a:endParaRPr lang="en-US"/>
          </a:p>
        </p:txBody>
      </p:sp>
    </p:spTree>
    <p:extLst>
      <p:ext uri="{BB962C8B-B14F-4D97-AF65-F5344CB8AC3E}">
        <p14:creationId xmlns:p14="http://schemas.microsoft.com/office/powerpoint/2010/main" val="3629693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AE592-18FB-BE4A-BE72-F66BE0552A5A}" type="datetimeFigureOut">
              <a:rPr lang="en-US" smtClean="0"/>
              <a:t>8/7/24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27DA7-0877-E947-9D9D-91D4E5B509D5}" type="slidenum">
              <a:rPr lang="en-US" smtClean="0"/>
              <a:t>‹#›</a:t>
            </a:fld>
            <a:endParaRPr lang="en-US"/>
          </a:p>
        </p:txBody>
      </p:sp>
    </p:spTree>
    <p:extLst>
      <p:ext uri="{BB962C8B-B14F-4D97-AF65-F5344CB8AC3E}">
        <p14:creationId xmlns:p14="http://schemas.microsoft.com/office/powerpoint/2010/main" val="30822214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1</a:t>
            </a:fld>
            <a:endParaRPr lang="en-US"/>
          </a:p>
        </p:txBody>
      </p:sp>
    </p:spTree>
    <p:extLst>
      <p:ext uri="{BB962C8B-B14F-4D97-AF65-F5344CB8AC3E}">
        <p14:creationId xmlns:p14="http://schemas.microsoft.com/office/powerpoint/2010/main" val="3614787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10</a:t>
            </a:fld>
            <a:endParaRPr lang="en-US"/>
          </a:p>
        </p:txBody>
      </p:sp>
    </p:spTree>
    <p:extLst>
      <p:ext uri="{BB962C8B-B14F-4D97-AF65-F5344CB8AC3E}">
        <p14:creationId xmlns:p14="http://schemas.microsoft.com/office/powerpoint/2010/main" val="425275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11</a:t>
            </a:fld>
            <a:endParaRPr lang="en-US"/>
          </a:p>
        </p:txBody>
      </p:sp>
    </p:spTree>
    <p:extLst>
      <p:ext uri="{BB962C8B-B14F-4D97-AF65-F5344CB8AC3E}">
        <p14:creationId xmlns:p14="http://schemas.microsoft.com/office/powerpoint/2010/main" val="1100171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12</a:t>
            </a:fld>
            <a:endParaRPr lang="en-US"/>
          </a:p>
        </p:txBody>
      </p:sp>
    </p:spTree>
    <p:extLst>
      <p:ext uri="{BB962C8B-B14F-4D97-AF65-F5344CB8AC3E}">
        <p14:creationId xmlns:p14="http://schemas.microsoft.com/office/powerpoint/2010/main" val="417725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13</a:t>
            </a:fld>
            <a:endParaRPr lang="en-US"/>
          </a:p>
        </p:txBody>
      </p:sp>
    </p:spTree>
    <p:extLst>
      <p:ext uri="{BB962C8B-B14F-4D97-AF65-F5344CB8AC3E}">
        <p14:creationId xmlns:p14="http://schemas.microsoft.com/office/powerpoint/2010/main" val="1209951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14</a:t>
            </a:fld>
            <a:endParaRPr lang="en-US"/>
          </a:p>
        </p:txBody>
      </p:sp>
    </p:spTree>
    <p:extLst>
      <p:ext uri="{BB962C8B-B14F-4D97-AF65-F5344CB8AC3E}">
        <p14:creationId xmlns:p14="http://schemas.microsoft.com/office/powerpoint/2010/main" val="348159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2</a:t>
            </a:fld>
            <a:endParaRPr lang="en-US"/>
          </a:p>
        </p:txBody>
      </p:sp>
    </p:spTree>
    <p:extLst>
      <p:ext uri="{BB962C8B-B14F-4D97-AF65-F5344CB8AC3E}">
        <p14:creationId xmlns:p14="http://schemas.microsoft.com/office/powerpoint/2010/main" val="385509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3</a:t>
            </a:fld>
            <a:endParaRPr lang="en-US"/>
          </a:p>
        </p:txBody>
      </p:sp>
    </p:spTree>
    <p:extLst>
      <p:ext uri="{BB962C8B-B14F-4D97-AF65-F5344CB8AC3E}">
        <p14:creationId xmlns:p14="http://schemas.microsoft.com/office/powerpoint/2010/main" val="48350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4</a:t>
            </a:fld>
            <a:endParaRPr lang="en-US"/>
          </a:p>
        </p:txBody>
      </p:sp>
    </p:spTree>
    <p:extLst>
      <p:ext uri="{BB962C8B-B14F-4D97-AF65-F5344CB8AC3E}">
        <p14:creationId xmlns:p14="http://schemas.microsoft.com/office/powerpoint/2010/main" val="3806113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527DA7-0877-E947-9D9D-91D4E5B509D5}" type="slidenum">
              <a:rPr lang="en-US" smtClean="0"/>
              <a:t>5</a:t>
            </a:fld>
            <a:endParaRPr lang="en-US"/>
          </a:p>
        </p:txBody>
      </p:sp>
    </p:spTree>
    <p:extLst>
      <p:ext uri="{BB962C8B-B14F-4D97-AF65-F5344CB8AC3E}">
        <p14:creationId xmlns:p14="http://schemas.microsoft.com/office/powerpoint/2010/main" val="389874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6</a:t>
            </a:fld>
            <a:endParaRPr lang="en-US"/>
          </a:p>
        </p:txBody>
      </p:sp>
    </p:spTree>
    <p:extLst>
      <p:ext uri="{BB962C8B-B14F-4D97-AF65-F5344CB8AC3E}">
        <p14:creationId xmlns:p14="http://schemas.microsoft.com/office/powerpoint/2010/main" val="81734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7</a:t>
            </a:fld>
            <a:endParaRPr lang="en-US"/>
          </a:p>
        </p:txBody>
      </p:sp>
    </p:spTree>
    <p:extLst>
      <p:ext uri="{BB962C8B-B14F-4D97-AF65-F5344CB8AC3E}">
        <p14:creationId xmlns:p14="http://schemas.microsoft.com/office/powerpoint/2010/main" val="28646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527DA7-0877-E947-9D9D-91D4E5B509D5}" type="slidenum">
              <a:rPr lang="en-US" smtClean="0"/>
              <a:t>8</a:t>
            </a:fld>
            <a:endParaRPr lang="en-US"/>
          </a:p>
        </p:txBody>
      </p:sp>
    </p:spTree>
    <p:extLst>
      <p:ext uri="{BB962C8B-B14F-4D97-AF65-F5344CB8AC3E}">
        <p14:creationId xmlns:p14="http://schemas.microsoft.com/office/powerpoint/2010/main" val="2648190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527DA7-0877-E947-9D9D-91D4E5B509D5}" type="slidenum">
              <a:rPr lang="en-US" smtClean="0"/>
              <a:t>9</a:t>
            </a:fld>
            <a:endParaRPr lang="en-US"/>
          </a:p>
        </p:txBody>
      </p:sp>
    </p:spTree>
    <p:extLst>
      <p:ext uri="{BB962C8B-B14F-4D97-AF65-F5344CB8AC3E}">
        <p14:creationId xmlns:p14="http://schemas.microsoft.com/office/powerpoint/2010/main" val="304753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275E-7A89-D075-CB1E-7AA05F92AA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71FD9B-DC00-C5BA-5218-0D3EE950C9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46EA5F-E822-F606-B85B-D74899E84CBF}"/>
              </a:ext>
            </a:extLst>
          </p:cNvPr>
          <p:cNvSpPr>
            <a:spLocks noGrp="1"/>
          </p:cNvSpPr>
          <p:nvPr>
            <p:ph type="dt" sz="half" idx="10"/>
          </p:nvPr>
        </p:nvSpPr>
        <p:spPr/>
        <p:txBody>
          <a:bodyPr/>
          <a:lstStyle/>
          <a:p>
            <a:fld id="{7C86613D-9AA8-5141-8703-69998B5FF3D9}" type="datetime1">
              <a:rPr lang="en-US" smtClean="0"/>
              <a:t>8/8/24</a:t>
            </a:fld>
            <a:endParaRPr lang="en-US"/>
          </a:p>
        </p:txBody>
      </p:sp>
      <p:sp>
        <p:nvSpPr>
          <p:cNvPr id="5" name="Footer Placeholder 4">
            <a:extLst>
              <a:ext uri="{FF2B5EF4-FFF2-40B4-BE49-F238E27FC236}">
                <a16:creationId xmlns:a16="http://schemas.microsoft.com/office/drawing/2014/main" id="{6FC42786-6EFC-56BA-6658-C2DFDA4DA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F3D6-910B-94E2-6A47-190DBEAC2E5C}"/>
              </a:ext>
            </a:extLst>
          </p:cNvPr>
          <p:cNvSpPr>
            <a:spLocks noGrp="1"/>
          </p:cNvSpPr>
          <p:nvPr>
            <p:ph type="sldNum" sz="quarter" idx="12"/>
          </p:nvPr>
        </p:nvSpPr>
        <p:spPr>
          <a:xfrm>
            <a:off x="8986520" y="6356349"/>
            <a:ext cx="2743200" cy="365125"/>
          </a:xfrm>
        </p:spPr>
        <p:txBody>
          <a:bodyPr/>
          <a:lstStyle/>
          <a:p>
            <a:fld id="{12360830-11C8-AF43-BF2B-B00BD97982C7}" type="slidenum">
              <a:rPr lang="en-US" smtClean="0"/>
              <a:t>‹#›</a:t>
            </a:fld>
            <a:endParaRPr lang="en-US" dirty="0"/>
          </a:p>
        </p:txBody>
      </p:sp>
    </p:spTree>
    <p:extLst>
      <p:ext uri="{BB962C8B-B14F-4D97-AF65-F5344CB8AC3E}">
        <p14:creationId xmlns:p14="http://schemas.microsoft.com/office/powerpoint/2010/main" val="699510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F6CB-80E2-775D-3DB5-C37983C354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51C1F-2548-4277-98EF-96D402C64B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1CE77-65C3-21C2-D762-5ACF8453CBE6}"/>
              </a:ext>
            </a:extLst>
          </p:cNvPr>
          <p:cNvSpPr>
            <a:spLocks noGrp="1"/>
          </p:cNvSpPr>
          <p:nvPr>
            <p:ph type="dt" sz="half" idx="10"/>
          </p:nvPr>
        </p:nvSpPr>
        <p:spPr/>
        <p:txBody>
          <a:bodyPr/>
          <a:lstStyle/>
          <a:p>
            <a:fld id="{10EAFB24-9CDB-FF4B-A6D2-BC3300DDA3CF}" type="datetime1">
              <a:rPr lang="en-US" smtClean="0"/>
              <a:t>8/8/24</a:t>
            </a:fld>
            <a:endParaRPr lang="en-US"/>
          </a:p>
        </p:txBody>
      </p:sp>
      <p:sp>
        <p:nvSpPr>
          <p:cNvPr id="5" name="Footer Placeholder 4">
            <a:extLst>
              <a:ext uri="{FF2B5EF4-FFF2-40B4-BE49-F238E27FC236}">
                <a16:creationId xmlns:a16="http://schemas.microsoft.com/office/drawing/2014/main" id="{680CAAAB-19D8-41D0-F3B4-A0CBED440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2F481-31E6-9E0D-4A67-D38B2DCC1082}"/>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415466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325F8-0778-8941-D6F9-1844329E2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9C46CA-9524-50B1-1CC4-11285B01A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828DF-3776-E405-B037-A9A4425D3995}"/>
              </a:ext>
            </a:extLst>
          </p:cNvPr>
          <p:cNvSpPr>
            <a:spLocks noGrp="1"/>
          </p:cNvSpPr>
          <p:nvPr>
            <p:ph type="dt" sz="half" idx="10"/>
          </p:nvPr>
        </p:nvSpPr>
        <p:spPr/>
        <p:txBody>
          <a:bodyPr/>
          <a:lstStyle/>
          <a:p>
            <a:fld id="{D14DB3A2-D26B-6840-AE3F-0DB74AD47B6A}" type="datetime1">
              <a:rPr lang="en-US" smtClean="0"/>
              <a:t>8/8/24</a:t>
            </a:fld>
            <a:endParaRPr lang="en-US"/>
          </a:p>
        </p:txBody>
      </p:sp>
      <p:sp>
        <p:nvSpPr>
          <p:cNvPr id="5" name="Footer Placeholder 4">
            <a:extLst>
              <a:ext uri="{FF2B5EF4-FFF2-40B4-BE49-F238E27FC236}">
                <a16:creationId xmlns:a16="http://schemas.microsoft.com/office/drawing/2014/main" id="{18C952C6-1566-C606-F80E-72E963E01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DCC85-0C8A-3B28-33A5-46FD8D238526}"/>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3855417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AF8-7CB5-BB65-C68F-0AA34F749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6A792-177F-9C64-C9A6-85E78E2568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383A6-9FC8-90AE-F7A8-D8DA5CBD2B39}"/>
              </a:ext>
            </a:extLst>
          </p:cNvPr>
          <p:cNvSpPr>
            <a:spLocks noGrp="1"/>
          </p:cNvSpPr>
          <p:nvPr>
            <p:ph type="dt" sz="half" idx="10"/>
          </p:nvPr>
        </p:nvSpPr>
        <p:spPr/>
        <p:txBody>
          <a:bodyPr/>
          <a:lstStyle/>
          <a:p>
            <a:fld id="{67DE8A9A-C56D-D249-AC41-D608C78A59F3}" type="datetime1">
              <a:rPr lang="en-US" smtClean="0"/>
              <a:t>8/8/24</a:t>
            </a:fld>
            <a:endParaRPr lang="en-US"/>
          </a:p>
        </p:txBody>
      </p:sp>
      <p:sp>
        <p:nvSpPr>
          <p:cNvPr id="5" name="Footer Placeholder 4">
            <a:extLst>
              <a:ext uri="{FF2B5EF4-FFF2-40B4-BE49-F238E27FC236}">
                <a16:creationId xmlns:a16="http://schemas.microsoft.com/office/drawing/2014/main" id="{A84680BC-18EB-36B8-3D00-621C932C6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2D468-2E4B-9979-C24E-B963C0877A81}"/>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161664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6629-D72E-A7BB-BF38-171BAEB09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6519DC-980F-D8FE-A84C-0F3FE4C60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E03D1-60D2-E57D-D55F-C93C609DDEBE}"/>
              </a:ext>
            </a:extLst>
          </p:cNvPr>
          <p:cNvSpPr>
            <a:spLocks noGrp="1"/>
          </p:cNvSpPr>
          <p:nvPr>
            <p:ph type="dt" sz="half" idx="10"/>
          </p:nvPr>
        </p:nvSpPr>
        <p:spPr/>
        <p:txBody>
          <a:bodyPr/>
          <a:lstStyle/>
          <a:p>
            <a:fld id="{14DB78B4-F03B-4849-AA1B-51DF7B3D7239}" type="datetime1">
              <a:rPr lang="en-US" smtClean="0"/>
              <a:t>8/8/24</a:t>
            </a:fld>
            <a:endParaRPr lang="en-US"/>
          </a:p>
        </p:txBody>
      </p:sp>
      <p:sp>
        <p:nvSpPr>
          <p:cNvPr id="5" name="Footer Placeholder 4">
            <a:extLst>
              <a:ext uri="{FF2B5EF4-FFF2-40B4-BE49-F238E27FC236}">
                <a16:creationId xmlns:a16="http://schemas.microsoft.com/office/drawing/2014/main" id="{019CCCF9-E7AB-B48B-F11D-6D3414027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C77E5-790F-DEF4-DB7F-25B62B0713EA}"/>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3085973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1AA1-29FD-B4C3-48B0-AD0082F05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731175-69D1-56A1-6D5E-28B2C0BA2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22D30E-A90A-B9B8-EE6D-D443A7908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0A9ABF-1B49-83A7-0DCA-4CFDB126F00E}"/>
              </a:ext>
            </a:extLst>
          </p:cNvPr>
          <p:cNvSpPr>
            <a:spLocks noGrp="1"/>
          </p:cNvSpPr>
          <p:nvPr>
            <p:ph type="dt" sz="half" idx="10"/>
          </p:nvPr>
        </p:nvSpPr>
        <p:spPr/>
        <p:txBody>
          <a:bodyPr/>
          <a:lstStyle/>
          <a:p>
            <a:fld id="{498A81A1-2397-AF4F-9E74-99091C14003A}" type="datetime1">
              <a:rPr lang="en-US" smtClean="0"/>
              <a:t>8/8/24</a:t>
            </a:fld>
            <a:endParaRPr lang="en-US"/>
          </a:p>
        </p:txBody>
      </p:sp>
      <p:sp>
        <p:nvSpPr>
          <p:cNvPr id="6" name="Footer Placeholder 5">
            <a:extLst>
              <a:ext uri="{FF2B5EF4-FFF2-40B4-BE49-F238E27FC236}">
                <a16:creationId xmlns:a16="http://schemas.microsoft.com/office/drawing/2014/main" id="{B39C0D15-D716-B344-F28F-DCC890719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4ECA8-FD86-9FEC-FAB8-B14C6B11B83B}"/>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229677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BD75-AAC6-7FEB-B945-5661B64F94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8F2CB6-6816-492E-8C3B-45DCF2A83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6DBC83-893C-E2BF-966D-970C09A1A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28B5F-F764-662E-BDC5-8F3C42C98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A9261F-4946-0426-9635-06567B5C75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ACB65-0A06-669A-7F80-AE03B87B643F}"/>
              </a:ext>
            </a:extLst>
          </p:cNvPr>
          <p:cNvSpPr>
            <a:spLocks noGrp="1"/>
          </p:cNvSpPr>
          <p:nvPr>
            <p:ph type="dt" sz="half" idx="10"/>
          </p:nvPr>
        </p:nvSpPr>
        <p:spPr/>
        <p:txBody>
          <a:bodyPr/>
          <a:lstStyle/>
          <a:p>
            <a:fld id="{5125D8FD-9A59-4C47-9474-27697BC542A6}" type="datetime1">
              <a:rPr lang="en-US" smtClean="0"/>
              <a:t>8/8/24</a:t>
            </a:fld>
            <a:endParaRPr lang="en-US"/>
          </a:p>
        </p:txBody>
      </p:sp>
      <p:sp>
        <p:nvSpPr>
          <p:cNvPr id="8" name="Footer Placeholder 7">
            <a:extLst>
              <a:ext uri="{FF2B5EF4-FFF2-40B4-BE49-F238E27FC236}">
                <a16:creationId xmlns:a16="http://schemas.microsoft.com/office/drawing/2014/main" id="{65790A8D-48E5-DCE2-9790-661793F11A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62E05-FD62-ADA6-33BD-B7B9E5858223}"/>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485119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4993-5891-C2F4-DB33-32441F3A09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8A3B6-879D-B782-6B64-35EEA3C9DA95}"/>
              </a:ext>
            </a:extLst>
          </p:cNvPr>
          <p:cNvSpPr>
            <a:spLocks noGrp="1"/>
          </p:cNvSpPr>
          <p:nvPr>
            <p:ph type="dt" sz="half" idx="10"/>
          </p:nvPr>
        </p:nvSpPr>
        <p:spPr/>
        <p:txBody>
          <a:bodyPr/>
          <a:lstStyle/>
          <a:p>
            <a:fld id="{D2200B80-263C-B043-8DAD-C804D2A5DA51}" type="datetime1">
              <a:rPr lang="en-US" smtClean="0"/>
              <a:t>8/8/24</a:t>
            </a:fld>
            <a:endParaRPr lang="en-US"/>
          </a:p>
        </p:txBody>
      </p:sp>
      <p:sp>
        <p:nvSpPr>
          <p:cNvPr id="4" name="Footer Placeholder 3">
            <a:extLst>
              <a:ext uri="{FF2B5EF4-FFF2-40B4-BE49-F238E27FC236}">
                <a16:creationId xmlns:a16="http://schemas.microsoft.com/office/drawing/2014/main" id="{C4BC3692-C630-1108-DE6C-EAF8866F6A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3D350-AB96-E01A-ABA8-DFF757CE614F}"/>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348556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F541B9-20DB-9F55-5C5A-FB3F9FD1C884}"/>
              </a:ext>
            </a:extLst>
          </p:cNvPr>
          <p:cNvSpPr>
            <a:spLocks noGrp="1"/>
          </p:cNvSpPr>
          <p:nvPr>
            <p:ph type="dt" sz="half" idx="10"/>
          </p:nvPr>
        </p:nvSpPr>
        <p:spPr/>
        <p:txBody>
          <a:bodyPr/>
          <a:lstStyle/>
          <a:p>
            <a:fld id="{1476521F-797F-4B49-8010-E752C7BE7AE0}" type="datetime1">
              <a:rPr lang="en-US" smtClean="0"/>
              <a:t>8/8/24</a:t>
            </a:fld>
            <a:endParaRPr lang="en-US"/>
          </a:p>
        </p:txBody>
      </p:sp>
      <p:sp>
        <p:nvSpPr>
          <p:cNvPr id="3" name="Footer Placeholder 2">
            <a:extLst>
              <a:ext uri="{FF2B5EF4-FFF2-40B4-BE49-F238E27FC236}">
                <a16:creationId xmlns:a16="http://schemas.microsoft.com/office/drawing/2014/main" id="{5CD67BDC-52F3-63A8-3C0C-1FB412AAA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7E4A45-901B-7FDC-1BDA-605107A7F00D}"/>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284193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AF5C6-15A6-5B07-85D3-E003A795A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0A5B1-EC50-5803-AAE3-174EB4D208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FAA194-6CC0-6573-FFC0-5A39D586B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98803-C965-214D-461E-B89FC2A5035C}"/>
              </a:ext>
            </a:extLst>
          </p:cNvPr>
          <p:cNvSpPr>
            <a:spLocks noGrp="1"/>
          </p:cNvSpPr>
          <p:nvPr>
            <p:ph type="dt" sz="half" idx="10"/>
          </p:nvPr>
        </p:nvSpPr>
        <p:spPr/>
        <p:txBody>
          <a:bodyPr/>
          <a:lstStyle/>
          <a:p>
            <a:fld id="{D167D94D-F77C-B44E-B1CB-94FDC7E03DB5}" type="datetime1">
              <a:rPr lang="en-US" smtClean="0"/>
              <a:t>8/8/24</a:t>
            </a:fld>
            <a:endParaRPr lang="en-US"/>
          </a:p>
        </p:txBody>
      </p:sp>
      <p:sp>
        <p:nvSpPr>
          <p:cNvPr id="6" name="Footer Placeholder 5">
            <a:extLst>
              <a:ext uri="{FF2B5EF4-FFF2-40B4-BE49-F238E27FC236}">
                <a16:creationId xmlns:a16="http://schemas.microsoft.com/office/drawing/2014/main" id="{BCEE2A4E-25F4-A122-A487-E34E558CA6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A9BE1-D8C1-E26B-9204-205B93A80A5B}"/>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1830365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D5C9-5748-E2D3-1252-426E5C89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3E229-2F7B-5195-8D6E-014193D1B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B9934-AEBC-517C-A3C7-EA720DA34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30211-4D82-C56C-1CAC-15B206CB3015}"/>
              </a:ext>
            </a:extLst>
          </p:cNvPr>
          <p:cNvSpPr>
            <a:spLocks noGrp="1"/>
          </p:cNvSpPr>
          <p:nvPr>
            <p:ph type="dt" sz="half" idx="10"/>
          </p:nvPr>
        </p:nvSpPr>
        <p:spPr/>
        <p:txBody>
          <a:bodyPr/>
          <a:lstStyle/>
          <a:p>
            <a:fld id="{DC05852A-0B01-B547-845A-1532757429B7}" type="datetime1">
              <a:rPr lang="en-US" smtClean="0"/>
              <a:t>8/8/24</a:t>
            </a:fld>
            <a:endParaRPr lang="en-US"/>
          </a:p>
        </p:txBody>
      </p:sp>
      <p:sp>
        <p:nvSpPr>
          <p:cNvPr id="6" name="Footer Placeholder 5">
            <a:extLst>
              <a:ext uri="{FF2B5EF4-FFF2-40B4-BE49-F238E27FC236}">
                <a16:creationId xmlns:a16="http://schemas.microsoft.com/office/drawing/2014/main" id="{4154659A-76DA-3BF8-8186-669A7A260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8443B-4031-08FA-D3A6-8D5AE1DEBCAF}"/>
              </a:ext>
            </a:extLst>
          </p:cNvPr>
          <p:cNvSpPr>
            <a:spLocks noGrp="1"/>
          </p:cNvSpPr>
          <p:nvPr>
            <p:ph type="sldNum" sz="quarter" idx="12"/>
          </p:nvPr>
        </p:nvSpPr>
        <p:spPr/>
        <p:txBody>
          <a:bodyPr/>
          <a:lstStyle/>
          <a:p>
            <a:fld id="{12360830-11C8-AF43-BF2B-B00BD97982C7}" type="slidenum">
              <a:rPr lang="en-US" smtClean="0"/>
              <a:t>‹#›</a:t>
            </a:fld>
            <a:endParaRPr lang="en-US"/>
          </a:p>
        </p:txBody>
      </p:sp>
    </p:spTree>
    <p:extLst>
      <p:ext uri="{BB962C8B-B14F-4D97-AF65-F5344CB8AC3E}">
        <p14:creationId xmlns:p14="http://schemas.microsoft.com/office/powerpoint/2010/main" val="282108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23D8C3-DEDC-EE36-A7B8-91AE57ABC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4790FD-713E-49E8-6874-0DA0C28AC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04EFA-A718-D63D-8DA9-2DAE5CDD86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34DCC9-94D2-C144-AB31-015275DB35AE}" type="datetime1">
              <a:rPr lang="en-US" smtClean="0"/>
              <a:t>8/8/24</a:t>
            </a:fld>
            <a:endParaRPr lang="en-US"/>
          </a:p>
        </p:txBody>
      </p:sp>
      <p:sp>
        <p:nvSpPr>
          <p:cNvPr id="5" name="Footer Placeholder 4">
            <a:extLst>
              <a:ext uri="{FF2B5EF4-FFF2-40B4-BE49-F238E27FC236}">
                <a16:creationId xmlns:a16="http://schemas.microsoft.com/office/drawing/2014/main" id="{2AC0A1CF-24B8-9469-FB04-60B514ED7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9C9207-1946-35FD-F153-87F364738B2F}"/>
              </a:ext>
            </a:extLst>
          </p:cNvPr>
          <p:cNvSpPr>
            <a:spLocks noGrp="1"/>
          </p:cNvSpPr>
          <p:nvPr>
            <p:ph type="sldNum" sz="quarter" idx="4"/>
          </p:nvPr>
        </p:nvSpPr>
        <p:spPr>
          <a:xfrm>
            <a:off x="9377680" y="6356350"/>
            <a:ext cx="2743200" cy="365125"/>
          </a:xfrm>
          <a:prstGeom prst="rect">
            <a:avLst/>
          </a:prstGeom>
        </p:spPr>
        <p:txBody>
          <a:bodyPr vert="horz" lIns="91440" tIns="45720" rIns="91440" bIns="45720" rtlCol="0" anchor="ctr"/>
          <a:lstStyle>
            <a:lvl1pPr algn="r">
              <a:defRPr sz="1400" b="0">
                <a:solidFill>
                  <a:schemeClr val="tx1">
                    <a:tint val="82000"/>
                  </a:schemeClr>
                </a:solidFill>
              </a:defRPr>
            </a:lvl1pPr>
          </a:lstStyle>
          <a:p>
            <a:fld id="{12360830-11C8-AF43-BF2B-B00BD97982C7}" type="slidenum">
              <a:rPr lang="en-US" smtClean="0"/>
              <a:pPr/>
              <a:t>‹#›</a:t>
            </a:fld>
            <a:endParaRPr lang="en-US" dirty="0"/>
          </a:p>
        </p:txBody>
      </p:sp>
    </p:spTree>
    <p:extLst>
      <p:ext uri="{BB962C8B-B14F-4D97-AF65-F5344CB8AC3E}">
        <p14:creationId xmlns:p14="http://schemas.microsoft.com/office/powerpoint/2010/main" val="3416547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副标题 2"/>
          <p:cNvSpPr>
            <a:spLocks noGrp="1"/>
          </p:cNvSpPr>
          <p:nvPr>
            <p:ph type="subTitle" idx="1"/>
          </p:nvPr>
        </p:nvSpPr>
        <p:spPr>
          <a:xfrm>
            <a:off x="1524000" y="3831220"/>
            <a:ext cx="9144000" cy="753271"/>
          </a:xfrm>
        </p:spPr>
        <p:txBody>
          <a:bodyPr>
            <a:normAutofit fontScale="92500" lnSpcReduction="20000"/>
          </a:bodyPr>
          <a:lstStyle/>
          <a:p>
            <a:r>
              <a:rPr lang="zh-CN" altLang="en-US" dirty="0">
                <a:latin typeface="微软雅黑" panose="020B0503020204020204" charset="-122"/>
                <a:ea typeface="微软雅黑" panose="020B0503020204020204" charset="-122"/>
              </a:rPr>
              <a:t>汇报人：李鹏图</a:t>
            </a:r>
          </a:p>
          <a:p>
            <a:r>
              <a:rPr lang="en-US" altLang="zh-CN" dirty="0">
                <a:latin typeface="微软雅黑" panose="020B0503020204020204" charset="-122"/>
                <a:ea typeface="微软雅黑" panose="020B0503020204020204" charset="-122"/>
              </a:rPr>
              <a:t>2024-8-8</a:t>
            </a:r>
          </a:p>
        </p:txBody>
      </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4444" y="5219509"/>
            <a:ext cx="2055507" cy="619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图片 5"/>
          <p:cNvPicPr>
            <a:picLocks noChangeAspect="1"/>
          </p:cNvPicPr>
          <p:nvPr/>
        </p:nvPicPr>
        <p:blipFill rotWithShape="1">
          <a:blip r:embed="rId4" cstate="print"/>
          <a:srcRect l="4245" r="-1"/>
          <a:stretch>
            <a:fillRect/>
          </a:stretch>
        </p:blipFill>
        <p:spPr>
          <a:xfrm>
            <a:off x="6342588" y="5073293"/>
            <a:ext cx="1891145" cy="876061"/>
          </a:xfrm>
          <a:prstGeom prst="rect">
            <a:avLst/>
          </a:prstGeom>
        </p:spPr>
      </p:pic>
      <p:sp>
        <p:nvSpPr>
          <p:cNvPr id="4" name="标题 3"/>
          <p:cNvSpPr>
            <a:spLocks noGrp="1"/>
          </p:cNvSpPr>
          <p:nvPr>
            <p:ph type="ctrTitle"/>
          </p:nvPr>
        </p:nvSpPr>
        <p:spPr>
          <a:xfrm>
            <a:off x="914400" y="1859806"/>
            <a:ext cx="10363200" cy="914926"/>
          </a:xfrm>
        </p:spPr>
        <p:txBody>
          <a:bodyPr anchor="t">
            <a:normAutofit/>
          </a:bodyPr>
          <a:lstStyle/>
          <a:p>
            <a:pPr>
              <a:lnSpc>
                <a:spcPct val="100000"/>
              </a:lnSpc>
              <a:spcBef>
                <a:spcPts val="1000"/>
              </a:spcBef>
            </a:pPr>
            <a:r>
              <a:rPr lang="en-US" sz="2200" dirty="0" err="1">
                <a:latin typeface="微软雅黑" panose="020B0503020204020204" charset="-122"/>
                <a:ea typeface="微软雅黑" panose="020B0503020204020204" charset="-122"/>
                <a:cs typeface="+mn-cs"/>
              </a:rPr>
              <a:t>DeepSpeed-MoE</a:t>
            </a:r>
            <a:r>
              <a:rPr lang="en-US" sz="2200" dirty="0">
                <a:latin typeface="微软雅黑" panose="020B0503020204020204" charset="-122"/>
                <a:ea typeface="微软雅黑" panose="020B0503020204020204" charset="-122"/>
                <a:cs typeface="+mn-cs"/>
              </a:rPr>
              <a:t>: Advancing Mixture-of-Experts Inference and Training to </a:t>
            </a:r>
            <a:br>
              <a:rPr lang="en-US" sz="2200" dirty="0">
                <a:latin typeface="微软雅黑" panose="020B0503020204020204" charset="-122"/>
                <a:ea typeface="微软雅黑" panose="020B0503020204020204" charset="-122"/>
                <a:cs typeface="+mn-cs"/>
              </a:rPr>
            </a:br>
            <a:r>
              <a:rPr lang="en-US" sz="2200" dirty="0">
                <a:latin typeface="微软雅黑" panose="020B0503020204020204" charset="-122"/>
                <a:ea typeface="微软雅黑" panose="020B0503020204020204" charset="-122"/>
                <a:cs typeface="+mn-cs"/>
              </a:rPr>
              <a:t>Power Next-Generation AI Scale</a:t>
            </a:r>
          </a:p>
        </p:txBody>
      </p:sp>
      <p:sp>
        <p:nvSpPr>
          <p:cNvPr id="2" name="Slide Number Placeholder 1">
            <a:extLst>
              <a:ext uri="{FF2B5EF4-FFF2-40B4-BE49-F238E27FC236}">
                <a16:creationId xmlns:a16="http://schemas.microsoft.com/office/drawing/2014/main" id="{B7BD1EF0-F4ED-9ABD-6D25-9F01F99A6154}"/>
              </a:ext>
            </a:extLst>
          </p:cNvPr>
          <p:cNvSpPr>
            <a:spLocks noGrp="1"/>
          </p:cNvSpPr>
          <p:nvPr>
            <p:ph type="sldNum" sz="quarter" idx="12"/>
          </p:nvPr>
        </p:nvSpPr>
        <p:spPr>
          <a:xfrm>
            <a:off x="9357360" y="6346189"/>
            <a:ext cx="2743200" cy="365125"/>
          </a:xfrm>
        </p:spPr>
        <p:txBody>
          <a:bodyPr/>
          <a:lstStyle/>
          <a:p>
            <a:fld id="{12360830-11C8-AF43-BF2B-B00BD97982C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2.2.1</a:t>
            </a:r>
            <a:r>
              <a:rPr lang="en-US" sz="3600" dirty="0">
                <a:latin typeface="Microsoft YaHei" panose="020B0503020204020204" pitchFamily="34" charset="-122"/>
                <a:ea typeface="Microsoft YaHei" panose="020B0503020204020204" pitchFamily="34" charset="-122"/>
                <a:cs typeface="+mj-cs"/>
              </a:rPr>
              <a:t>dispatching</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0248225" cy="4093428"/>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cs typeface="+mj-cs"/>
                  </a:rPr>
                  <a:t>目的：从等待队列𝑃中选择子集</a:t>
                </a:r>
                <a14:m>
                  <m:oMath xmlns:m="http://schemas.openxmlformats.org/officeDocument/2006/math">
                    <m:r>
                      <a:rPr lang="zh-CN" altLang="en-US" sz="2000" i="1" dirty="0" smtClean="0">
                        <a:latin typeface="Cambria Math" panose="02040503050406030204" pitchFamily="18" charset="0"/>
                        <a:ea typeface="Microsoft YaHei" panose="020B0503020204020204" pitchFamily="34" charset="-122"/>
                        <a:cs typeface="+mj-cs"/>
                      </a:rPr>
                      <m:t>𝑅𝑝</m:t>
                    </m:r>
                  </m:oMath>
                </a14:m>
                <a:r>
                  <a:rPr lang="zh-CN" altLang="en-US" sz="2000" dirty="0">
                    <a:latin typeface="Microsoft YaHei" panose="020B0503020204020204" pitchFamily="34" charset="-122"/>
                    <a:ea typeface="Microsoft YaHei" panose="020B0503020204020204" pitchFamily="34" charset="-122"/>
                    <a:cs typeface="+mj-cs"/>
                  </a:rPr>
                  <a:t>，在当前迭代中执行</a:t>
                </a:r>
                <a:r>
                  <a:rPr lang="en-US" altLang="zh-CN" sz="2000" dirty="0">
                    <a:latin typeface="Microsoft YaHei" panose="020B0503020204020204" pitchFamily="34" charset="-122"/>
                    <a:ea typeface="Microsoft YaHei" panose="020B0503020204020204" pitchFamily="34" charset="-122"/>
                    <a:cs typeface="+mj-cs"/>
                  </a:rPr>
                  <a:t>prefill</a:t>
                </a:r>
                <a:r>
                  <a:rPr lang="zh-CN" altLang="en-US" sz="2000" dirty="0">
                    <a:latin typeface="Microsoft YaHei" panose="020B0503020204020204" pitchFamily="34" charset="-122"/>
                    <a:ea typeface="Microsoft YaHei" panose="020B0503020204020204" pitchFamily="34" charset="-122"/>
                    <a:cs typeface="+mj-cs"/>
                  </a:rPr>
                  <a:t>。</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考虑</a:t>
                </a:r>
                <a:r>
                  <a:rPr lang="en-US" sz="2000" dirty="0">
                    <a:latin typeface="Microsoft YaHei" panose="020B0503020204020204" pitchFamily="34" charset="-122"/>
                    <a:ea typeface="Microsoft YaHei" panose="020B0503020204020204" pitchFamily="34" charset="-122"/>
                    <a:cs typeface="+mj-cs"/>
                  </a:rPr>
                  <a:t> </a:t>
                </a:r>
              </a:p>
              <a:p>
                <a:pPr marL="342900" indent="-342900">
                  <a:buFont typeface="Wingdings" pitchFamily="2" charset="2"/>
                  <a:buChar char="q"/>
                </a:pPr>
                <a:r>
                  <a:rPr lang="en-US" sz="2000" dirty="0">
                    <a:latin typeface="Microsoft YaHei" panose="020B0503020204020204" pitchFamily="34" charset="-122"/>
                    <a:ea typeface="Microsoft YaHei" panose="020B0503020204020204" pitchFamily="34" charset="-122"/>
                    <a:cs typeface="+mj-cs"/>
                  </a:rPr>
                  <a:t>GPU memory constraints</a:t>
                </a:r>
                <a:r>
                  <a:rPr lang="zh-CN" altLang="en-US" sz="2000" dirty="0">
                    <a:latin typeface="Microsoft YaHei" panose="020B0503020204020204" pitchFamily="34" charset="-122"/>
                    <a:ea typeface="Microsoft YaHei" panose="020B0503020204020204" pitchFamily="34" charset="-122"/>
                    <a:cs typeface="+mj-cs"/>
                  </a:rPr>
                  <a:t>：不会将请求添加到𝑅𝑝中，如果显存不够。同时避免未来由于</a:t>
                </a:r>
                <a:r>
                  <a:rPr lang="en-US" altLang="zh-CN" sz="2000" dirty="0">
                    <a:latin typeface="Microsoft YaHei" panose="020B0503020204020204" pitchFamily="34" charset="-122"/>
                    <a:ea typeface="Microsoft YaHei" panose="020B0503020204020204" pitchFamily="34" charset="-122"/>
                    <a:cs typeface="+mj-cs"/>
                  </a:rPr>
                  <a:t>GPU</a:t>
                </a:r>
                <a:r>
                  <a:rPr lang="zh-CN" altLang="en-US" sz="2000" dirty="0">
                    <a:latin typeface="Microsoft YaHei" panose="020B0503020204020204" pitchFamily="34" charset="-122"/>
                    <a:ea typeface="Microsoft YaHei" panose="020B0503020204020204" pitchFamily="34" charset="-122"/>
                    <a:cs typeface="+mj-cs"/>
                  </a:rPr>
                  <a:t>内存不足而导致的请求被驱逐和重新计算 ；</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Font typeface="Wingdings" pitchFamily="2" charset="2"/>
                  <a:buChar char="q"/>
                </a:pPr>
                <a:r>
                  <a:rPr lang="en-US" sz="2000" dirty="0">
                    <a:latin typeface="Microsoft YaHei" panose="020B0503020204020204" pitchFamily="34" charset="-122"/>
                    <a:ea typeface="Microsoft YaHei" panose="020B0503020204020204" pitchFamily="34" charset="-122"/>
                    <a:cs typeface="+mj-cs"/>
                  </a:rPr>
                  <a:t>GPU computing constraints</a:t>
                </a:r>
                <a:r>
                  <a:rPr lang="zh-CN" altLang="en-US" sz="2000" dirty="0">
                    <a:latin typeface="Microsoft YaHei" panose="020B0503020204020204" pitchFamily="34" charset="-122"/>
                    <a:ea typeface="Microsoft YaHei" panose="020B0503020204020204" pitchFamily="34" charset="-122"/>
                    <a:cs typeface="+mj-cs"/>
                  </a:rPr>
                  <a:t>： </a:t>
                </a:r>
                <a:endParaRPr lang="en-US" altLang="zh-CN" sz="2000" dirty="0">
                  <a:latin typeface="Microsoft YaHei" panose="020B0503020204020204" pitchFamily="34" charset="-122"/>
                  <a:ea typeface="Microsoft YaHei" panose="020B0503020204020204" pitchFamily="34" charset="-122"/>
                  <a:cs typeface="+mj-cs"/>
                </a:endParaRPr>
              </a:p>
              <a:p>
                <a:pPr marL="800100" lvl="1" indent="-342900">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cs typeface="+mj-cs"/>
                  </a:rPr>
                  <a:t>找到</a:t>
                </a:r>
                <a:r>
                  <a:rPr lang="en-US" altLang="zh-CN" sz="2000" dirty="0">
                    <a:latin typeface="Microsoft YaHei" panose="020B0503020204020204" pitchFamily="34" charset="-122"/>
                    <a:ea typeface="Microsoft YaHei" panose="020B0503020204020204" pitchFamily="34" charset="-122"/>
                    <a:cs typeface="+mj-cs"/>
                  </a:rPr>
                  <a:t>memory</a:t>
                </a:r>
                <a:r>
                  <a:rPr lang="zh-CN" altLang="en-US" sz="2000" dirty="0">
                    <a:latin typeface="Microsoft YaHei" panose="020B0503020204020204" pitchFamily="34" charset="-122"/>
                    <a:ea typeface="Microsoft YaHei" panose="020B0503020204020204" pitchFamily="34" charset="-122"/>
                    <a:cs typeface="+mj-cs"/>
                  </a:rPr>
                  <a:t> </a:t>
                </a:r>
                <a:r>
                  <a:rPr lang="en-US" altLang="zh-CN" sz="2000" dirty="0">
                    <a:latin typeface="Microsoft YaHei" panose="020B0503020204020204" pitchFamily="34" charset="-122"/>
                    <a:ea typeface="Microsoft YaHei" panose="020B0503020204020204" pitchFamily="34" charset="-122"/>
                    <a:cs typeface="+mj-cs"/>
                  </a:rPr>
                  <a:t>bound</a:t>
                </a:r>
                <a:r>
                  <a:rPr lang="zh-CN" altLang="en-US" sz="2000" dirty="0">
                    <a:latin typeface="Microsoft YaHei" panose="020B0503020204020204" pitchFamily="34" charset="-122"/>
                    <a:ea typeface="Microsoft YaHei" panose="020B0503020204020204" pitchFamily="34" charset="-122"/>
                    <a:cs typeface="+mj-cs"/>
                  </a:rPr>
                  <a:t>到</a:t>
                </a:r>
                <a:r>
                  <a:rPr lang="en-US" altLang="zh-CN" sz="2000" dirty="0">
                    <a:latin typeface="Microsoft YaHei" panose="020B0503020204020204" pitchFamily="34" charset="-122"/>
                    <a:ea typeface="Microsoft YaHei" panose="020B0503020204020204" pitchFamily="34" charset="-122"/>
                    <a:cs typeface="+mj-cs"/>
                  </a:rPr>
                  <a:t>compute</a:t>
                </a:r>
                <a:r>
                  <a:rPr lang="zh-CN" altLang="en-US" sz="2000" dirty="0">
                    <a:latin typeface="Microsoft YaHei" panose="020B0503020204020204" pitchFamily="34" charset="-122"/>
                    <a:ea typeface="Microsoft YaHei" panose="020B0503020204020204" pitchFamily="34" charset="-122"/>
                    <a:cs typeface="+mj-cs"/>
                  </a:rPr>
                  <a:t> </a:t>
                </a:r>
                <a:r>
                  <a:rPr lang="en-US" altLang="zh-CN" sz="2000" dirty="0">
                    <a:latin typeface="Microsoft YaHei" panose="020B0503020204020204" pitchFamily="34" charset="-122"/>
                    <a:ea typeface="Microsoft YaHei" panose="020B0503020204020204" pitchFamily="34" charset="-122"/>
                    <a:cs typeface="+mj-cs"/>
                  </a:rPr>
                  <a:t>bound</a:t>
                </a:r>
                <a:r>
                  <a:rPr lang="zh-CN" altLang="en-US" sz="2000" dirty="0">
                    <a:latin typeface="Microsoft YaHei" panose="020B0503020204020204" pitchFamily="34" charset="-122"/>
                    <a:ea typeface="Microsoft YaHei" panose="020B0503020204020204" pitchFamily="34" charset="-122"/>
                    <a:cs typeface="+mj-cs"/>
                  </a:rPr>
                  <a:t>的转折点，在此之前，在𝑅𝑝中添加更多的请求可以提高</a:t>
                </a:r>
                <a:r>
                  <a:rPr lang="en-US" altLang="zh-CN" sz="2000" dirty="0">
                    <a:latin typeface="Microsoft YaHei" panose="020B0503020204020204" pitchFamily="34" charset="-122"/>
                    <a:ea typeface="Microsoft YaHei" panose="020B0503020204020204" pitchFamily="34" charset="-122"/>
                    <a:cs typeface="+mj-cs"/>
                  </a:rPr>
                  <a:t>GPU</a:t>
                </a:r>
                <a:r>
                  <a:rPr lang="zh-CN" altLang="en-US" sz="2000" dirty="0">
                    <a:latin typeface="Microsoft YaHei" panose="020B0503020204020204" pitchFamily="34" charset="-122"/>
                    <a:ea typeface="Microsoft YaHei" panose="020B0503020204020204" pitchFamily="34" charset="-122"/>
                    <a:cs typeface="+mj-cs"/>
                  </a:rPr>
                  <a:t>计算的效率，直到到达该点。</a:t>
                </a:r>
                <a:endParaRPr lang="en-US" altLang="zh-CN" sz="2000" dirty="0">
                  <a:latin typeface="Microsoft YaHei" panose="020B0503020204020204" pitchFamily="34" charset="-122"/>
                  <a:ea typeface="Microsoft YaHei" panose="020B0503020204020204" pitchFamily="34" charset="-122"/>
                  <a:cs typeface="+mj-cs"/>
                </a:endParaRPr>
              </a:p>
              <a:p>
                <a:pPr marL="800100" lvl="1" indent="-342900">
                  <a:buFont typeface="Arial" panose="020B0604020202020204" pitchFamily="34" charset="0"/>
                  <a:buChar char="•"/>
                </a:pPr>
                <a:r>
                  <a:rPr lang="en-US" sz="2000" dirty="0" err="1">
                    <a:latin typeface="Microsoft YaHei" panose="020B0503020204020204" pitchFamily="34" charset="-122"/>
                    <a:ea typeface="Microsoft YaHei" panose="020B0503020204020204" pitchFamily="34" charset="-122"/>
                    <a:cs typeface="+mj-cs"/>
                  </a:rPr>
                  <a:t>通过一个cost</a:t>
                </a:r>
                <a:r>
                  <a:rPr lang="zh-CN" altLang="en-US" sz="2000" dirty="0">
                    <a:latin typeface="Microsoft YaHei" panose="020B0503020204020204" pitchFamily="34" charset="-122"/>
                    <a:ea typeface="Microsoft YaHei" panose="020B0503020204020204" pitchFamily="34" charset="-122"/>
                    <a:cs typeface="+mj-cs"/>
                  </a:rPr>
                  <a:t>（</a:t>
                </a:r>
                <a:r>
                  <a:rPr lang="en-US" sz="2000" dirty="0">
                    <a:latin typeface="Microsoft YaHei" panose="020B0503020204020204" pitchFamily="34" charset="-122"/>
                    <a:ea typeface="Microsoft YaHei" panose="020B0503020204020204" pitchFamily="34" charset="-122"/>
                    <a:cs typeface="+mj-cs"/>
                  </a:rPr>
                  <a:t>output token latency</a:t>
                </a:r>
                <a:r>
                  <a:rPr lang="zh-CN" altLang="en-US" sz="2000" dirty="0">
                    <a:latin typeface="Microsoft YaHei" panose="020B0503020204020204" pitchFamily="34" charset="-122"/>
                    <a:ea typeface="Microsoft YaHei" panose="020B0503020204020204" pitchFamily="34" charset="-122"/>
                    <a:cs typeface="+mj-cs"/>
                  </a:rPr>
                  <a:t>）</a:t>
                </a:r>
                <a:r>
                  <a:rPr lang="en-US" sz="2000" dirty="0" err="1">
                    <a:latin typeface="Microsoft YaHei" panose="020B0503020204020204" pitchFamily="34" charset="-122"/>
                    <a:ea typeface="Microsoft YaHei" panose="020B0503020204020204" pitchFamily="34" charset="-122"/>
                    <a:cs typeface="+mj-cs"/>
                  </a:rPr>
                  <a:t>与gain</a:t>
                </a:r>
                <a:r>
                  <a:rPr lang="zh-CN" altLang="en-US" sz="2000" dirty="0">
                    <a:latin typeface="Microsoft YaHei" panose="020B0503020204020204" pitchFamily="34" charset="-122"/>
                    <a:ea typeface="Microsoft YaHei" panose="020B0503020204020204" pitchFamily="34" charset="-122"/>
                    <a:cs typeface="+mj-cs"/>
                  </a:rPr>
                  <a:t>（</a:t>
                </a:r>
                <a:r>
                  <a:rPr lang="en-US" sz="2000" dirty="0">
                    <a:latin typeface="Microsoft YaHei" panose="020B0503020204020204" pitchFamily="34" charset="-122"/>
                    <a:ea typeface="Microsoft YaHei" panose="020B0503020204020204" pitchFamily="34" charset="-122"/>
                    <a:cs typeface="+mj-cs"/>
                  </a:rPr>
                  <a:t>input token latency</a:t>
                </a:r>
                <a:r>
                  <a:rPr lang="zh-CN" altLang="en-US" sz="2000" dirty="0">
                    <a:latin typeface="Microsoft YaHei" panose="020B0503020204020204" pitchFamily="34" charset="-122"/>
                    <a:ea typeface="Microsoft YaHei" panose="020B0503020204020204" pitchFamily="34" charset="-122"/>
                    <a:cs typeface="+mj-cs"/>
                  </a:rPr>
                  <a:t>）</a:t>
                </a:r>
                <a:r>
                  <a:rPr lang="en-US" sz="2000" dirty="0" err="1">
                    <a:latin typeface="Microsoft YaHei" panose="020B0503020204020204" pitchFamily="34" charset="-122"/>
                    <a:ea typeface="Microsoft YaHei" panose="020B0503020204020204" pitchFamily="34" charset="-122"/>
                    <a:cs typeface="+mj-cs"/>
                  </a:rPr>
                  <a:t>的比较判断是否要向</a:t>
                </a:r>
                <a14:m>
                  <m:oMath xmlns:m="http://schemas.openxmlformats.org/officeDocument/2006/math">
                    <m:r>
                      <a:rPr lang="en-US" sz="2000" dirty="0">
                        <a:cs typeface="+mj-cs"/>
                      </a:rPr>
                      <m:t>𝑅𝑝</m:t>
                    </m:r>
                  </m:oMath>
                </a14:m>
                <a:r>
                  <a:rPr lang="en-US" sz="2000" dirty="0" err="1">
                    <a:latin typeface="Microsoft YaHei" panose="020B0503020204020204" pitchFamily="34" charset="-122"/>
                    <a:ea typeface="Microsoft YaHei" panose="020B0503020204020204" pitchFamily="34" charset="-122"/>
                    <a:cs typeface="+mj-cs"/>
                  </a:rPr>
                  <a:t>添加请求</a:t>
                </a:r>
                <a:r>
                  <a:rPr lang="en-US" sz="2000" dirty="0">
                    <a:latin typeface="Microsoft YaHei" panose="020B0503020204020204" pitchFamily="34" charset="-122"/>
                    <a:ea typeface="Microsoft YaHei" panose="020B0503020204020204" pitchFamily="34" charset="-122"/>
                    <a:cs typeface="+mj-cs"/>
                  </a:rPr>
                  <a:t> </a:t>
                </a:r>
                <a14:m>
                  <m:oMath xmlns:m="http://schemas.openxmlformats.org/officeDocument/2006/math">
                    <m:r>
                      <a:rPr lang="en-US" sz="2000" dirty="0">
                        <a:cs typeface="+mj-cs"/>
                      </a:rPr>
                      <m:t>𝑅</m:t>
                    </m:r>
                    <m:r>
                      <a:rPr lang="en-US" sz="2000" dirty="0">
                        <a:cs typeface="+mj-cs"/>
                      </a:rPr>
                      <m:t>’</m:t>
                    </m:r>
                    <m:r>
                      <a:rPr lang="en-US" sz="2000" dirty="0">
                        <a:cs typeface="+mj-cs"/>
                      </a:rPr>
                      <m:t>𝑝</m:t>
                    </m:r>
                  </m:oMath>
                </a14:m>
                <a:r>
                  <a:rPr lang="en-US" sz="2000" dirty="0">
                    <a:latin typeface="Microsoft YaHei" panose="020B0503020204020204" pitchFamily="34" charset="-122"/>
                    <a:ea typeface="Microsoft YaHei" panose="020B0503020204020204" pitchFamily="34" charset="-122"/>
                    <a:cs typeface="+mj-cs"/>
                  </a:rPr>
                  <a:t>,</a:t>
                </a:r>
                <a:r>
                  <a:rPr lang="en-US" sz="2000" dirty="0" err="1">
                    <a:latin typeface="Microsoft YaHei" panose="020B0503020204020204" pitchFamily="34" charset="-122"/>
                    <a:ea typeface="Microsoft YaHei" panose="020B0503020204020204" pitchFamily="34" charset="-122"/>
                    <a:cs typeface="+mj-cs"/>
                  </a:rPr>
                  <a:t>论文通过一个极端</a:t>
                </a:r>
                <a:r>
                  <a:rPr lang="en-US" sz="2000" dirty="0">
                    <a:latin typeface="Microsoft YaHei" panose="020B0503020204020204" pitchFamily="34" charset="-122"/>
                    <a:ea typeface="Microsoft YaHei" panose="020B0503020204020204" pitchFamily="34" charset="-122"/>
                    <a:cs typeface="+mj-cs"/>
                  </a:rPr>
                  <a:t>的</a:t>
                </a:r>
                <a14:m>
                  <m:oMath xmlns:m="http://schemas.openxmlformats.org/officeDocument/2006/math">
                    <m:r>
                      <a:rPr lang="en-US" sz="2000" dirty="0">
                        <a:cs typeface="+mj-cs"/>
                      </a:rPr>
                      <m:t>𝑅𝑝</m:t>
                    </m:r>
                  </m:oMath>
                </a14:m>
                <a:r>
                  <a:rPr lang="en-US" sz="2000" dirty="0" err="1">
                    <a:latin typeface="Microsoft YaHei" panose="020B0503020204020204" pitchFamily="34" charset="-122"/>
                    <a:ea typeface="Microsoft YaHei" panose="020B0503020204020204" pitchFamily="34" charset="-122"/>
                    <a:cs typeface="+mj-cs"/>
                  </a:rPr>
                  <a:t>抢占的情景去计算</a:t>
                </a:r>
                <a:r>
                  <a:rPr lang="en-US" sz="2000" dirty="0">
                    <a:latin typeface="Microsoft YaHei" panose="020B0503020204020204" pitchFamily="34" charset="-122"/>
                    <a:ea typeface="Microsoft YaHei" panose="020B0503020204020204" pitchFamily="34" charset="-122"/>
                    <a:cs typeface="+mj-cs"/>
                  </a:rPr>
                  <a:t> </a:t>
                </a:r>
                <a:r>
                  <a:rPr lang="en-US" sz="2000" dirty="0" err="1">
                    <a:latin typeface="Microsoft YaHei" panose="020B0503020204020204" pitchFamily="34" charset="-122"/>
                    <a:ea typeface="Microsoft YaHei" panose="020B0503020204020204" pitchFamily="34" charset="-122"/>
                    <a:cs typeface="+mj-cs"/>
                  </a:rPr>
                  <a:t>cost与gain</a:t>
                </a:r>
                <a:endParaRPr lang="en-US" sz="2000" dirty="0">
                  <a:latin typeface="Microsoft YaHei" panose="020B0503020204020204" pitchFamily="34" charset="-122"/>
                  <a:ea typeface="Microsoft YaHei" panose="020B0503020204020204" pitchFamily="34" charset="-122"/>
                  <a:cs typeface="+mj-cs"/>
                </a:endParaRPr>
              </a:p>
              <a:p>
                <a:pPr lvl="1"/>
                <a:endParaRPr lang="en-US" sz="2000" dirty="0">
                  <a:latin typeface="Microsoft YaHei" panose="020B0503020204020204" pitchFamily="34" charset="-122"/>
                  <a:ea typeface="Microsoft YaHei" panose="020B0503020204020204" pitchFamily="34" charset="-122"/>
                  <a:cs typeface="+mj-cs"/>
                </a:endParaRPr>
              </a:p>
              <a:p>
                <a:endParaRPr lang="en-US" sz="2000" dirty="0"/>
              </a:p>
              <a:p>
                <a:endParaRPr lang="en-US" sz="2000" dirty="0"/>
              </a:p>
            </p:txBody>
          </p:sp>
        </mc:Choice>
        <mc:Fallback>
          <p:sp>
            <p:nvSpPr>
              <p:cNvPr id="8" name="TextBox 7">
                <a:extLst>
                  <a:ext uri="{FF2B5EF4-FFF2-40B4-BE49-F238E27FC236}">
                    <a16:creationId xmlns:a16="http://schemas.microsoft.com/office/drawing/2014/main" id="{97A3EC65-3F99-2DC2-5AF6-2C0AB111F5DC}"/>
                  </a:ext>
                </a:extLst>
              </p:cNvPr>
              <p:cNvSpPr txBox="1">
                <a:spLocks noRot="1" noChangeAspect="1" noMove="1" noResize="1" noEditPoints="1" noAdjustHandles="1" noChangeArrowheads="1" noChangeShapeType="1" noTextEdit="1"/>
              </p:cNvSpPr>
              <p:nvPr/>
            </p:nvSpPr>
            <p:spPr>
              <a:xfrm>
                <a:off x="358815" y="902825"/>
                <a:ext cx="10248225" cy="4093428"/>
              </a:xfrm>
              <a:prstGeom prst="rect">
                <a:avLst/>
              </a:prstGeom>
              <a:blipFill>
                <a:blip r:embed="rId3"/>
                <a:stretch>
                  <a:fillRect l="-619" t="-929" r="-37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7E1395A-916C-BE3B-4E93-0982022922E6}"/>
              </a:ext>
            </a:extLst>
          </p:cNvPr>
          <p:cNvPicPr>
            <a:picLocks noChangeAspect="1"/>
          </p:cNvPicPr>
          <p:nvPr/>
        </p:nvPicPr>
        <p:blipFill>
          <a:blip r:embed="rId4"/>
          <a:stretch>
            <a:fillRect/>
          </a:stretch>
        </p:blipFill>
        <p:spPr>
          <a:xfrm>
            <a:off x="763408" y="4636868"/>
            <a:ext cx="4734961" cy="1113686"/>
          </a:xfrm>
          <a:prstGeom prst="rect">
            <a:avLst/>
          </a:prstGeom>
        </p:spPr>
      </p:pic>
      <p:pic>
        <p:nvPicPr>
          <p:cNvPr id="7" name="Picture 6">
            <a:extLst>
              <a:ext uri="{FF2B5EF4-FFF2-40B4-BE49-F238E27FC236}">
                <a16:creationId xmlns:a16="http://schemas.microsoft.com/office/drawing/2014/main" id="{1E533CC4-1535-F1E2-0D5A-E0E107BE5047}"/>
              </a:ext>
            </a:extLst>
          </p:cNvPr>
          <p:cNvPicPr>
            <a:picLocks noChangeAspect="1"/>
          </p:cNvPicPr>
          <p:nvPr/>
        </p:nvPicPr>
        <p:blipFill>
          <a:blip r:embed="rId5"/>
          <a:stretch>
            <a:fillRect/>
          </a:stretch>
        </p:blipFill>
        <p:spPr>
          <a:xfrm>
            <a:off x="5739101" y="4636880"/>
            <a:ext cx="6094084" cy="111367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5559111-2FFF-C11E-DD4B-2843B08B8B92}"/>
                  </a:ext>
                </a:extLst>
              </p:cNvPr>
              <p:cNvSpPr txBox="1"/>
              <p:nvPr/>
            </p:nvSpPr>
            <p:spPr>
              <a:xfrm>
                <a:off x="1952413" y="5831834"/>
                <a:ext cx="8654627" cy="973921"/>
              </a:xfrm>
              <a:prstGeom prst="rect">
                <a:avLst/>
              </a:prstGeom>
              <a:noFill/>
            </p:spPr>
            <p:txBody>
              <a:bodyPr wrap="square">
                <a:spAutoFit/>
              </a:bodyPr>
              <a:lstStyle/>
              <a:p>
                <a14:m>
                  <m:oMath xmlns:m="http://schemas.openxmlformats.org/officeDocument/2006/math">
                    <m:sSub>
                      <m:sSubPr>
                        <m:ctrlPr>
                          <a:rPr lang="en-US" b="0" i="1" dirty="0" smtClean="0">
                            <a:latin typeface="Cambria Math" panose="02040503050406030204" pitchFamily="18" charset="0"/>
                          </a:rPr>
                        </m:ctrlPr>
                      </m:sSubPr>
                      <m:e>
                        <m:r>
                          <m:rPr>
                            <m:nor/>
                          </m:rPr>
                          <a:rPr lang="en-US" i="0" dirty="0" smtClean="0">
                            <a:latin typeface="Cambria Math" panose="02040503050406030204" pitchFamily="18" charset="0"/>
                          </a:rPr>
                          <m:t>AvgLat</m:t>
                        </m:r>
                      </m:e>
                      <m:sub>
                        <m:r>
                          <m:rPr>
                            <m:nor/>
                          </m:rPr>
                          <a:rPr lang="en-US" i="0" dirty="0" smtClean="0">
                            <a:latin typeface="Cambria Math" panose="02040503050406030204" pitchFamily="18" charset="0"/>
                          </a:rPr>
                          <m:t>d</m:t>
                        </m:r>
                      </m:sub>
                    </m:sSub>
                  </m:oMath>
                </a14:m>
                <a:r>
                  <a:rPr lang="en-US" dirty="0" err="1"/>
                  <a:t>是解码阶段完成请求的平均执行时间，最小值</a:t>
                </a:r>
                <a:r>
                  <a:rPr lang="en-US" dirty="0"/>
                  <a:t>（</a:t>
                </a:r>
                <a14:m>
                  <m:oMath xmlns:m="http://schemas.openxmlformats.org/officeDocument/2006/math">
                    <m:r>
                      <a:rPr lang="en-US" i="1" dirty="0" smtClean="0">
                        <a:latin typeface="Cambria Math" panose="02040503050406030204" pitchFamily="18" charset="0"/>
                      </a:rPr>
                      <m:t>𝐵𝑝</m:t>
                    </m:r>
                    <m:r>
                      <a:rPr lang="en-US" b="0" i="1" dirty="0" smtClean="0">
                        <a:latin typeface="Cambria Math" panose="02040503050406030204" pitchFamily="18" charset="0"/>
                      </a:rPr>
                      <m:t>,</m:t>
                    </m:r>
                    <m:r>
                      <a:rPr lang="en-US" i="1" dirty="0" smtClean="0">
                        <a:latin typeface="Cambria Math" panose="02040503050406030204" pitchFamily="18" charset="0"/>
                      </a:rPr>
                      <m:t>𝑖</m:t>
                    </m:r>
                    <m:r>
                      <a:rPr lang="en-US" i="1" dirty="0" smtClean="0">
                        <a:latin typeface="Cambria Math" panose="02040503050406030204" pitchFamily="18" charset="0"/>
                      </a:rPr>
                      <m:t>.</m:t>
                    </m:r>
                    <m:r>
                      <a:rPr lang="en-US" i="1" dirty="0" err="1">
                        <a:latin typeface="Cambria Math" panose="02040503050406030204" pitchFamily="18" charset="0"/>
                      </a:rPr>
                      <m:t>𝑒𝑥𝑒𝑐</m:t>
                    </m:r>
                    <m:r>
                      <a:rPr lang="en-US" i="1" dirty="0" err="1">
                        <a:latin typeface="Cambria Math" panose="02040503050406030204" pitchFamily="18" charset="0"/>
                      </a:rPr>
                      <m:t>_</m:t>
                    </m:r>
                    <m:r>
                      <a:rPr lang="en-US" i="1" dirty="0" err="1">
                        <a:latin typeface="Cambria Math" panose="02040503050406030204" pitchFamily="18" charset="0"/>
                      </a:rPr>
                      <m:t>𝑡𝑖𝑚𝑒</m:t>
                    </m:r>
                  </m:oMath>
                </a14:m>
                <a:r>
                  <a:rPr lang="en-US" dirty="0"/>
                  <a:t>）</a:t>
                </a:r>
                <a:r>
                  <a:rPr lang="en-US" dirty="0" err="1"/>
                  <a:t>是解码阶段请求的执行时间。它们之间的减法估计了</a:t>
                </a:r>
                <a:r>
                  <a:rPr lang="en-US" dirty="0"/>
                  <a:t> </a:t>
                </a:r>
                <a14:m>
                  <m:oMath xmlns:m="http://schemas.openxmlformats.org/officeDocument/2006/math">
                    <m:r>
                      <a:rPr lang="en-US" dirty="0" smtClean="0">
                        <a:latin typeface="Cambria Math" panose="02040503050406030204" pitchFamily="18" charset="0"/>
                      </a:rPr>
                      <m:t>𝑅</m:t>
                    </m:r>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dirty="0">
                            <a:latin typeface="Cambria Math" panose="02040503050406030204" pitchFamily="18" charset="0"/>
                          </a:rPr>
                          <m:t>𝑝</m:t>
                        </m:r>
                      </m:e>
                      <m:sub>
                        <m:r>
                          <a:rPr lang="en-US" b="0" i="1" dirty="0" smtClean="0">
                            <a:latin typeface="Cambria Math" panose="02040503050406030204" pitchFamily="18" charset="0"/>
                          </a:rPr>
                          <m:t>𝑖</m:t>
                        </m:r>
                      </m:sub>
                    </m:sSub>
                  </m:oMath>
                </a14:m>
                <a:r>
                  <a:rPr lang="en-US" dirty="0" err="1"/>
                  <a:t>在最坏的情况下等待解码需要多长时间</a:t>
                </a:r>
                <a:r>
                  <a:rPr lang="en-US" dirty="0"/>
                  <a:t>。</a:t>
                </a:r>
              </a:p>
            </p:txBody>
          </p:sp>
        </mc:Choice>
        <mc:Fallback>
          <p:sp>
            <p:nvSpPr>
              <p:cNvPr id="10" name="TextBox 9">
                <a:extLst>
                  <a:ext uri="{FF2B5EF4-FFF2-40B4-BE49-F238E27FC236}">
                    <a16:creationId xmlns:a16="http://schemas.microsoft.com/office/drawing/2014/main" id="{25559111-2FFF-C11E-DD4B-2843B08B8B92}"/>
                  </a:ext>
                </a:extLst>
              </p:cNvPr>
              <p:cNvSpPr txBox="1">
                <a:spLocks noRot="1" noChangeAspect="1" noMove="1" noResize="1" noEditPoints="1" noAdjustHandles="1" noChangeArrowheads="1" noChangeShapeType="1" noTextEdit="1"/>
              </p:cNvSpPr>
              <p:nvPr/>
            </p:nvSpPr>
            <p:spPr>
              <a:xfrm>
                <a:off x="1952413" y="5831834"/>
                <a:ext cx="8654627" cy="973921"/>
              </a:xfrm>
              <a:prstGeom prst="rect">
                <a:avLst/>
              </a:prstGeom>
              <a:blipFill>
                <a:blip r:embed="rId6"/>
                <a:stretch>
                  <a:fillRect l="-586" t="-3896" r="-146" b="-5195"/>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5D3BA365-A5F6-86B5-9475-B83456E74372}"/>
              </a:ext>
            </a:extLst>
          </p:cNvPr>
          <p:cNvSpPr>
            <a:spLocks noGrp="1"/>
          </p:cNvSpPr>
          <p:nvPr>
            <p:ph type="sldNum" sz="quarter" idx="12"/>
          </p:nvPr>
        </p:nvSpPr>
        <p:spPr/>
        <p:txBody>
          <a:bodyPr/>
          <a:lstStyle/>
          <a:p>
            <a:fld id="{12360830-11C8-AF43-BF2B-B00BD97982C7}" type="slidenum">
              <a:rPr lang="en-US" smtClean="0"/>
              <a:t>10</a:t>
            </a:fld>
            <a:endParaRPr lang="en-US"/>
          </a:p>
        </p:txBody>
      </p:sp>
    </p:spTree>
    <p:extLst>
      <p:ext uri="{BB962C8B-B14F-4D97-AF65-F5344CB8AC3E}">
        <p14:creationId xmlns:p14="http://schemas.microsoft.com/office/powerpoint/2010/main" val="331118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2.2.2</a:t>
            </a:r>
            <a:r>
              <a:rPr lang="en-US" sz="3600" dirty="0">
                <a:latin typeface="Microsoft YaHei" panose="020B0503020204020204" pitchFamily="34" charset="-122"/>
                <a:ea typeface="Microsoft YaHei" panose="020B0503020204020204" pitchFamily="34" charset="-122"/>
                <a:cs typeface="+mj-cs"/>
              </a:rPr>
              <a:t>elastic instance allocation</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0248225" cy="2554545"/>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cs typeface="+mj-cs"/>
              </a:rPr>
              <a:t>目的： 在生成要执行的精确𝑅𝑝之后，全局管理器需要为它们决定弹性实例分配。</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a:latin typeface="Microsoft YaHei" panose="020B0503020204020204" pitchFamily="34" charset="-122"/>
                <a:ea typeface="Microsoft YaHei" panose="020B0503020204020204" pitchFamily="34" charset="-122"/>
                <a:cs typeface="+mj-cs"/>
              </a:rPr>
              <a:t>Key:</a:t>
            </a:r>
            <a:r>
              <a:rPr lang="zh-CN" altLang="en-US" sz="2000" dirty="0">
                <a:latin typeface="Microsoft YaHei" panose="020B0503020204020204" pitchFamily="34" charset="-122"/>
                <a:ea typeface="Microsoft YaHei" panose="020B0503020204020204" pitchFamily="34" charset="-122"/>
                <a:cs typeface="+mj-cs"/>
              </a:rPr>
              <a:t> 将计算密集型的</a:t>
            </a:r>
            <a:r>
              <a:rPr lang="en-US" altLang="zh-CN" sz="2000" dirty="0">
                <a:latin typeface="Microsoft YaHei" panose="020B0503020204020204" pitchFamily="34" charset="-122"/>
                <a:ea typeface="Microsoft YaHei" panose="020B0503020204020204" pitchFamily="34" charset="-122"/>
                <a:cs typeface="+mj-cs"/>
              </a:rPr>
              <a:t>prefill</a:t>
            </a:r>
            <a:r>
              <a:rPr lang="zh-CN" altLang="en-US" sz="2000" dirty="0">
                <a:latin typeface="Microsoft YaHei" panose="020B0503020204020204" pitchFamily="34" charset="-122"/>
                <a:ea typeface="Microsoft YaHei" panose="020B0503020204020204" pitchFamily="34" charset="-122"/>
                <a:cs typeface="+mj-cs"/>
              </a:rPr>
              <a:t>阶段分配更有弹性的实例</a:t>
            </a:r>
            <a:r>
              <a:rPr lang="en-US" altLang="zh-CN"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空闲缓存更多</a:t>
            </a:r>
            <a:r>
              <a:rPr lang="en-US" altLang="zh-CN"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，可能获得更好的性能。为此全局管理器反复计算是否将使用最少的</a:t>
            </a:r>
            <a:r>
              <a:rPr lang="en-US" altLang="zh-CN" sz="2000" dirty="0" err="1">
                <a:latin typeface="Microsoft YaHei" panose="020B0503020204020204" pitchFamily="34" charset="-122"/>
                <a:ea typeface="Microsoft YaHei" panose="020B0503020204020204" pitchFamily="34" charset="-122"/>
                <a:cs typeface="+mj-cs"/>
              </a:rPr>
              <a:t>kv</a:t>
            </a:r>
            <a:r>
              <a:rPr lang="en-US" altLang="zh-CN" sz="2000" dirty="0">
                <a:latin typeface="Microsoft YaHei" panose="020B0503020204020204" pitchFamily="34" charset="-122"/>
                <a:ea typeface="Microsoft YaHei" panose="020B0503020204020204" pitchFamily="34" charset="-122"/>
                <a:cs typeface="+mj-cs"/>
              </a:rPr>
              <a:t>-cache</a:t>
            </a:r>
            <a:r>
              <a:rPr lang="zh-CN" altLang="en-US" sz="2000" dirty="0">
                <a:latin typeface="Microsoft YaHei" panose="020B0503020204020204" pitchFamily="34" charset="-122"/>
                <a:ea typeface="Microsoft YaHei" panose="020B0503020204020204" pitchFamily="34" charset="-122"/>
                <a:cs typeface="+mj-cs"/>
              </a:rPr>
              <a:t>缓存</a:t>
            </a:r>
            <a:r>
              <a:rPr lang="en-US" altLang="zh-CN"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𝑒𝑚𝑖𝑛的弹性实例分配给𝑅𝑝</a:t>
            </a:r>
            <a:r>
              <a:rPr lang="en-US" altLang="zh-CN"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这样会带来迁移开销。</a:t>
            </a:r>
            <a:endParaRPr lang="en-US"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计算cost</a:t>
            </a:r>
            <a:r>
              <a:rPr lang="zh-CN" altLang="en-US" sz="2000" dirty="0">
                <a:latin typeface="Microsoft YaHei" panose="020B0503020204020204" pitchFamily="34" charset="-122"/>
                <a:ea typeface="Microsoft YaHei" panose="020B0503020204020204" pitchFamily="34" charset="-122"/>
                <a:cs typeface="+mj-cs"/>
              </a:rPr>
              <a:t>（</a:t>
            </a:r>
            <a:r>
              <a:rPr lang="en-US" sz="2000" dirty="0">
                <a:latin typeface="Microsoft YaHei" panose="020B0503020204020204" pitchFamily="34" charset="-122"/>
                <a:ea typeface="Microsoft YaHei" panose="020B0503020204020204" pitchFamily="34" charset="-122"/>
                <a:cs typeface="+mj-cs"/>
              </a:rPr>
              <a:t> migration overhead</a:t>
            </a:r>
            <a:r>
              <a:rPr lang="zh-CN" altLang="en-US" sz="2000" dirty="0">
                <a:latin typeface="Microsoft YaHei" panose="020B0503020204020204" pitchFamily="34" charset="-122"/>
                <a:ea typeface="Microsoft YaHei" panose="020B0503020204020204" pitchFamily="34" charset="-122"/>
                <a:cs typeface="+mj-cs"/>
              </a:rPr>
              <a:t>）</a:t>
            </a:r>
            <a:r>
              <a:rPr lang="en-US" sz="2000" dirty="0" err="1">
                <a:latin typeface="Microsoft YaHei" panose="020B0503020204020204" pitchFamily="34" charset="-122"/>
                <a:ea typeface="Microsoft YaHei" panose="020B0503020204020204" pitchFamily="34" charset="-122"/>
                <a:cs typeface="+mj-cs"/>
              </a:rPr>
              <a:t>与gain</a:t>
            </a:r>
            <a:r>
              <a:rPr lang="zh-CN" altLang="en-US" sz="2000" dirty="0">
                <a:latin typeface="Microsoft YaHei" panose="020B0503020204020204" pitchFamily="34" charset="-122"/>
                <a:ea typeface="Microsoft YaHei" panose="020B0503020204020204" pitchFamily="34" charset="-122"/>
                <a:cs typeface="+mj-cs"/>
              </a:rPr>
              <a:t>（</a:t>
            </a:r>
            <a:r>
              <a:rPr lang="en-US" sz="2000" dirty="0">
                <a:latin typeface="Microsoft YaHei" panose="020B0503020204020204" pitchFamily="34" charset="-122"/>
                <a:ea typeface="Microsoft YaHei" panose="020B0503020204020204" pitchFamily="34" charset="-122"/>
                <a:cs typeface="+mj-cs"/>
              </a:rPr>
              <a:t> input token latency</a:t>
            </a:r>
            <a:r>
              <a:rPr lang="zh-CN" altLang="en-US" sz="2000" dirty="0">
                <a:latin typeface="Microsoft YaHei" panose="020B0503020204020204" pitchFamily="34" charset="-122"/>
                <a:ea typeface="Microsoft YaHei" panose="020B0503020204020204" pitchFamily="34" charset="-122"/>
                <a:cs typeface="+mj-cs"/>
              </a:rPr>
              <a:t>）：</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p>
        </p:txBody>
      </p:sp>
      <p:pic>
        <p:nvPicPr>
          <p:cNvPr id="3" name="Picture 2">
            <a:extLst>
              <a:ext uri="{FF2B5EF4-FFF2-40B4-BE49-F238E27FC236}">
                <a16:creationId xmlns:a16="http://schemas.microsoft.com/office/drawing/2014/main" id="{A52E1561-A419-B817-AFC3-E344E252EBFD}"/>
              </a:ext>
            </a:extLst>
          </p:cNvPr>
          <p:cNvPicPr>
            <a:picLocks noChangeAspect="1"/>
          </p:cNvPicPr>
          <p:nvPr/>
        </p:nvPicPr>
        <p:blipFill>
          <a:blip r:embed="rId3"/>
          <a:stretch>
            <a:fillRect/>
          </a:stretch>
        </p:blipFill>
        <p:spPr>
          <a:xfrm>
            <a:off x="358815" y="3457370"/>
            <a:ext cx="5372704" cy="1080115"/>
          </a:xfrm>
          <a:prstGeom prst="rect">
            <a:avLst/>
          </a:prstGeom>
        </p:spPr>
      </p:pic>
      <p:pic>
        <p:nvPicPr>
          <p:cNvPr id="4" name="Picture 3">
            <a:extLst>
              <a:ext uri="{FF2B5EF4-FFF2-40B4-BE49-F238E27FC236}">
                <a16:creationId xmlns:a16="http://schemas.microsoft.com/office/drawing/2014/main" id="{80DB9C80-46EF-6F39-10B1-6E5A63D71E8F}"/>
              </a:ext>
            </a:extLst>
          </p:cNvPr>
          <p:cNvPicPr>
            <a:picLocks noChangeAspect="1"/>
          </p:cNvPicPr>
          <p:nvPr/>
        </p:nvPicPr>
        <p:blipFill>
          <a:blip r:embed="rId4"/>
          <a:stretch>
            <a:fillRect/>
          </a:stretch>
        </p:blipFill>
        <p:spPr>
          <a:xfrm>
            <a:off x="5727191" y="3400629"/>
            <a:ext cx="5835528" cy="1080077"/>
          </a:xfrm>
          <a:prstGeom prst="rect">
            <a:avLst/>
          </a:prstGeom>
        </p:spPr>
      </p:pic>
      <p:sp>
        <p:nvSpPr>
          <p:cNvPr id="9" name="TextBox 8">
            <a:extLst>
              <a:ext uri="{FF2B5EF4-FFF2-40B4-BE49-F238E27FC236}">
                <a16:creationId xmlns:a16="http://schemas.microsoft.com/office/drawing/2014/main" id="{B7666EED-2AAB-26DD-AECE-B72CE665EB45}"/>
              </a:ext>
            </a:extLst>
          </p:cNvPr>
          <p:cNvSpPr txBox="1"/>
          <p:nvPr/>
        </p:nvSpPr>
        <p:spPr>
          <a:xfrm>
            <a:off x="1788160" y="4836160"/>
            <a:ext cx="7650480" cy="646331"/>
          </a:xfrm>
          <a:prstGeom prst="rect">
            <a:avLst/>
          </a:prstGeom>
          <a:noFill/>
        </p:spPr>
        <p:txBody>
          <a:bodyPr wrap="square" rtlCol="0">
            <a:spAutoFit/>
          </a:bodyPr>
          <a:lstStyle/>
          <a:p>
            <a:r>
              <a:rPr lang="zh-CN" altLang="en-US" dirty="0"/>
              <a:t>𝑉</a:t>
            </a:r>
            <a:r>
              <a:rPr lang="en-US" altLang="zh-CN" dirty="0"/>
              <a:t>(</a:t>
            </a:r>
            <a:r>
              <a:rPr lang="zh-CN" altLang="en-US" dirty="0"/>
              <a:t>𝑒𝑚𝑖𝑛</a:t>
            </a:r>
            <a:r>
              <a:rPr lang="en-US" altLang="zh-CN" dirty="0"/>
              <a:t>)</a:t>
            </a:r>
            <a:r>
              <a:rPr lang="zh-CN" altLang="en-US" dirty="0"/>
              <a:t>是𝑒𝑚𝑖𝑛中现有的键值张量的容量，</a:t>
            </a:r>
            <a:r>
              <a:rPr lang="en-US" dirty="0" err="1"/>
              <a:t>avg_bandwidth</a:t>
            </a:r>
            <a:r>
              <a:rPr lang="zh-CN" altLang="en-US" dirty="0"/>
              <a:t>是𝑒𝑚𝑖𝑛和目标实例之间的平均带宽。目标实例是具有最不常用的</a:t>
            </a:r>
            <a:r>
              <a:rPr lang="en-US" altLang="zh-CN" dirty="0" err="1"/>
              <a:t>kv</a:t>
            </a:r>
            <a:r>
              <a:rPr lang="en-US" altLang="zh-CN" dirty="0"/>
              <a:t>-cache</a:t>
            </a:r>
            <a:r>
              <a:rPr lang="zh-CN" altLang="en-US" dirty="0"/>
              <a:t>的实例。</a:t>
            </a:r>
            <a:endParaRPr lang="en-US" dirty="0"/>
          </a:p>
        </p:txBody>
      </p:sp>
      <p:sp>
        <p:nvSpPr>
          <p:cNvPr id="11" name="Slide Number Placeholder 10">
            <a:extLst>
              <a:ext uri="{FF2B5EF4-FFF2-40B4-BE49-F238E27FC236}">
                <a16:creationId xmlns:a16="http://schemas.microsoft.com/office/drawing/2014/main" id="{BD33FB4F-FA1B-E9F8-C4A6-34856D544443}"/>
              </a:ext>
            </a:extLst>
          </p:cNvPr>
          <p:cNvSpPr>
            <a:spLocks noGrp="1"/>
          </p:cNvSpPr>
          <p:nvPr>
            <p:ph type="sldNum" sz="quarter" idx="12"/>
          </p:nvPr>
        </p:nvSpPr>
        <p:spPr/>
        <p:txBody>
          <a:bodyPr/>
          <a:lstStyle/>
          <a:p>
            <a:fld id="{12360830-11C8-AF43-BF2B-B00BD97982C7}" type="slidenum">
              <a:rPr lang="en-US" smtClean="0"/>
              <a:t>11</a:t>
            </a:fld>
            <a:endParaRPr lang="en-US"/>
          </a:p>
        </p:txBody>
      </p:sp>
    </p:spTree>
    <p:extLst>
      <p:ext uri="{BB962C8B-B14F-4D97-AF65-F5344CB8AC3E}">
        <p14:creationId xmlns:p14="http://schemas.microsoft.com/office/powerpoint/2010/main" val="61901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2.2.3</a:t>
            </a:r>
            <a:r>
              <a:rPr lang="en-US" sz="3600" b="1" dirty="0">
                <a:latin typeface="Microsoft YaHei" panose="020B0503020204020204" pitchFamily="34" charset="-122"/>
                <a:ea typeface="Microsoft YaHei" panose="020B0503020204020204" pitchFamily="34" charset="-122"/>
              </a:rPr>
              <a:t> Batching</a:t>
            </a: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0248225" cy="3477875"/>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cs typeface="+mj-cs"/>
              </a:rPr>
              <a:t>目的： 在确定了𝑅𝑝和𝐸𝑝后，该步优化𝑅𝑝在𝐸𝑝上的批处理策略，以进一步</a:t>
            </a:r>
            <a:r>
              <a:rPr lang="zh-CN" altLang="en-US" sz="2000" dirty="0">
                <a:solidFill>
                  <a:srgbClr val="FF0000"/>
                </a:solidFill>
                <a:latin typeface="Microsoft YaHei" panose="020B0503020204020204" pitchFamily="34" charset="-122"/>
                <a:ea typeface="Microsoft YaHei" panose="020B0503020204020204" pitchFamily="34" charset="-122"/>
                <a:cs typeface="+mj-cs"/>
              </a:rPr>
              <a:t>最小化</a:t>
            </a:r>
            <a:r>
              <a:rPr lang="en-US" altLang="zh-CN" sz="2000" dirty="0">
                <a:solidFill>
                  <a:srgbClr val="FF0000"/>
                </a:solidFill>
                <a:latin typeface="Microsoft YaHei" panose="020B0503020204020204" pitchFamily="34" charset="-122"/>
                <a:ea typeface="Microsoft YaHei" panose="020B0503020204020204" pitchFamily="34" charset="-122"/>
                <a:cs typeface="+mj-cs"/>
              </a:rPr>
              <a:t>prefill</a:t>
            </a:r>
            <a:r>
              <a:rPr lang="zh-CN" altLang="en-US" sz="2000" dirty="0">
                <a:solidFill>
                  <a:srgbClr val="FF0000"/>
                </a:solidFill>
                <a:latin typeface="Microsoft YaHei" panose="020B0503020204020204" pitchFamily="34" charset="-122"/>
                <a:ea typeface="Microsoft YaHei" panose="020B0503020204020204" pitchFamily="34" charset="-122"/>
                <a:cs typeface="+mj-cs"/>
              </a:rPr>
              <a:t>阶段延迟</a:t>
            </a:r>
            <a:r>
              <a:rPr lang="zh-CN" altLang="en-US" sz="2000" dirty="0">
                <a:latin typeface="Microsoft YaHei" panose="020B0503020204020204" pitchFamily="34" charset="-122"/>
                <a:ea typeface="Microsoft YaHei" panose="020B0503020204020204" pitchFamily="34" charset="-122"/>
                <a:cs typeface="+mj-cs"/>
              </a:rPr>
              <a:t>。</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转换为</a:t>
            </a:r>
            <a:r>
              <a:rPr lang="zh-CN" altLang="en-US" sz="2000" dirty="0">
                <a:latin typeface="Microsoft YaHei" panose="020B0503020204020204" pitchFamily="34" charset="-122"/>
                <a:ea typeface="Microsoft YaHei" panose="020B0503020204020204" pitchFamily="34" charset="-122"/>
                <a:cs typeface="+mj-cs"/>
              </a:rPr>
              <a:t>动态规划（</a:t>
            </a:r>
            <a:r>
              <a:rPr lang="en-US" sz="2000" dirty="0">
                <a:latin typeface="Microsoft YaHei" panose="020B0503020204020204" pitchFamily="34" charset="-122"/>
                <a:ea typeface="Microsoft YaHei" panose="020B0503020204020204" pitchFamily="34" charset="-122"/>
                <a:cs typeface="+mj-cs"/>
              </a:rPr>
              <a:t>DP）</a:t>
            </a:r>
            <a:r>
              <a:rPr lang="zh-CN" altLang="en-US" sz="2000" dirty="0">
                <a:latin typeface="Microsoft YaHei" panose="020B0503020204020204" pitchFamily="34" charset="-122"/>
                <a:ea typeface="Microsoft YaHei" panose="020B0503020204020204" pitchFamily="34" charset="-122"/>
                <a:cs typeface="+mj-cs"/>
              </a:rPr>
              <a:t>问题。目标是最小化𝑅𝑝在𝐸𝑝上的输入延迟。</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作者经验</a:t>
            </a:r>
            <a:r>
              <a:rPr lang="zh-CN" altLang="en-US" sz="2000" dirty="0">
                <a:latin typeface="Microsoft YaHei" panose="020B0503020204020204" pitchFamily="34" charset="-122"/>
                <a:ea typeface="Microsoft YaHei" panose="020B0503020204020204" pitchFamily="34" charset="-122"/>
                <a:cs typeface="+mj-cs"/>
              </a:rPr>
              <a:t>： 具有相似序列长度的请求具有相似的特征，应该被批处理在一起。</a:t>
            </a:r>
            <a:endParaRPr lang="en-US" sz="2000" dirty="0">
              <a:latin typeface="Microsoft YaHei" panose="020B0503020204020204" pitchFamily="34" charset="-122"/>
              <a:ea typeface="Microsoft YaHei" panose="020B0503020204020204" pitchFamily="34" charset="-122"/>
              <a:cs typeface="+mj-cs"/>
            </a:endParaRPr>
          </a:p>
          <a:p>
            <a:r>
              <a:rPr lang="zh-CN" altLang="en-US" sz="2000" dirty="0">
                <a:latin typeface="Microsoft YaHei" panose="020B0503020204020204" pitchFamily="34" charset="-122"/>
                <a:ea typeface="Microsoft YaHei" panose="020B0503020204020204" pitchFamily="34" charset="-122"/>
                <a:cs typeface="+mj-cs"/>
              </a:rPr>
              <a:t>序列长度按降序排列。 所分配的弹性实例也会根据它们的位置和未使用的键值缓存插槽的数量按升序进行排序。设𝑓</a:t>
            </a:r>
            <a:r>
              <a:rPr lang="en-US" altLang="zh-CN" sz="2000" dirty="0">
                <a:latin typeface="Microsoft YaHei" panose="020B0503020204020204" pitchFamily="34" charset="-122"/>
                <a:ea typeface="Microsoft YaHei" panose="020B0503020204020204" pitchFamily="34" charset="-122"/>
                <a:cs typeface="+mj-cs"/>
              </a:rPr>
              <a:t>[𝑖][𝑘]</a:t>
            </a:r>
            <a:r>
              <a:rPr lang="zh-CN" altLang="en-US" sz="2000" dirty="0">
                <a:latin typeface="Microsoft YaHei" panose="020B0503020204020204" pitchFamily="34" charset="-122"/>
                <a:ea typeface="Microsoft YaHei" panose="020B0503020204020204" pitchFamily="34" charset="-122"/>
                <a:cs typeface="+mj-cs"/>
              </a:rPr>
              <a:t>为使用第一个𝑘弹性实例时第一个𝑖请求的最小输入延迟。</a:t>
            </a:r>
            <a:endParaRPr lang="en-US" altLang="zh-CN" sz="2000" dirty="0">
              <a:latin typeface="Microsoft YaHei" panose="020B0503020204020204" pitchFamily="34" charset="-122"/>
              <a:ea typeface="Microsoft YaHei" panose="020B0503020204020204" pitchFamily="34" charset="-122"/>
              <a:cs typeface="+mj-cs"/>
            </a:endParaRPr>
          </a:p>
          <a:p>
            <a:endParaRPr lang="en-US" altLang="zh-CN" sz="2000" dirty="0">
              <a:latin typeface="Microsoft YaHei" panose="020B0503020204020204" pitchFamily="34" charset="-122"/>
              <a:ea typeface="Microsoft YaHei" panose="020B0503020204020204" pitchFamily="34" charset="-122"/>
              <a:cs typeface="+mj-cs"/>
            </a:endParaRPr>
          </a:p>
          <a:p>
            <a:r>
              <a:rPr lang="en-US" altLang="zh-CN" sz="2000" dirty="0">
                <a:latin typeface="Microsoft YaHei" panose="020B0503020204020204" pitchFamily="34" charset="-122"/>
                <a:ea typeface="Microsoft YaHei" panose="020B0503020204020204" pitchFamily="34" charset="-122"/>
                <a:cs typeface="+mj-cs"/>
              </a:rPr>
              <a:t>DP</a:t>
            </a:r>
            <a:r>
              <a:rPr lang="zh-CN" altLang="en-US" sz="2000" dirty="0">
                <a:latin typeface="Microsoft YaHei" panose="020B0503020204020204" pitchFamily="34" charset="-122"/>
                <a:ea typeface="Microsoft YaHei" panose="020B0503020204020204" pitchFamily="34" charset="-122"/>
                <a:cs typeface="+mj-cs"/>
              </a:rPr>
              <a:t>方程可以表述如下：</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p:txBody>
      </p:sp>
      <p:sp>
        <p:nvSpPr>
          <p:cNvPr id="5" name="Slide Number Placeholder 4">
            <a:extLst>
              <a:ext uri="{FF2B5EF4-FFF2-40B4-BE49-F238E27FC236}">
                <a16:creationId xmlns:a16="http://schemas.microsoft.com/office/drawing/2014/main" id="{39C6C69F-6944-0D44-9010-4A5A998A5221}"/>
              </a:ext>
            </a:extLst>
          </p:cNvPr>
          <p:cNvSpPr>
            <a:spLocks noGrp="1"/>
          </p:cNvSpPr>
          <p:nvPr>
            <p:ph type="sldNum" sz="quarter" idx="12"/>
          </p:nvPr>
        </p:nvSpPr>
        <p:spPr/>
        <p:txBody>
          <a:bodyPr/>
          <a:lstStyle/>
          <a:p>
            <a:fld id="{12360830-11C8-AF43-BF2B-B00BD97982C7}" type="slidenum">
              <a:rPr lang="en-US" smtClean="0"/>
              <a:t>12</a:t>
            </a:fld>
            <a:endParaRPr lang="en-US"/>
          </a:p>
        </p:txBody>
      </p:sp>
      <p:pic>
        <p:nvPicPr>
          <p:cNvPr id="7" name="Picture 6">
            <a:extLst>
              <a:ext uri="{FF2B5EF4-FFF2-40B4-BE49-F238E27FC236}">
                <a16:creationId xmlns:a16="http://schemas.microsoft.com/office/drawing/2014/main" id="{FBE7A236-4E0F-C334-DD2C-7ED9FB0904F4}"/>
              </a:ext>
            </a:extLst>
          </p:cNvPr>
          <p:cNvPicPr>
            <a:picLocks noChangeAspect="1"/>
          </p:cNvPicPr>
          <p:nvPr/>
        </p:nvPicPr>
        <p:blipFill>
          <a:blip r:embed="rId3"/>
          <a:stretch>
            <a:fillRect/>
          </a:stretch>
        </p:blipFill>
        <p:spPr>
          <a:xfrm>
            <a:off x="441960" y="4091492"/>
            <a:ext cx="7772400" cy="1174376"/>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E2A16E7-421A-315D-9BEC-2EC11A41918D}"/>
                  </a:ext>
                </a:extLst>
              </p:cNvPr>
              <p:cNvSpPr txBox="1"/>
              <p:nvPr/>
            </p:nvSpPr>
            <p:spPr>
              <a:xfrm>
                <a:off x="1711960" y="5955175"/>
                <a:ext cx="7665720" cy="404983"/>
              </a:xfrm>
              <a:prstGeom prst="rect">
                <a:avLst/>
              </a:prstGeom>
              <a:noFill/>
            </p:spPr>
            <p:txBody>
              <a:bodyPr wrap="square">
                <a:spAutoFit/>
              </a:bodyPr>
              <a:lstStyle/>
              <a:p>
                <a:r>
                  <a:rPr lang="en-US" dirty="0"/>
                  <a:t>可以通过使用四方不等式属性[54]</a:t>
                </a:r>
                <a:r>
                  <a:rPr lang="en-US" dirty="0" err="1"/>
                  <a:t>将该问题优化为</a:t>
                </a:r>
                <a14:m>
                  <m:oMath xmlns:m="http://schemas.openxmlformats.org/officeDocument/2006/math">
                    <m:r>
                      <a:rPr lang="en-US" i="1" dirty="0" smtClean="0">
                        <a:latin typeface="Cambria Math" panose="02040503050406030204" pitchFamily="18" charset="0"/>
                      </a:rPr>
                      <m:t>𝑂</m:t>
                    </m:r>
                    <m:d>
                      <m:dPr>
                        <m:ctrlPr>
                          <a:rPr lang="en-US" altLang="zh-CN"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d>
                                  <m:dPr>
                                    <m:begChr m:val="|"/>
                                    <m:endChr m:val="|"/>
                                    <m:ctrlPr>
                                      <a:rPr lang="en-US" i="1" dirty="0" smtClean="0">
                                        <a:latin typeface="Cambria Math" panose="02040503050406030204" pitchFamily="18" charset="0"/>
                                      </a:rPr>
                                    </m:ctrlPr>
                                  </m:dPr>
                                  <m:e>
                                    <m:r>
                                      <a:rPr lang="en-US" i="1" dirty="0">
                                        <a:latin typeface="Cambria Math" panose="02040503050406030204" pitchFamily="18" charset="0"/>
                                      </a:rPr>
                                      <m:t>𝑅𝑝</m:t>
                                    </m:r>
                                  </m:e>
                                </m:d>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𝐸𝑝</m:t>
                                    </m:r>
                                  </m:e>
                                </m:d>
                              </m:e>
                            </m:d>
                          </m:e>
                          <m:sup>
                            <m:r>
                              <a:rPr lang="en-US" altLang="zh-CN" b="0" i="1" dirty="0" smtClean="0">
                                <a:latin typeface="Cambria Math" panose="02040503050406030204" pitchFamily="18" charset="0"/>
                              </a:rPr>
                              <m:t>2</m:t>
                            </m:r>
                          </m:sup>
                        </m:sSup>
                      </m:e>
                    </m:d>
                  </m:oMath>
                </a14:m>
                <a:endParaRPr lang="en-US" dirty="0"/>
              </a:p>
            </p:txBody>
          </p:sp>
        </mc:Choice>
        <mc:Fallback>
          <p:sp>
            <p:nvSpPr>
              <p:cNvPr id="11" name="TextBox 10">
                <a:extLst>
                  <a:ext uri="{FF2B5EF4-FFF2-40B4-BE49-F238E27FC236}">
                    <a16:creationId xmlns:a16="http://schemas.microsoft.com/office/drawing/2014/main" id="{0E2A16E7-421A-315D-9BEC-2EC11A41918D}"/>
                  </a:ext>
                </a:extLst>
              </p:cNvPr>
              <p:cNvSpPr txBox="1">
                <a:spLocks noRot="1" noChangeAspect="1" noMove="1" noResize="1" noEditPoints="1" noAdjustHandles="1" noChangeArrowheads="1" noChangeShapeType="1" noTextEdit="1"/>
              </p:cNvSpPr>
              <p:nvPr/>
            </p:nvSpPr>
            <p:spPr>
              <a:xfrm>
                <a:off x="1711960" y="5955175"/>
                <a:ext cx="7665720" cy="404983"/>
              </a:xfrm>
              <a:prstGeom prst="rect">
                <a:avLst/>
              </a:prstGeom>
              <a:blipFill>
                <a:blip r:embed="rId4"/>
                <a:stretch>
                  <a:fillRect l="-661" b="-21212"/>
                </a:stretch>
              </a:blipFill>
            </p:spPr>
            <p:txBody>
              <a:bodyPr/>
              <a:lstStyle/>
              <a:p>
                <a:r>
                  <a:rPr lang="en-US">
                    <a:noFill/>
                  </a:rPr>
                  <a:t> </a:t>
                </a:r>
              </a:p>
            </p:txBody>
          </p:sp>
        </mc:Fallback>
      </mc:AlternateContent>
    </p:spTree>
    <p:extLst>
      <p:ext uri="{BB962C8B-B14F-4D97-AF65-F5344CB8AC3E}">
        <p14:creationId xmlns:p14="http://schemas.microsoft.com/office/powerpoint/2010/main" val="35523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2.2.4</a:t>
            </a:r>
            <a:r>
              <a:rPr lang="en-US" sz="3600" b="1" dirty="0">
                <a:latin typeface="Microsoft YaHei" panose="020B0503020204020204" pitchFamily="34" charset="-122"/>
                <a:ea typeface="Microsoft YaHei" panose="020B0503020204020204" pitchFamily="34" charset="-122"/>
              </a:rPr>
              <a:t> </a:t>
            </a:r>
            <a:r>
              <a:rPr lang="en-US" sz="3600" dirty="0">
                <a:latin typeface="Microsoft YaHei" panose="020B0503020204020204" pitchFamily="34" charset="-122"/>
                <a:ea typeface="Microsoft YaHei" panose="020B0503020204020204" pitchFamily="34" charset="-122"/>
                <a:cs typeface="+mj-cs"/>
              </a:rPr>
              <a:t>elastic scaling plan generation</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0248225" cy="4093428"/>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cs typeface="+mj-cs"/>
              </a:rPr>
              <a:t>目的： 生成弹性扩展计划，</a:t>
            </a:r>
            <a:r>
              <a:rPr lang="en-US" altLang="zh-CN" sz="2000" dirty="0">
                <a:latin typeface="Microsoft YaHei" panose="020B0503020204020204" pitchFamily="34" charset="-122"/>
                <a:ea typeface="Microsoft YaHei" panose="020B0503020204020204" pitchFamily="34" charset="-122"/>
                <a:cs typeface="+mj-cs"/>
              </a:rPr>
              <a:t>scale</a:t>
            </a:r>
            <a:r>
              <a:rPr lang="zh-CN" altLang="en-US" sz="2000" dirty="0">
                <a:latin typeface="Microsoft YaHei" panose="020B0503020204020204" pitchFamily="34" charset="-122"/>
                <a:ea typeface="Microsoft YaHei" panose="020B0503020204020204" pitchFamily="34" charset="-122"/>
                <a:cs typeface="+mj-cs"/>
              </a:rPr>
              <a:t> </a:t>
            </a:r>
            <a:r>
              <a:rPr lang="en-US" altLang="zh-CN" sz="2000" dirty="0">
                <a:latin typeface="Microsoft YaHei" panose="020B0503020204020204" pitchFamily="34" charset="-122"/>
                <a:ea typeface="Microsoft YaHei" panose="020B0503020204020204" pitchFamily="34" charset="-122"/>
                <a:cs typeface="+mj-cs"/>
              </a:rPr>
              <a:t>up</a:t>
            </a:r>
            <a:r>
              <a:rPr lang="zh-CN" altLang="en-US" sz="2000" dirty="0">
                <a:latin typeface="Microsoft YaHei" panose="020B0503020204020204" pitchFamily="34" charset="-122"/>
                <a:ea typeface="Microsoft YaHei" panose="020B0503020204020204" pitchFamily="34" charset="-122"/>
                <a:cs typeface="+mj-cs"/>
              </a:rPr>
              <a:t>或</a:t>
            </a:r>
            <a:r>
              <a:rPr lang="en-US" altLang="zh-CN" sz="2000" dirty="0">
                <a:latin typeface="Microsoft YaHei" panose="020B0503020204020204" pitchFamily="34" charset="-122"/>
                <a:ea typeface="Microsoft YaHei" panose="020B0503020204020204" pitchFamily="34" charset="-122"/>
                <a:cs typeface="+mj-cs"/>
              </a:rPr>
              <a:t>scale down</a:t>
            </a:r>
          </a:p>
          <a:p>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Sacle</a:t>
            </a:r>
            <a:r>
              <a:rPr lang="en-US" sz="2000" dirty="0">
                <a:latin typeface="Microsoft YaHei" panose="020B0503020204020204" pitchFamily="34" charset="-122"/>
                <a:ea typeface="Microsoft YaHei" panose="020B0503020204020204" pitchFamily="34" charset="-122"/>
                <a:cs typeface="+mj-cs"/>
              </a:rPr>
              <a:t> down:</a:t>
            </a:r>
          </a:p>
          <a:p>
            <a:r>
              <a:rPr lang="zh-CN" altLang="en-US" sz="2000" dirty="0">
                <a:latin typeface="Microsoft YaHei" panose="020B0503020204020204" pitchFamily="34" charset="-122"/>
                <a:ea typeface="Microsoft YaHei" panose="020B0503020204020204" pitchFamily="34" charset="-122"/>
                <a:cs typeface="+mj-cs"/>
              </a:rPr>
              <a:t>将模型并行度设置为发射时的最小最佳</a:t>
            </a:r>
            <a:r>
              <a:rPr lang="en-US" sz="2000" dirty="0" err="1">
                <a:latin typeface="Microsoft YaHei" panose="020B0503020204020204" pitchFamily="34" charset="-122"/>
                <a:ea typeface="Microsoft YaHei" panose="020B0503020204020204" pitchFamily="34" charset="-122"/>
                <a:cs typeface="+mj-cs"/>
              </a:rPr>
              <a:t>DoP</a:t>
            </a:r>
            <a:r>
              <a:rPr lang="en-US"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在运行时，全局管理器只需要将</a:t>
            </a:r>
            <a:r>
              <a:rPr lang="en-US" sz="2000" dirty="0" err="1">
                <a:latin typeface="Microsoft YaHei" panose="020B0503020204020204" pitchFamily="34" charset="-122"/>
                <a:ea typeface="Microsoft YaHei" panose="020B0503020204020204" pitchFamily="34" charset="-122"/>
                <a:cs typeface="+mj-cs"/>
              </a:rPr>
              <a:t>DoP</a:t>
            </a:r>
            <a:r>
              <a:rPr lang="zh-CN" altLang="en-US" sz="2000" dirty="0">
                <a:latin typeface="Microsoft YaHei" panose="020B0503020204020204" pitchFamily="34" charset="-122"/>
                <a:ea typeface="Microsoft YaHei" panose="020B0503020204020204" pitchFamily="34" charset="-122"/>
                <a:cs typeface="+mj-cs"/>
              </a:rPr>
              <a:t>缩小到请求的键值张量可以适合于相应的弹性实例中的最小</a:t>
            </a:r>
            <a:r>
              <a:rPr lang="en-US" sz="2000" dirty="0" err="1">
                <a:latin typeface="Microsoft YaHei" panose="020B0503020204020204" pitchFamily="34" charset="-122"/>
                <a:ea typeface="Microsoft YaHei" panose="020B0503020204020204" pitchFamily="34" charset="-122"/>
                <a:cs typeface="+mj-cs"/>
              </a:rPr>
              <a:t>DoP</a:t>
            </a:r>
            <a:r>
              <a:rPr lang="en-US" sz="2000" dirty="0">
                <a:latin typeface="Microsoft YaHei" panose="020B0503020204020204" pitchFamily="34" charset="-122"/>
                <a:ea typeface="Microsoft YaHei" panose="020B0503020204020204" pitchFamily="34" charset="-122"/>
                <a:cs typeface="+mj-cs"/>
              </a:rPr>
              <a:t>。</a:t>
            </a:r>
          </a:p>
          <a:p>
            <a:endParaRPr lang="en-US" sz="2000" dirty="0">
              <a:latin typeface="Microsoft YaHei" panose="020B0503020204020204" pitchFamily="34" charset="-122"/>
              <a:ea typeface="Microsoft YaHei" panose="020B0503020204020204" pitchFamily="34" charset="-122"/>
              <a:cs typeface="+mj-cs"/>
            </a:endParaRPr>
          </a:p>
          <a:p>
            <a:r>
              <a:rPr lang="zh-CN" altLang="en-US" sz="2000" dirty="0">
                <a:latin typeface="Microsoft YaHei" panose="020B0503020204020204" pitchFamily="34" charset="-122"/>
                <a:ea typeface="Microsoft YaHei" panose="020B0503020204020204" pitchFamily="34" charset="-122"/>
                <a:cs typeface="+mj-cs"/>
              </a:rPr>
              <a:t>即使对于具有较大最佳</a:t>
            </a:r>
            <a:r>
              <a:rPr lang="en-US" sz="2000" dirty="0" err="1">
                <a:latin typeface="Microsoft YaHei" panose="020B0503020204020204" pitchFamily="34" charset="-122"/>
                <a:ea typeface="Microsoft YaHei" panose="020B0503020204020204" pitchFamily="34" charset="-122"/>
                <a:cs typeface="+mj-cs"/>
              </a:rPr>
              <a:t>DoPs</a:t>
            </a:r>
            <a:r>
              <a:rPr lang="zh-CN" altLang="en-US" sz="2000" dirty="0">
                <a:latin typeface="Microsoft YaHei" panose="020B0503020204020204" pitchFamily="34" charset="-122"/>
                <a:ea typeface="Microsoft YaHei" panose="020B0503020204020204" pitchFamily="34" charset="-122"/>
                <a:cs typeface="+mj-cs"/>
              </a:rPr>
              <a:t>的解码阶段的请求，它仍然是接近最优的，因为将持续时间更长的弹性实例留给计算密集型的预填充阶段更有益。</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zh-CN" altLang="en-US" sz="2000" dirty="0">
                <a:latin typeface="Microsoft YaHei" panose="020B0503020204020204" pitchFamily="34" charset="-122"/>
                <a:ea typeface="Microsoft YaHei" panose="020B0503020204020204" pitchFamily="34" charset="-122"/>
                <a:cs typeface="+mj-cs"/>
              </a:rPr>
              <a:t>即使对于具有较大最佳</a:t>
            </a:r>
            <a:r>
              <a:rPr lang="en-US" sz="2000" dirty="0" err="1">
                <a:latin typeface="Microsoft YaHei" panose="020B0503020204020204" pitchFamily="34" charset="-122"/>
                <a:ea typeface="Microsoft YaHei" panose="020B0503020204020204" pitchFamily="34" charset="-122"/>
                <a:cs typeface="+mj-cs"/>
              </a:rPr>
              <a:t>DoPs</a:t>
            </a:r>
            <a:r>
              <a:rPr lang="zh-CN" altLang="en-US" sz="2000" dirty="0">
                <a:latin typeface="Microsoft YaHei" panose="020B0503020204020204" pitchFamily="34" charset="-122"/>
                <a:ea typeface="Microsoft YaHei" panose="020B0503020204020204" pitchFamily="34" charset="-122"/>
                <a:cs typeface="+mj-cs"/>
              </a:rPr>
              <a:t>的解码阶段的请求，它仍然是接近最优的，因为将持续时间更长的弹性实例留给计算密集型的预填充阶段更有益。</a:t>
            </a:r>
            <a:endParaRPr lang="en-US" altLang="zh-CN"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a:latin typeface="Microsoft YaHei" panose="020B0503020204020204" pitchFamily="34" charset="-122"/>
                <a:ea typeface="Microsoft YaHei" panose="020B0503020204020204" pitchFamily="34" charset="-122"/>
                <a:cs typeface="+mj-cs"/>
              </a:rPr>
              <a:t>Scale </a:t>
            </a:r>
            <a:r>
              <a:rPr lang="en-US" sz="2000" dirty="0" err="1">
                <a:latin typeface="Microsoft YaHei" panose="020B0503020204020204" pitchFamily="34" charset="-122"/>
                <a:ea typeface="Microsoft YaHei" panose="020B0503020204020204" pitchFamily="34" charset="-122"/>
                <a:cs typeface="+mj-cs"/>
              </a:rPr>
              <a:t>up:前面介绍过</a:t>
            </a:r>
            <a:endParaRPr lang="en-US" sz="2000" dirty="0">
              <a:latin typeface="Microsoft YaHei" panose="020B0503020204020204" pitchFamily="34" charset="-122"/>
              <a:ea typeface="Microsoft YaHei" panose="020B0503020204020204" pitchFamily="34" charset="-122"/>
              <a:cs typeface="+mj-cs"/>
            </a:endParaRPr>
          </a:p>
        </p:txBody>
      </p:sp>
      <p:sp>
        <p:nvSpPr>
          <p:cNvPr id="4" name="Slide Number Placeholder 3">
            <a:extLst>
              <a:ext uri="{FF2B5EF4-FFF2-40B4-BE49-F238E27FC236}">
                <a16:creationId xmlns:a16="http://schemas.microsoft.com/office/drawing/2014/main" id="{B78AC8D0-4183-4B35-E4F6-551AA2B7D508}"/>
              </a:ext>
            </a:extLst>
          </p:cNvPr>
          <p:cNvSpPr>
            <a:spLocks noGrp="1"/>
          </p:cNvSpPr>
          <p:nvPr>
            <p:ph type="sldNum" sz="quarter" idx="12"/>
          </p:nvPr>
        </p:nvSpPr>
        <p:spPr/>
        <p:txBody>
          <a:bodyPr/>
          <a:lstStyle/>
          <a:p>
            <a:fld id="{12360830-11C8-AF43-BF2B-B00BD97982C7}" type="slidenum">
              <a:rPr lang="en-US" smtClean="0"/>
              <a:t>13</a:t>
            </a:fld>
            <a:endParaRPr lang="en-US"/>
          </a:p>
        </p:txBody>
      </p:sp>
      <p:pic>
        <p:nvPicPr>
          <p:cNvPr id="5" name="Picture 4">
            <a:extLst>
              <a:ext uri="{FF2B5EF4-FFF2-40B4-BE49-F238E27FC236}">
                <a16:creationId xmlns:a16="http://schemas.microsoft.com/office/drawing/2014/main" id="{EBBE439F-C954-8901-5E32-D80999B41D6A}"/>
              </a:ext>
            </a:extLst>
          </p:cNvPr>
          <p:cNvPicPr>
            <a:picLocks noChangeAspect="1"/>
          </p:cNvPicPr>
          <p:nvPr/>
        </p:nvPicPr>
        <p:blipFill>
          <a:blip r:embed="rId3"/>
          <a:stretch>
            <a:fillRect/>
          </a:stretch>
        </p:blipFill>
        <p:spPr>
          <a:xfrm>
            <a:off x="5482927" y="3429000"/>
            <a:ext cx="6249515" cy="3191648"/>
          </a:xfrm>
          <a:prstGeom prst="rect">
            <a:avLst/>
          </a:prstGeom>
        </p:spPr>
      </p:pic>
    </p:spTree>
    <p:extLst>
      <p:ext uri="{BB962C8B-B14F-4D97-AF65-F5344CB8AC3E}">
        <p14:creationId xmlns:p14="http://schemas.microsoft.com/office/powerpoint/2010/main" val="164687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3.</a:t>
            </a:r>
            <a:r>
              <a:rPr lang="zh-CN" altLang="en-US" sz="3600" b="1" dirty="0">
                <a:latin typeface="Microsoft YaHei" panose="020B0503020204020204" pitchFamily="34" charset="-122"/>
                <a:ea typeface="Microsoft YaHei" panose="020B0503020204020204" pitchFamily="34" charset="-122"/>
              </a:rPr>
              <a:t>实验结果</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0248225" cy="1323439"/>
          </a:xfrm>
          <a:prstGeom prst="rect">
            <a:avLst/>
          </a:prstGeom>
          <a:noFill/>
        </p:spPr>
        <p:txBody>
          <a:bodyPr wrap="square" rtlCol="0">
            <a:spAutoFit/>
          </a:bodyPr>
          <a:lstStyle/>
          <a:p>
            <a:r>
              <a:rPr lang="zh-CN" altLang="en-US" sz="2000" dirty="0">
                <a:latin typeface="Microsoft YaHei" panose="020B0503020204020204" pitchFamily="34" charset="-122"/>
                <a:ea typeface="Microsoft YaHei" panose="020B0503020204020204" pitchFamily="34" charset="-122"/>
                <a:cs typeface="+mj-cs"/>
              </a:rPr>
              <a:t>代码实现：</a:t>
            </a:r>
            <a:r>
              <a:rPr lang="en-US" altLang="zh-CN" sz="2000" dirty="0" err="1">
                <a:latin typeface="Microsoft YaHei" panose="020B0503020204020204" pitchFamily="34" charset="-122"/>
                <a:ea typeface="Microsoft YaHei" panose="020B0503020204020204" pitchFamily="34" charset="-122"/>
                <a:cs typeface="+mj-cs"/>
              </a:rPr>
              <a:t>LoongServe</a:t>
            </a:r>
            <a:r>
              <a:rPr lang="zh-CN" altLang="en-US" sz="2000" dirty="0">
                <a:latin typeface="Microsoft YaHei" panose="020B0503020204020204" pitchFamily="34" charset="-122"/>
                <a:ea typeface="Microsoft YaHei" panose="020B0503020204020204" pitchFamily="34" charset="-122"/>
                <a:cs typeface="+mj-cs"/>
              </a:rPr>
              <a:t>基于</a:t>
            </a:r>
            <a:r>
              <a:rPr lang="en-US" altLang="zh-CN" sz="2000" dirty="0">
                <a:latin typeface="Microsoft YaHei" panose="020B0503020204020204" pitchFamily="34" charset="-122"/>
                <a:ea typeface="Microsoft YaHei" panose="020B0503020204020204" pitchFamily="34" charset="-122"/>
                <a:cs typeface="+mj-cs"/>
              </a:rPr>
              <a:t>C++</a:t>
            </a:r>
            <a:r>
              <a:rPr lang="zh-CN" altLang="en-US" sz="2000" dirty="0">
                <a:latin typeface="Microsoft YaHei" panose="020B0503020204020204" pitchFamily="34" charset="-122"/>
                <a:ea typeface="Microsoft YaHei" panose="020B0503020204020204" pitchFamily="34" charset="-122"/>
                <a:cs typeface="+mj-cs"/>
              </a:rPr>
              <a:t>、</a:t>
            </a:r>
            <a:r>
              <a:rPr lang="en-US" altLang="zh-CN" sz="2000" dirty="0">
                <a:latin typeface="Microsoft YaHei" panose="020B0503020204020204" pitchFamily="34" charset="-122"/>
                <a:ea typeface="Microsoft YaHei" panose="020B0503020204020204" pitchFamily="34" charset="-122"/>
                <a:cs typeface="+mj-cs"/>
              </a:rPr>
              <a:t>CUDA</a:t>
            </a:r>
            <a:r>
              <a:rPr lang="zh-CN" altLang="en-US" sz="2000" dirty="0">
                <a:latin typeface="Microsoft YaHei" panose="020B0503020204020204" pitchFamily="34" charset="-122"/>
                <a:ea typeface="Microsoft YaHei" panose="020B0503020204020204" pitchFamily="34" charset="-122"/>
                <a:cs typeface="+mj-cs"/>
              </a:rPr>
              <a:t>、</a:t>
            </a:r>
            <a:r>
              <a:rPr lang="en-US" altLang="zh-CN" sz="2000" dirty="0">
                <a:latin typeface="Microsoft YaHei" panose="020B0503020204020204" pitchFamily="34" charset="-122"/>
                <a:ea typeface="Microsoft YaHei" panose="020B0503020204020204" pitchFamily="34" charset="-122"/>
                <a:cs typeface="+mj-cs"/>
              </a:rPr>
              <a:t>Python</a:t>
            </a:r>
            <a:r>
              <a:rPr lang="zh-CN" altLang="en-US" sz="2000" dirty="0">
                <a:latin typeface="Microsoft YaHei" panose="020B0503020204020204" pitchFamily="34" charset="-122"/>
                <a:ea typeface="Microsoft YaHei" panose="020B0503020204020204" pitchFamily="34" charset="-122"/>
                <a:cs typeface="+mj-cs"/>
              </a:rPr>
              <a:t>和</a:t>
            </a:r>
            <a:r>
              <a:rPr lang="en-US" altLang="zh-CN" sz="2000" dirty="0">
                <a:latin typeface="Microsoft YaHei" panose="020B0503020204020204" pitchFamily="34" charset="-122"/>
                <a:ea typeface="Microsoft YaHei" panose="020B0503020204020204" pitchFamily="34" charset="-122"/>
                <a:cs typeface="+mj-cs"/>
              </a:rPr>
              <a:t>Triton</a:t>
            </a:r>
            <a:r>
              <a:rPr lang="zh-CN" altLang="en-US" sz="2000" dirty="0">
                <a:latin typeface="Microsoft YaHei" panose="020B0503020204020204" pitchFamily="34" charset="-122"/>
                <a:ea typeface="Microsoft YaHei" panose="020B0503020204020204" pitchFamily="34" charset="-122"/>
                <a:cs typeface="+mj-cs"/>
              </a:rPr>
              <a:t>，大约</a:t>
            </a:r>
            <a:r>
              <a:rPr lang="en-US" altLang="zh-CN" sz="2000" dirty="0">
                <a:latin typeface="Microsoft YaHei" panose="020B0503020204020204" pitchFamily="34" charset="-122"/>
                <a:ea typeface="Microsoft YaHei" panose="020B0503020204020204" pitchFamily="34" charset="-122"/>
                <a:cs typeface="+mj-cs"/>
              </a:rPr>
              <a:t>15K</a:t>
            </a:r>
            <a:r>
              <a:rPr lang="zh-CN" altLang="en-US" sz="2000" dirty="0">
                <a:latin typeface="Microsoft YaHei" panose="020B0503020204020204" pitchFamily="34" charset="-122"/>
                <a:ea typeface="Microsoft YaHei" panose="020B0503020204020204" pitchFamily="34" charset="-122"/>
                <a:cs typeface="+mj-cs"/>
              </a:rPr>
              <a:t>行代码实现。重用了</a:t>
            </a:r>
            <a:r>
              <a:rPr lang="en-US" altLang="zh-CN" sz="2000" dirty="0" err="1">
                <a:latin typeface="Microsoft YaHei" panose="020B0503020204020204" pitchFamily="34" charset="-122"/>
                <a:ea typeface="Microsoft YaHei" panose="020B0503020204020204" pitchFamily="34" charset="-122"/>
                <a:cs typeface="+mj-cs"/>
              </a:rPr>
              <a:t>LightLLM</a:t>
            </a:r>
            <a:r>
              <a:rPr lang="zh-CN" altLang="en-US" sz="2000" dirty="0">
                <a:latin typeface="Microsoft YaHei" panose="020B0503020204020204" pitchFamily="34" charset="-122"/>
                <a:ea typeface="Microsoft YaHei" panose="020B0503020204020204" pitchFamily="34" charset="-122"/>
                <a:cs typeface="+mj-cs"/>
              </a:rPr>
              <a:t>和</a:t>
            </a:r>
            <a:r>
              <a:rPr lang="en-US" altLang="zh-CN" sz="2000" dirty="0" err="1">
                <a:latin typeface="Microsoft YaHei" panose="020B0503020204020204" pitchFamily="34" charset="-122"/>
                <a:ea typeface="Microsoft YaHei" panose="020B0503020204020204" pitchFamily="34" charset="-122"/>
                <a:cs typeface="+mj-cs"/>
              </a:rPr>
              <a:t>vLLM</a:t>
            </a:r>
            <a:r>
              <a:rPr lang="zh-CN" altLang="en-US" sz="2000" dirty="0">
                <a:latin typeface="Microsoft YaHei" panose="020B0503020204020204" pitchFamily="34" charset="-122"/>
                <a:ea typeface="Microsoft YaHei" panose="020B0503020204020204" pitchFamily="34" charset="-122"/>
                <a:cs typeface="+mj-cs"/>
              </a:rPr>
              <a:t>的一些组件。</a:t>
            </a:r>
            <a:endParaRPr lang="en-US" altLang="zh-CN" sz="2000" dirty="0">
              <a:latin typeface="Microsoft YaHei" panose="020B0503020204020204" pitchFamily="34" charset="-122"/>
              <a:ea typeface="Microsoft YaHei" panose="020B0503020204020204" pitchFamily="34" charset="-122"/>
              <a:cs typeface="+mj-cs"/>
            </a:endParaRPr>
          </a:p>
          <a:p>
            <a:endParaRPr lang="en-US" altLang="zh-CN" sz="2000" dirty="0">
              <a:latin typeface="Microsoft YaHei" panose="020B0503020204020204" pitchFamily="34" charset="-122"/>
              <a:ea typeface="Microsoft YaHei" panose="020B0503020204020204" pitchFamily="34" charset="-122"/>
              <a:cs typeface="+mj-cs"/>
            </a:endParaRPr>
          </a:p>
          <a:p>
            <a:endParaRPr lang="en-US" altLang="zh-CN" sz="2000" dirty="0">
              <a:latin typeface="Microsoft YaHei" panose="020B0503020204020204" pitchFamily="34" charset="-122"/>
              <a:ea typeface="Microsoft YaHei" panose="020B0503020204020204" pitchFamily="34" charset="-122"/>
              <a:cs typeface="+mj-cs"/>
            </a:endParaRPr>
          </a:p>
        </p:txBody>
      </p:sp>
      <p:sp>
        <p:nvSpPr>
          <p:cNvPr id="4" name="Slide Number Placeholder 3">
            <a:extLst>
              <a:ext uri="{FF2B5EF4-FFF2-40B4-BE49-F238E27FC236}">
                <a16:creationId xmlns:a16="http://schemas.microsoft.com/office/drawing/2014/main" id="{B78AC8D0-4183-4B35-E4F6-551AA2B7D508}"/>
              </a:ext>
            </a:extLst>
          </p:cNvPr>
          <p:cNvSpPr>
            <a:spLocks noGrp="1"/>
          </p:cNvSpPr>
          <p:nvPr>
            <p:ph type="sldNum" sz="quarter" idx="12"/>
          </p:nvPr>
        </p:nvSpPr>
        <p:spPr/>
        <p:txBody>
          <a:bodyPr/>
          <a:lstStyle/>
          <a:p>
            <a:fld id="{12360830-11C8-AF43-BF2B-B00BD97982C7}" type="slidenum">
              <a:rPr lang="en-US" smtClean="0"/>
              <a:t>14</a:t>
            </a:fld>
            <a:endParaRPr lang="en-US"/>
          </a:p>
        </p:txBody>
      </p:sp>
    </p:spTree>
    <p:extLst>
      <p:ext uri="{BB962C8B-B14F-4D97-AF65-F5344CB8AC3E}">
        <p14:creationId xmlns:p14="http://schemas.microsoft.com/office/powerpoint/2010/main" val="384495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1.</a:t>
            </a:r>
            <a:r>
              <a:rPr lang="zh-CN" altLang="en-US" sz="3600" b="1" dirty="0">
                <a:latin typeface="Microsoft YaHei" panose="020B0503020204020204" pitchFamily="34" charset="-122"/>
                <a:ea typeface="Microsoft YaHei" panose="020B0503020204020204" pitchFamily="34" charset="-122"/>
              </a:rPr>
              <a:t>背景</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1474370" cy="5016758"/>
          </a:xfrm>
          <a:prstGeom prst="rect">
            <a:avLst/>
          </a:prstGeom>
          <a:noFill/>
        </p:spPr>
        <p:txBody>
          <a:bodyPr wrap="square" rtlCol="0">
            <a:spAutoFit/>
          </a:bodyPr>
          <a:lstStyle/>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长上下文重要性</a:t>
            </a:r>
            <a:r>
              <a:rPr lang="zh-CN" altLang="en-US" sz="2000" dirty="0">
                <a:latin typeface="Microsoft YaHei" panose="020B0503020204020204" pitchFamily="34" charset="-122"/>
                <a:ea typeface="Microsoft YaHei" panose="020B0503020204020204" pitchFamily="34" charset="-122"/>
                <a:cs typeface="+mj-cs"/>
              </a:rPr>
              <a:t>：长文档的复杂推理，使用大型代码库解决问题，基于长指令的定制生成等</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a:latin typeface="Microsoft YaHei" panose="020B0503020204020204" pitchFamily="34" charset="-122"/>
                <a:ea typeface="Microsoft YaHei" panose="020B0503020204020204" pitchFamily="34" charset="-122"/>
                <a:cs typeface="+mj-cs"/>
              </a:rPr>
              <a:t>1M token</a:t>
            </a:r>
            <a:r>
              <a:rPr lang="zh-CN" altLang="en-US" sz="2000" dirty="0">
                <a:latin typeface="Microsoft YaHei" panose="020B0503020204020204" pitchFamily="34" charset="-122"/>
                <a:ea typeface="Microsoft YaHei" panose="020B0503020204020204" pitchFamily="34" charset="-122"/>
                <a:cs typeface="+mj-cs"/>
              </a:rPr>
              <a:t>输入长度，</a:t>
            </a:r>
            <a:r>
              <a:rPr lang="en-US" sz="2000" dirty="0" err="1">
                <a:latin typeface="Microsoft YaHei" panose="020B0503020204020204" pitchFamily="34" charset="-122"/>
                <a:ea typeface="Microsoft YaHei" panose="020B0503020204020204" pitchFamily="34" charset="-122"/>
                <a:cs typeface="+mj-cs"/>
              </a:rPr>
              <a:t>kv</a:t>
            </a:r>
            <a:r>
              <a:rPr lang="en-US" sz="2000" dirty="0">
                <a:latin typeface="Microsoft YaHei" panose="020B0503020204020204" pitchFamily="34" charset="-122"/>
                <a:ea typeface="Microsoft YaHei" panose="020B0503020204020204" pitchFamily="34" charset="-122"/>
                <a:cs typeface="+mj-cs"/>
              </a:rPr>
              <a:t>-cache 448G</a:t>
            </a:r>
          </a:p>
          <a:p>
            <a:pPr marL="342900" indent="-342900">
              <a:buClr>
                <a:srgbClr val="00B050"/>
              </a:buClr>
              <a:buFont typeface="Wingdings" pitchFamily="2" charset="2"/>
              <a:buChar char="q"/>
            </a:pPr>
            <a:endParaRPr lang="en-US"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现有并行策略</a:t>
            </a:r>
            <a:r>
              <a:rPr lang="zh-CN" altLang="en-US" sz="2000" dirty="0">
                <a:latin typeface="Microsoft YaHei" panose="020B0503020204020204" pitchFamily="34" charset="-122"/>
                <a:ea typeface="Microsoft YaHei" panose="020B0503020204020204" pitchFamily="34" charset="-122"/>
                <a:cs typeface="+mj-cs"/>
              </a:rPr>
              <a:t>：在服务前就静态配置好。</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zh-CN" altLang="en-US" sz="2000" dirty="0">
                <a:latin typeface="Microsoft YaHei" panose="020B0503020204020204" pitchFamily="34" charset="-122"/>
                <a:ea typeface="Microsoft YaHei" panose="020B0503020204020204" pitchFamily="34" charset="-122"/>
                <a:cs typeface="+mj-cs"/>
              </a:rPr>
              <a:t>忽略以下长上下文的问题：</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1.</a:t>
            </a:r>
            <a:r>
              <a:rPr lang="zh-CN" altLang="en-US" sz="2000" dirty="0">
                <a:latin typeface="Microsoft YaHei" panose="020B0503020204020204" pitchFamily="34" charset="-122"/>
                <a:ea typeface="Microsoft YaHei" panose="020B0503020204020204" pitchFamily="34" charset="-122"/>
                <a:cs typeface="+mj-cs"/>
              </a:rPr>
              <a:t>同一请求在预填充阶段和解码阶段的计算与存储资源需求都不同。</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2.</a:t>
            </a:r>
            <a:r>
              <a:rPr lang="zh-CN" altLang="en-US" sz="2000" dirty="0">
                <a:latin typeface="Microsoft YaHei" panose="020B0503020204020204" pitchFamily="34" charset="-122"/>
                <a:ea typeface="Microsoft YaHei" panose="020B0503020204020204" pitchFamily="34" charset="-122"/>
                <a:cs typeface="+mj-cs"/>
              </a:rPr>
              <a:t>不同长度的请求所需的资源也不同</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zh-CN" altLang="en-US" sz="2000" dirty="0">
                <a:latin typeface="Microsoft YaHei" panose="020B0503020204020204" pitchFamily="34" charset="-122"/>
                <a:ea typeface="Microsoft YaHei" panose="020B0503020204020204" pitchFamily="34" charset="-122"/>
                <a:cs typeface="+mj-cs"/>
              </a:rPr>
              <a:t>以往序列并行策略：</a:t>
            </a:r>
          </a:p>
          <a:p>
            <a:pPr marL="342900" indent="-342900">
              <a:buClr>
                <a:srgbClr val="00B050"/>
              </a:buClr>
              <a:buFont typeface="Wingdings" pitchFamily="2" charset="2"/>
              <a:buChar char="q"/>
            </a:pPr>
            <a:r>
              <a:rPr lang="zh-CN" altLang="en-US" sz="2000" dirty="0">
                <a:latin typeface="Microsoft YaHei" panose="020B0503020204020204" pitchFamily="34" charset="-122"/>
                <a:ea typeface="Microsoft YaHei" panose="020B0503020204020204" pitchFamily="34" charset="-122"/>
                <a:cs typeface="+mj-cs"/>
              </a:rPr>
              <a:t>简单版本：</a:t>
            </a:r>
            <a:r>
              <a:rPr lang="en-US" altLang="zh-CN" sz="2000" dirty="0">
                <a:latin typeface="Microsoft YaHei" panose="020B0503020204020204" pitchFamily="34" charset="-122"/>
                <a:ea typeface="Microsoft YaHei" panose="020B0503020204020204" pitchFamily="34" charset="-122"/>
                <a:cs typeface="+mj-cs"/>
              </a:rPr>
              <a:t>GPU</a:t>
            </a:r>
            <a:r>
              <a:rPr lang="zh-CN" altLang="en-US" sz="2000" dirty="0">
                <a:latin typeface="Microsoft YaHei" panose="020B0503020204020204" pitchFamily="34" charset="-122"/>
                <a:ea typeface="Microsoft YaHei" panose="020B0503020204020204" pitchFamily="34" charset="-122"/>
                <a:cs typeface="+mj-cs"/>
              </a:rPr>
              <a:t>分组，每组运行一个</a:t>
            </a:r>
            <a:r>
              <a:rPr lang="en-US" sz="2000" dirty="0" err="1">
                <a:latin typeface="Microsoft YaHei" panose="020B0503020204020204" pitchFamily="34" charset="-122"/>
                <a:ea typeface="Microsoft YaHei" panose="020B0503020204020204" pitchFamily="34" charset="-122"/>
                <a:cs typeface="+mj-cs"/>
              </a:rPr>
              <a:t>llm</a:t>
            </a:r>
            <a:r>
              <a:rPr lang="en-US"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不同组处理不同范围的序列长度。</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a:latin typeface="Microsoft YaHei" panose="020B0503020204020204" pitchFamily="34" charset="-122"/>
                <a:ea typeface="Microsoft YaHei" panose="020B0503020204020204" pitchFamily="34" charset="-122"/>
                <a:cs typeface="+mj-cs"/>
              </a:rPr>
              <a:t>chunked prefill</a:t>
            </a:r>
            <a:r>
              <a:rPr lang="zh-CN" altLang="en-US" sz="2000" dirty="0">
                <a:latin typeface="Microsoft YaHei" panose="020B0503020204020204" pitchFamily="34" charset="-122"/>
                <a:ea typeface="Microsoft YaHei" panose="020B0503020204020204" pitchFamily="34" charset="-122"/>
                <a:cs typeface="+mj-cs"/>
              </a:rPr>
              <a:t>：将长上下文分割成块，在解码阶段按块处理，但仍然会产生两个阶段间干扰</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a:latin typeface="Microsoft YaHei" panose="020B0503020204020204" pitchFamily="34" charset="-122"/>
                <a:ea typeface="Microsoft YaHei" panose="020B0503020204020204" pitchFamily="34" charset="-122"/>
                <a:cs typeface="+mj-cs"/>
              </a:rPr>
              <a:t>prefill-decoding disaggregation</a:t>
            </a:r>
            <a:r>
              <a:rPr lang="zh-CN" altLang="en-US" sz="2000" dirty="0">
                <a:latin typeface="Microsoft YaHei" panose="020B0503020204020204" pitchFamily="34" charset="-122"/>
                <a:ea typeface="Microsoft YaHei" panose="020B0503020204020204" pitchFamily="34" charset="-122"/>
                <a:cs typeface="+mj-cs"/>
              </a:rPr>
              <a:t>：将</a:t>
            </a:r>
            <a:r>
              <a:rPr lang="en-US" altLang="zh-CN" sz="2000" dirty="0">
                <a:latin typeface="Microsoft YaHei" panose="020B0503020204020204" pitchFamily="34" charset="-122"/>
                <a:ea typeface="Microsoft YaHei" panose="020B0503020204020204" pitchFamily="34" charset="-122"/>
                <a:cs typeface="+mj-cs"/>
              </a:rPr>
              <a:t>prefill</a:t>
            </a:r>
            <a:r>
              <a:rPr lang="zh-CN" altLang="en-US" sz="2000" dirty="0">
                <a:latin typeface="Microsoft YaHei" panose="020B0503020204020204" pitchFamily="34" charset="-122"/>
                <a:ea typeface="Microsoft YaHei" panose="020B0503020204020204" pitchFamily="34" charset="-122"/>
                <a:cs typeface="+mj-cs"/>
              </a:rPr>
              <a:t>和</a:t>
            </a:r>
            <a:r>
              <a:rPr lang="en-US" altLang="zh-CN" sz="2000" dirty="0">
                <a:latin typeface="Microsoft YaHei" panose="020B0503020204020204" pitchFamily="34" charset="-122"/>
                <a:ea typeface="Microsoft YaHei" panose="020B0503020204020204" pitchFamily="34" charset="-122"/>
                <a:cs typeface="+mj-cs"/>
              </a:rPr>
              <a:t>decoding</a:t>
            </a:r>
            <a:r>
              <a:rPr lang="zh-CN" altLang="en-US" sz="2000" dirty="0">
                <a:latin typeface="Microsoft YaHei" panose="020B0503020204020204" pitchFamily="34" charset="-122"/>
                <a:ea typeface="Microsoft YaHei" panose="020B0503020204020204" pitchFamily="34" charset="-122"/>
                <a:cs typeface="+mj-cs"/>
              </a:rPr>
              <a:t>看成两阶段，分到不同</a:t>
            </a:r>
            <a:r>
              <a:rPr lang="en-US" altLang="zh-CN" sz="2000" dirty="0" err="1">
                <a:latin typeface="Microsoft YaHei" panose="020B0503020204020204" pitchFamily="34" charset="-122"/>
                <a:ea typeface="Microsoft YaHei" panose="020B0503020204020204" pitchFamily="34" charset="-122"/>
                <a:cs typeface="+mj-cs"/>
              </a:rPr>
              <a:t>gpu</a:t>
            </a:r>
            <a:r>
              <a:rPr lang="zh-CN" altLang="en-US" sz="2000" dirty="0">
                <a:latin typeface="Microsoft YaHei" panose="020B0503020204020204" pitchFamily="34" charset="-122"/>
                <a:ea typeface="Microsoft YaHei" panose="020B0503020204020204" pitchFamily="34" charset="-122"/>
                <a:cs typeface="+mj-cs"/>
              </a:rPr>
              <a:t>去做</a:t>
            </a: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zh-CN" altLang="en-US" sz="2000" dirty="0">
                <a:latin typeface="Microsoft YaHei" panose="020B0503020204020204" pitchFamily="34" charset="-122"/>
                <a:ea typeface="Microsoft YaHei" panose="020B0503020204020204" pitchFamily="34" charset="-122"/>
                <a:cs typeface="+mj-cs"/>
              </a:rPr>
              <a:t>问题：</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1.</a:t>
            </a:r>
            <a:r>
              <a:rPr lang="zh-CN" altLang="en-US" sz="2000" dirty="0">
                <a:latin typeface="Microsoft YaHei" panose="020B0503020204020204" pitchFamily="34" charset="-122"/>
                <a:ea typeface="Microsoft YaHei" panose="020B0503020204020204" pitchFamily="34" charset="-122"/>
                <a:cs typeface="+mj-cs"/>
              </a:rPr>
              <a:t>切换阶段时</a:t>
            </a:r>
            <a:r>
              <a:rPr lang="en-US" sz="2000" dirty="0" err="1">
                <a:latin typeface="Microsoft YaHei" panose="020B0503020204020204" pitchFamily="34" charset="-122"/>
                <a:ea typeface="Microsoft YaHei" panose="020B0503020204020204" pitchFamily="34" charset="-122"/>
                <a:cs typeface="+mj-cs"/>
              </a:rPr>
              <a:t>kv</a:t>
            </a:r>
            <a:r>
              <a:rPr lang="en-US" altLang="zh-CN" sz="2000" dirty="0">
                <a:latin typeface="Microsoft YaHei" panose="020B0503020204020204" pitchFamily="34" charset="-122"/>
                <a:ea typeface="Microsoft YaHei" panose="020B0503020204020204" pitchFamily="34" charset="-122"/>
                <a:cs typeface="+mj-cs"/>
              </a:rPr>
              <a:t>-</a:t>
            </a:r>
            <a:r>
              <a:rPr lang="en-US" sz="2000" dirty="0">
                <a:latin typeface="Microsoft YaHei" panose="020B0503020204020204" pitchFamily="34" charset="-122"/>
                <a:ea typeface="Microsoft YaHei" panose="020B0503020204020204" pitchFamily="34" charset="-122"/>
                <a:cs typeface="+mj-cs"/>
              </a:rPr>
              <a:t>cache</a:t>
            </a:r>
            <a:r>
              <a:rPr lang="zh-CN" altLang="en-US" sz="2000" dirty="0">
                <a:latin typeface="Microsoft YaHei" panose="020B0503020204020204" pitchFamily="34" charset="-122"/>
                <a:ea typeface="Microsoft YaHei" panose="020B0503020204020204" pitchFamily="34" charset="-122"/>
                <a:cs typeface="+mj-cs"/>
              </a:rPr>
              <a:t>迁移，导致通信开销；</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2.</a:t>
            </a:r>
            <a:r>
              <a:rPr lang="zh-CN" altLang="en-US" sz="2000" dirty="0">
                <a:latin typeface="Microsoft YaHei" panose="020B0503020204020204" pitchFamily="34" charset="-122"/>
                <a:ea typeface="Microsoft YaHei" panose="020B0503020204020204" pitchFamily="34" charset="-122"/>
                <a:cs typeface="+mj-cs"/>
              </a:rPr>
              <a:t>同时不同组</a:t>
            </a:r>
            <a:r>
              <a:rPr lang="en-US" sz="2000" dirty="0" err="1">
                <a:latin typeface="Microsoft YaHei" panose="020B0503020204020204" pitchFamily="34" charset="-122"/>
                <a:ea typeface="Microsoft YaHei" panose="020B0503020204020204" pitchFamily="34" charset="-122"/>
                <a:cs typeface="+mj-cs"/>
              </a:rPr>
              <a:t>gpu</a:t>
            </a:r>
            <a:r>
              <a:rPr lang="zh-CN" altLang="en-US" sz="2000" dirty="0">
                <a:latin typeface="Microsoft YaHei" panose="020B0503020204020204" pitchFamily="34" charset="-122"/>
                <a:ea typeface="Microsoft YaHei" panose="020B0503020204020204" pitchFamily="34" charset="-122"/>
                <a:cs typeface="+mj-cs"/>
              </a:rPr>
              <a:t>内存不共享，内存碎片化；</a:t>
            </a: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en-US" sz="2000" dirty="0" err="1">
                <a:latin typeface="Microsoft YaHei" panose="020B0503020204020204" pitchFamily="34" charset="-122"/>
                <a:ea typeface="Microsoft YaHei" panose="020B0503020204020204" pitchFamily="34" charset="-122"/>
                <a:cs typeface="+mj-cs"/>
              </a:rPr>
              <a:t>这俩个问题都被解决了</a:t>
            </a:r>
            <a:endParaRPr lang="en-US" sz="2000" dirty="0">
              <a:latin typeface="Microsoft YaHei" panose="020B0503020204020204" pitchFamily="34" charset="-122"/>
              <a:ea typeface="Microsoft YaHei" panose="020B0503020204020204" pitchFamily="34" charset="-122"/>
              <a:cs typeface="+mj-cs"/>
            </a:endParaRPr>
          </a:p>
        </p:txBody>
      </p:sp>
      <p:sp>
        <p:nvSpPr>
          <p:cNvPr id="11" name="Slide Number Placeholder 10">
            <a:extLst>
              <a:ext uri="{FF2B5EF4-FFF2-40B4-BE49-F238E27FC236}">
                <a16:creationId xmlns:a16="http://schemas.microsoft.com/office/drawing/2014/main" id="{9D523FD7-A6CF-FE7E-DB38-BF93A98CFFE7}"/>
              </a:ext>
            </a:extLst>
          </p:cNvPr>
          <p:cNvSpPr>
            <a:spLocks noGrp="1"/>
          </p:cNvSpPr>
          <p:nvPr>
            <p:ph type="sldNum" sz="quarter" idx="12"/>
          </p:nvPr>
        </p:nvSpPr>
        <p:spPr/>
        <p:txBody>
          <a:bodyPr/>
          <a:lstStyle/>
          <a:p>
            <a:fld id="{12360830-11C8-AF43-BF2B-B00BD97982C7}" type="slidenum">
              <a:rPr lang="en-US" smtClean="0"/>
              <a:t>2</a:t>
            </a:fld>
            <a:endParaRPr lang="en-US"/>
          </a:p>
        </p:txBody>
      </p:sp>
    </p:spTree>
    <p:extLst>
      <p:ext uri="{BB962C8B-B14F-4D97-AF65-F5344CB8AC3E}">
        <p14:creationId xmlns:p14="http://schemas.microsoft.com/office/powerpoint/2010/main" val="353860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1.1</a:t>
            </a:r>
            <a:r>
              <a:rPr lang="zh-CN" altLang="en-US" sz="3600" dirty="0">
                <a:latin typeface="Microsoft YaHei" panose="020B0503020204020204" pitchFamily="34" charset="-122"/>
                <a:ea typeface="Microsoft YaHei" panose="020B0503020204020204" pitchFamily="34" charset="-122"/>
                <a:cs typeface="+mj-cs"/>
              </a:rPr>
              <a:t>长上下文的发现</a:t>
            </a:r>
            <a:r>
              <a:rPr lang="en-US" altLang="zh-CN" sz="3600" dirty="0">
                <a:latin typeface="Microsoft YaHei" panose="020B0503020204020204" pitchFamily="34" charset="-122"/>
                <a:ea typeface="Microsoft YaHei" panose="020B0503020204020204" pitchFamily="34" charset="-122"/>
              </a:rPr>
              <a:t>	</a:t>
            </a:r>
            <a:r>
              <a:rPr lang="en-US" sz="3600" dirty="0">
                <a:latin typeface="Microsoft YaHei" panose="020B0503020204020204" pitchFamily="34" charset="-122"/>
                <a:ea typeface="Microsoft YaHei" panose="020B0503020204020204" pitchFamily="34" charset="-122"/>
                <a:cs typeface="+mj-cs"/>
              </a:rPr>
              <a:t>Key: SP-&gt;ESP</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5049208" cy="1631216"/>
          </a:xfrm>
          <a:prstGeom prst="rect">
            <a:avLst/>
          </a:prstGeom>
          <a:noFill/>
        </p:spPr>
        <p:txBody>
          <a:bodyPr wrap="square" rtlCol="0">
            <a:spAutoFit/>
          </a:bodyPr>
          <a:lstStyle/>
          <a:p>
            <a:pPr>
              <a:buClr>
                <a:srgbClr val="00B050"/>
              </a:buClr>
            </a:pPr>
            <a:r>
              <a:rPr lang="zh-CN" altLang="en-US" sz="2000" dirty="0">
                <a:latin typeface="Microsoft YaHei" panose="020B0503020204020204" pitchFamily="34" charset="-122"/>
                <a:ea typeface="Microsoft YaHei" panose="020B0503020204020204" pitchFamily="34" charset="-122"/>
                <a:cs typeface="+mj-cs"/>
              </a:rPr>
              <a:t>忽略以下长上下文的问题：</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1.</a:t>
            </a:r>
            <a:r>
              <a:rPr lang="zh-CN" altLang="en-US" sz="2000" dirty="0">
                <a:latin typeface="Microsoft YaHei" panose="020B0503020204020204" pitchFamily="34" charset="-122"/>
                <a:ea typeface="Microsoft YaHei" panose="020B0503020204020204" pitchFamily="34" charset="-122"/>
                <a:cs typeface="+mj-cs"/>
              </a:rPr>
              <a:t>同一请求在预填充阶段和解码阶段的计算与存储资源需求都不同。</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2.</a:t>
            </a:r>
            <a:r>
              <a:rPr lang="zh-CN" altLang="en-US" sz="2000" dirty="0">
                <a:latin typeface="Microsoft YaHei" panose="020B0503020204020204" pitchFamily="34" charset="-122"/>
                <a:ea typeface="Microsoft YaHei" panose="020B0503020204020204" pitchFamily="34" charset="-122"/>
                <a:cs typeface="+mj-cs"/>
              </a:rPr>
              <a:t>不同长度的请求所需的资源也不同</a:t>
            </a:r>
            <a:endParaRPr lang="en-US"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p:txBody>
      </p:sp>
      <p:pic>
        <p:nvPicPr>
          <p:cNvPr id="10" name="Picture 9">
            <a:extLst>
              <a:ext uri="{FF2B5EF4-FFF2-40B4-BE49-F238E27FC236}">
                <a16:creationId xmlns:a16="http://schemas.microsoft.com/office/drawing/2014/main" id="{E9DF0BC1-7AE5-9B53-97B6-35B94D2207C8}"/>
              </a:ext>
            </a:extLst>
          </p:cNvPr>
          <p:cNvPicPr>
            <a:picLocks noChangeAspect="1"/>
          </p:cNvPicPr>
          <p:nvPr/>
        </p:nvPicPr>
        <p:blipFill>
          <a:blip r:embed="rId3"/>
          <a:stretch>
            <a:fillRect/>
          </a:stretch>
        </p:blipFill>
        <p:spPr>
          <a:xfrm>
            <a:off x="275727" y="2563142"/>
            <a:ext cx="4557526" cy="3926983"/>
          </a:xfrm>
          <a:prstGeom prst="rect">
            <a:avLst/>
          </a:prstGeom>
        </p:spPr>
      </p:pic>
      <p:sp>
        <p:nvSpPr>
          <p:cNvPr id="3" name="TextBox 2">
            <a:extLst>
              <a:ext uri="{FF2B5EF4-FFF2-40B4-BE49-F238E27FC236}">
                <a16:creationId xmlns:a16="http://schemas.microsoft.com/office/drawing/2014/main" id="{1C98F7BA-ACE8-3458-3D67-E54F7A1A223A}"/>
              </a:ext>
            </a:extLst>
          </p:cNvPr>
          <p:cNvSpPr txBox="1"/>
          <p:nvPr/>
        </p:nvSpPr>
        <p:spPr>
          <a:xfrm>
            <a:off x="5840861" y="902825"/>
            <a:ext cx="5049208" cy="707886"/>
          </a:xfrm>
          <a:prstGeom prst="rect">
            <a:avLst/>
          </a:prstGeom>
          <a:noFill/>
        </p:spPr>
        <p:txBody>
          <a:bodyPr wrap="square" rtlCol="0">
            <a:spAutoFit/>
          </a:bodyPr>
          <a:lstStyle/>
          <a:p>
            <a:pPr>
              <a:buClr>
                <a:srgbClr val="00B050"/>
              </a:buClr>
            </a:pPr>
            <a:r>
              <a:rPr lang="zh-CN" altLang="en-US" sz="2000" dirty="0">
                <a:latin typeface="Microsoft YaHei" panose="020B0503020204020204" pitchFamily="34" charset="-122"/>
                <a:ea typeface="Microsoft YaHei" panose="020B0503020204020204" pitchFamily="34" charset="-122"/>
                <a:cs typeface="+mj-cs"/>
              </a:rPr>
              <a:t>尝试将</a:t>
            </a:r>
            <a:r>
              <a:rPr lang="en-US" altLang="zh-CN" sz="2000" dirty="0">
                <a:latin typeface="Microsoft YaHei" panose="020B0503020204020204" pitchFamily="34" charset="-122"/>
                <a:ea typeface="Microsoft YaHei" panose="020B0503020204020204" pitchFamily="34" charset="-122"/>
                <a:cs typeface="+mj-cs"/>
              </a:rPr>
              <a:t>SP</a:t>
            </a:r>
            <a:r>
              <a:rPr lang="zh-CN" altLang="en-US" sz="2000" dirty="0">
                <a:latin typeface="Microsoft YaHei" panose="020B0503020204020204" pitchFamily="34" charset="-122"/>
                <a:ea typeface="Microsoft YaHei" panose="020B0503020204020204" pitchFamily="34" charset="-122"/>
                <a:cs typeface="+mj-cs"/>
              </a:rPr>
              <a:t>与现有的并行策略一起使用，如张量并行策略，发现可能获得更好的性能。</a:t>
            </a:r>
            <a:endParaRPr lang="en-US" sz="2000" dirty="0">
              <a:latin typeface="Microsoft YaHei" panose="020B0503020204020204" pitchFamily="34" charset="-122"/>
              <a:ea typeface="Microsoft YaHei" panose="020B0503020204020204" pitchFamily="34" charset="-122"/>
              <a:cs typeface="+mj-cs"/>
            </a:endParaRPr>
          </a:p>
        </p:txBody>
      </p:sp>
      <p:pic>
        <p:nvPicPr>
          <p:cNvPr id="5" name="Picture 4">
            <a:extLst>
              <a:ext uri="{FF2B5EF4-FFF2-40B4-BE49-F238E27FC236}">
                <a16:creationId xmlns:a16="http://schemas.microsoft.com/office/drawing/2014/main" id="{66A33D1C-4F2C-4334-0857-B5DF2A833A0A}"/>
              </a:ext>
            </a:extLst>
          </p:cNvPr>
          <p:cNvPicPr>
            <a:picLocks noChangeAspect="1"/>
          </p:cNvPicPr>
          <p:nvPr/>
        </p:nvPicPr>
        <p:blipFill>
          <a:blip r:embed="rId4"/>
          <a:stretch>
            <a:fillRect/>
          </a:stretch>
        </p:blipFill>
        <p:spPr>
          <a:xfrm>
            <a:off x="5408023" y="2563142"/>
            <a:ext cx="6249515" cy="3191648"/>
          </a:xfrm>
          <a:prstGeom prst="rect">
            <a:avLst/>
          </a:prstGeom>
        </p:spPr>
      </p:pic>
      <p:sp>
        <p:nvSpPr>
          <p:cNvPr id="7" name="Slide Number Placeholder 6">
            <a:extLst>
              <a:ext uri="{FF2B5EF4-FFF2-40B4-BE49-F238E27FC236}">
                <a16:creationId xmlns:a16="http://schemas.microsoft.com/office/drawing/2014/main" id="{2ADE7B68-1098-8066-085B-7284F55A19D6}"/>
              </a:ext>
            </a:extLst>
          </p:cNvPr>
          <p:cNvSpPr>
            <a:spLocks noGrp="1"/>
          </p:cNvSpPr>
          <p:nvPr>
            <p:ph type="sldNum" sz="quarter" idx="12"/>
          </p:nvPr>
        </p:nvSpPr>
        <p:spPr/>
        <p:txBody>
          <a:bodyPr/>
          <a:lstStyle/>
          <a:p>
            <a:fld id="{12360830-11C8-AF43-BF2B-B00BD97982C7}" type="slidenum">
              <a:rPr lang="en-US" smtClean="0"/>
              <a:t>3</a:t>
            </a:fld>
            <a:endParaRPr lang="en-US"/>
          </a:p>
        </p:txBody>
      </p:sp>
    </p:spTree>
    <p:extLst>
      <p:ext uri="{BB962C8B-B14F-4D97-AF65-F5344CB8AC3E}">
        <p14:creationId xmlns:p14="http://schemas.microsoft.com/office/powerpoint/2010/main" val="87316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1.2</a:t>
            </a:r>
            <a:r>
              <a:rPr lang="zh-CN" altLang="en-US" sz="3600" b="1" dirty="0">
                <a:latin typeface="Microsoft YaHei" panose="020B0503020204020204" pitchFamily="34" charset="-122"/>
                <a:ea typeface="Microsoft YaHei" panose="020B0503020204020204" pitchFamily="34" charset="-122"/>
              </a:rPr>
              <a:t>挑战</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11474370" cy="3970318"/>
          </a:xfrm>
          <a:prstGeom prst="rect">
            <a:avLst/>
          </a:prstGeom>
          <a:noFill/>
        </p:spPr>
        <p:txBody>
          <a:bodyPr wrap="square" rtlCol="0">
            <a:spAutoFit/>
          </a:bodyPr>
          <a:lstStyle/>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挑战</a:t>
            </a: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1.</a:t>
            </a:r>
            <a:r>
              <a:rPr lang="zh-CN" altLang="en-US" sz="2000" dirty="0">
                <a:latin typeface="Microsoft YaHei" panose="020B0503020204020204" pitchFamily="34" charset="-122"/>
                <a:ea typeface="Microsoft YaHei" panose="020B0503020204020204" pitchFamily="34" charset="-122"/>
                <a:cs typeface="+mj-cs"/>
              </a:rPr>
              <a:t>控制弹性缩放带来的通信开销（可能迁移</a:t>
            </a:r>
            <a:r>
              <a:rPr lang="en-US" altLang="zh-CN" sz="2000" dirty="0" err="1">
                <a:latin typeface="Microsoft YaHei" panose="020B0503020204020204" pitchFamily="34" charset="-122"/>
                <a:ea typeface="Microsoft YaHei" panose="020B0503020204020204" pitchFamily="34" charset="-122"/>
                <a:cs typeface="+mj-cs"/>
              </a:rPr>
              <a:t>kv</a:t>
            </a:r>
            <a:r>
              <a:rPr lang="en-US" altLang="zh-CN" sz="2000" dirty="0">
                <a:latin typeface="Microsoft YaHei" panose="020B0503020204020204" pitchFamily="34" charset="-122"/>
                <a:ea typeface="Microsoft YaHei" panose="020B0503020204020204" pitchFamily="34" charset="-122"/>
                <a:cs typeface="+mj-cs"/>
              </a:rPr>
              <a:t>-cache</a:t>
            </a:r>
            <a:r>
              <a:rPr lang="zh-CN" altLang="en-US" sz="2000" dirty="0">
                <a:latin typeface="Microsoft YaHei" panose="020B0503020204020204" pitchFamily="34" charset="-122"/>
                <a:ea typeface="Microsoft YaHei" panose="020B0503020204020204" pitchFamily="34" charset="-122"/>
                <a:cs typeface="+mj-cs"/>
              </a:rPr>
              <a:t>）</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2.</a:t>
            </a:r>
            <a:r>
              <a:rPr lang="zh-CN" altLang="en-US" sz="2000" dirty="0">
                <a:latin typeface="Microsoft YaHei" panose="020B0503020204020204" pitchFamily="34" charset="-122"/>
                <a:ea typeface="Microsoft YaHei" panose="020B0503020204020204" pitchFamily="34" charset="-122"/>
                <a:cs typeface="+mj-cs"/>
              </a:rPr>
              <a:t>每次迭代调度时间可能几十</a:t>
            </a:r>
            <a:r>
              <a:rPr lang="en-US" sz="2000" dirty="0" err="1">
                <a:latin typeface="Microsoft YaHei" panose="020B0503020204020204" pitchFamily="34" charset="-122"/>
                <a:ea typeface="Microsoft YaHei" panose="020B0503020204020204" pitchFamily="34" charset="-122"/>
                <a:cs typeface="+mj-cs"/>
              </a:rPr>
              <a:t>ms，需要</a:t>
            </a:r>
            <a:r>
              <a:rPr lang="zh-CN" altLang="en-US" sz="2000" dirty="0">
                <a:latin typeface="Microsoft YaHei" panose="020B0503020204020204" pitchFamily="34" charset="-122"/>
                <a:ea typeface="Microsoft YaHei" panose="020B0503020204020204" pitchFamily="34" charset="-122"/>
                <a:cs typeface="+mj-cs"/>
              </a:rPr>
              <a:t>高效调度算法</a:t>
            </a: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en-US" sz="2000" dirty="0" err="1">
                <a:latin typeface="Microsoft YaHei" panose="020B0503020204020204" pitchFamily="34" charset="-122"/>
                <a:ea typeface="Microsoft YaHei" panose="020B0503020204020204" pitchFamily="34" charset="-122"/>
                <a:cs typeface="+mj-cs"/>
              </a:rPr>
              <a:t>所以本文提出的核心思想</a:t>
            </a:r>
            <a:r>
              <a:rPr lang="en-US" altLang="zh-CN" sz="2000" dirty="0" err="1">
                <a:latin typeface="Microsoft YaHei" panose="020B0503020204020204" pitchFamily="34" charset="-122"/>
                <a:ea typeface="Microsoft YaHei" panose="020B0503020204020204" pitchFamily="34" charset="-122"/>
                <a:cs typeface="+mj-cs"/>
              </a:rPr>
              <a:t>:ESP</a:t>
            </a:r>
            <a:r>
              <a:rPr lang="en-US" altLang="zh-CN" sz="2000" dirty="0">
                <a:latin typeface="Microsoft YaHei" panose="020B0503020204020204" pitchFamily="34" charset="-122"/>
                <a:ea typeface="Microsoft YaHei" panose="020B0503020204020204" pitchFamily="34" charset="-122"/>
                <a:cs typeface="+mj-cs"/>
              </a:rPr>
              <a:t>(</a:t>
            </a:r>
            <a:r>
              <a:rPr lang="en-US" sz="2000" dirty="0">
                <a:latin typeface="Microsoft YaHei" panose="020B0503020204020204" pitchFamily="34" charset="-122"/>
                <a:ea typeface="Microsoft YaHei" panose="020B0503020204020204" pitchFamily="34" charset="-122"/>
                <a:cs typeface="+mj-cs"/>
              </a:rPr>
              <a:t>Elastic Sequence Parallelism</a:t>
            </a:r>
            <a:r>
              <a:rPr lang="en-US" altLang="zh-CN" sz="2000" dirty="0">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，在推理运行时，每次迭代调整处理请求的并行程度（</a:t>
            </a:r>
            <a:r>
              <a:rPr lang="en-US" altLang="zh-CN" sz="2000" dirty="0" err="1">
                <a:latin typeface="Microsoft YaHei" panose="020B0503020204020204" pitchFamily="34" charset="-122"/>
                <a:ea typeface="Microsoft YaHei" panose="020B0503020204020204" pitchFamily="34" charset="-122"/>
                <a:cs typeface="+mj-cs"/>
              </a:rPr>
              <a:t>DoP</a:t>
            </a:r>
            <a:r>
              <a:rPr lang="zh-CN" altLang="en-US" sz="2000" dirty="0">
                <a:latin typeface="Microsoft YaHei" panose="020B0503020204020204" pitchFamily="34" charset="-122"/>
                <a:ea typeface="Microsoft YaHei" panose="020B0503020204020204" pitchFamily="34" charset="-122"/>
                <a:cs typeface="+mj-cs"/>
              </a:rPr>
              <a:t>），弹性缩放。</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r>
              <a:rPr lang="en-US" dirty="0">
                <a:latin typeface="Microsoft YaHei" panose="020B0503020204020204" pitchFamily="34" charset="-122"/>
                <a:ea typeface="Microsoft YaHei" panose="020B0503020204020204" pitchFamily="34" charset="-122"/>
                <a:cs typeface="+mj-cs"/>
              </a:rPr>
              <a:t>the </a:t>
            </a:r>
            <a:r>
              <a:rPr lang="en-US" dirty="0">
                <a:highlight>
                  <a:srgbClr val="FFFF00"/>
                </a:highlight>
                <a:latin typeface="Microsoft YaHei" panose="020B0503020204020204" pitchFamily="34" charset="-122"/>
                <a:ea typeface="Microsoft YaHei" panose="020B0503020204020204" pitchFamily="34" charset="-122"/>
                <a:cs typeface="+mj-cs"/>
              </a:rPr>
              <a:t>first</a:t>
            </a:r>
            <a:r>
              <a:rPr lang="en-US" dirty="0">
                <a:latin typeface="Microsoft YaHei" panose="020B0503020204020204" pitchFamily="34" charset="-122"/>
                <a:ea typeface="Microsoft YaHei" panose="020B0503020204020204" pitchFamily="34" charset="-122"/>
                <a:cs typeface="+mj-cs"/>
              </a:rPr>
              <a:t> LLM inference serving system equipped with </a:t>
            </a:r>
            <a:r>
              <a:rPr lang="en-US" b="1" dirty="0">
                <a:latin typeface="Microsoft YaHei" panose="020B0503020204020204" pitchFamily="34" charset="-122"/>
                <a:ea typeface="Microsoft YaHei" panose="020B0503020204020204" pitchFamily="34" charset="-122"/>
                <a:cs typeface="+mj-cs"/>
              </a:rPr>
              <a:t>ESP</a:t>
            </a:r>
            <a:r>
              <a:rPr lang="en-US" dirty="0">
                <a:latin typeface="Microsoft YaHei" panose="020B0503020204020204" pitchFamily="34" charset="-122"/>
                <a:ea typeface="Microsoft YaHei" panose="020B0503020204020204" pitchFamily="34" charset="-122"/>
                <a:cs typeface="+mj-cs"/>
              </a:rPr>
              <a:t> to serve long-context LLMs.</a:t>
            </a: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贡献</a:t>
            </a:r>
            <a:endParaRPr lang="en-US" sz="2000" dirty="0">
              <a:latin typeface="Microsoft YaHei" panose="020B0503020204020204" pitchFamily="34" charset="-122"/>
              <a:ea typeface="Microsoft YaHei" panose="020B0503020204020204" pitchFamily="34" charset="-122"/>
              <a:cs typeface="+mj-cs"/>
            </a:endParaRPr>
          </a:p>
          <a:p>
            <a:pPr marL="285750" indent="-285750">
              <a:buFont typeface="Arial" panose="020B0604020202020204" pitchFamily="34" charset="0"/>
              <a:buChar char="•"/>
            </a:pPr>
            <a:r>
              <a:rPr lang="en-US" dirty="0">
                <a:latin typeface="Microsoft YaHei" panose="020B0503020204020204" pitchFamily="34" charset="-122"/>
                <a:ea typeface="Microsoft YaHei" panose="020B0503020204020204" pitchFamily="34" charset="-122"/>
                <a:cs typeface="+mj-cs"/>
              </a:rPr>
              <a:t>identify the </a:t>
            </a:r>
            <a:r>
              <a:rPr lang="en-US" dirty="0">
                <a:solidFill>
                  <a:srgbClr val="FF0000"/>
                </a:solidFill>
                <a:latin typeface="Microsoft YaHei" panose="020B0503020204020204" pitchFamily="34" charset="-122"/>
                <a:ea typeface="Microsoft YaHei" panose="020B0503020204020204" pitchFamily="34" charset="-122"/>
                <a:cs typeface="+mj-cs"/>
              </a:rPr>
              <a:t>limitations</a:t>
            </a:r>
            <a:r>
              <a:rPr lang="en-US" dirty="0">
                <a:latin typeface="Microsoft YaHei" panose="020B0503020204020204" pitchFamily="34" charset="-122"/>
                <a:ea typeface="Microsoft YaHei" panose="020B0503020204020204" pitchFamily="34" charset="-122"/>
                <a:cs typeface="+mj-cs"/>
              </a:rPr>
              <a:t> of existing solutions in serving long-context LLMs and propose Elastic Sequence Parallelism (</a:t>
            </a:r>
            <a:r>
              <a:rPr lang="en-US" dirty="0">
                <a:solidFill>
                  <a:srgbClr val="FF0000"/>
                </a:solidFill>
                <a:latin typeface="Microsoft YaHei" panose="020B0503020204020204" pitchFamily="34" charset="-122"/>
                <a:ea typeface="Microsoft YaHei" panose="020B0503020204020204" pitchFamily="34" charset="-122"/>
                <a:cs typeface="+mj-cs"/>
              </a:rPr>
              <a:t>ESP</a:t>
            </a:r>
            <a:r>
              <a:rPr lang="en-US" dirty="0">
                <a:latin typeface="Microsoft YaHei" panose="020B0503020204020204" pitchFamily="34" charset="-122"/>
                <a:ea typeface="Microsoft YaHei" panose="020B0503020204020204" pitchFamily="34" charset="-122"/>
                <a:cs typeface="+mj-cs"/>
              </a:rPr>
              <a:t>) as a solution. </a:t>
            </a:r>
          </a:p>
          <a:p>
            <a:pPr marL="285750" indent="-285750">
              <a:buFont typeface="Arial" panose="020B0604020202020204" pitchFamily="34" charset="0"/>
              <a:buChar char="•"/>
            </a:pPr>
            <a:r>
              <a:rPr lang="en-US" dirty="0">
                <a:latin typeface="Microsoft YaHei" panose="020B0503020204020204" pitchFamily="34" charset="-122"/>
                <a:ea typeface="Microsoft YaHei" panose="020B0503020204020204" pitchFamily="34" charset="-122"/>
                <a:cs typeface="+mj-cs"/>
              </a:rPr>
              <a:t>propose a set of efficient elastic </a:t>
            </a:r>
            <a:r>
              <a:rPr lang="en-US" dirty="0">
                <a:solidFill>
                  <a:srgbClr val="FF0000"/>
                </a:solidFill>
                <a:latin typeface="Microsoft YaHei" panose="020B0503020204020204" pitchFamily="34" charset="-122"/>
                <a:ea typeface="Microsoft YaHei" panose="020B0503020204020204" pitchFamily="34" charset="-122"/>
                <a:cs typeface="+mj-cs"/>
              </a:rPr>
              <a:t>scaling mechanisms </a:t>
            </a:r>
            <a:r>
              <a:rPr lang="en-US" dirty="0">
                <a:latin typeface="Microsoft YaHei" panose="020B0503020204020204" pitchFamily="34" charset="-122"/>
                <a:ea typeface="Microsoft YaHei" panose="020B0503020204020204" pitchFamily="34" charset="-122"/>
                <a:cs typeface="+mj-cs"/>
              </a:rPr>
              <a:t>and a scalable </a:t>
            </a:r>
            <a:r>
              <a:rPr lang="en-US" dirty="0">
                <a:solidFill>
                  <a:srgbClr val="FF0000"/>
                </a:solidFill>
                <a:latin typeface="Microsoft YaHei" panose="020B0503020204020204" pitchFamily="34" charset="-122"/>
                <a:ea typeface="Microsoft YaHei" panose="020B0503020204020204" pitchFamily="34" charset="-122"/>
                <a:cs typeface="+mj-cs"/>
              </a:rPr>
              <a:t>scheduling algorithm</a:t>
            </a:r>
            <a:r>
              <a:rPr lang="en-US" altLang="zh-CN" dirty="0">
                <a:latin typeface="Microsoft YaHei" panose="020B0503020204020204" pitchFamily="34" charset="-122"/>
                <a:ea typeface="Microsoft YaHei" panose="020B0503020204020204" pitchFamily="34" charset="-122"/>
                <a:cs typeface="+mj-cs"/>
              </a:rPr>
              <a:t>.</a:t>
            </a:r>
            <a:endParaRPr lang="en-US" dirty="0">
              <a:latin typeface="Microsoft YaHei" panose="020B0503020204020204" pitchFamily="34" charset="-122"/>
              <a:ea typeface="Microsoft YaHei" panose="020B0503020204020204" pitchFamily="34" charset="-122"/>
              <a:cs typeface="+mj-cs"/>
            </a:endParaRPr>
          </a:p>
        </p:txBody>
      </p:sp>
      <p:sp>
        <p:nvSpPr>
          <p:cNvPr id="3" name="Slide Number Placeholder 2">
            <a:extLst>
              <a:ext uri="{FF2B5EF4-FFF2-40B4-BE49-F238E27FC236}">
                <a16:creationId xmlns:a16="http://schemas.microsoft.com/office/drawing/2014/main" id="{6DF3C320-A741-43CC-3C8E-1C1769D69B09}"/>
              </a:ext>
            </a:extLst>
          </p:cNvPr>
          <p:cNvSpPr>
            <a:spLocks noGrp="1"/>
          </p:cNvSpPr>
          <p:nvPr>
            <p:ph type="sldNum" sz="quarter" idx="12"/>
          </p:nvPr>
        </p:nvSpPr>
        <p:spPr/>
        <p:txBody>
          <a:bodyPr/>
          <a:lstStyle/>
          <a:p>
            <a:fld id="{12360830-11C8-AF43-BF2B-B00BD97982C7}" type="slidenum">
              <a:rPr lang="en-US" smtClean="0"/>
              <a:t>4</a:t>
            </a:fld>
            <a:endParaRPr lang="en-US"/>
          </a:p>
        </p:txBody>
      </p:sp>
    </p:spTree>
    <p:extLst>
      <p:ext uri="{BB962C8B-B14F-4D97-AF65-F5344CB8AC3E}">
        <p14:creationId xmlns:p14="http://schemas.microsoft.com/office/powerpoint/2010/main" val="418683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a:t>
            </a:r>
            <a:r>
              <a:rPr lang="zh-CN" altLang="en-US" sz="3600" b="1" dirty="0">
                <a:latin typeface="Microsoft YaHei" panose="020B0503020204020204" pitchFamily="34" charset="-122"/>
                <a:ea typeface="Microsoft YaHei" panose="020B0503020204020204" pitchFamily="34" charset="-122"/>
              </a:rPr>
              <a:t>架构</a:t>
            </a:r>
            <a:r>
              <a:rPr lang="en-US" altLang="zh-CN" sz="3600" b="1" dirty="0">
                <a:latin typeface="Microsoft YaHei" panose="020B0503020204020204" pitchFamily="34" charset="-122"/>
                <a:ea typeface="Microsoft YaHei" panose="020B0503020204020204" pitchFamily="34" charset="-122"/>
              </a:rPr>
              <a:t>- overview</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4985345" cy="3170099"/>
          </a:xfrm>
          <a:prstGeom prst="rect">
            <a:avLst/>
          </a:prstGeom>
          <a:noFill/>
        </p:spPr>
        <p:txBody>
          <a:bodyPr wrap="square" rtlCol="0">
            <a:spAutoFit/>
          </a:bodyPr>
          <a:lstStyle/>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Loongserve组成</a:t>
            </a:r>
            <a:r>
              <a:rPr lang="zh-CN" altLang="en-US" sz="2000" dirty="0">
                <a:latin typeface="Microsoft YaHei" panose="020B0503020204020204" pitchFamily="34" charset="-122"/>
                <a:ea typeface="Microsoft YaHei" panose="020B0503020204020204" pitchFamily="34" charset="-122"/>
                <a:cs typeface="+mj-cs"/>
              </a:rPr>
              <a:t>：</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Font typeface="+mj-lt"/>
              <a:buAutoNum type="arabicPeriod"/>
            </a:pPr>
            <a:r>
              <a:rPr lang="en-US" sz="2000" dirty="0">
                <a:latin typeface="Microsoft YaHei" panose="020B0503020204020204" pitchFamily="34" charset="-122"/>
                <a:ea typeface="Microsoft YaHei" panose="020B0503020204020204" pitchFamily="34" charset="-122"/>
                <a:cs typeface="+mj-cs"/>
              </a:rPr>
              <a:t>a set of elastic instances </a:t>
            </a:r>
          </a:p>
          <a:p>
            <a:pPr marL="342900" indent="-342900">
              <a:buFont typeface="+mj-lt"/>
              <a:buAutoNum type="arabicPeriod"/>
            </a:pPr>
            <a:r>
              <a:rPr lang="en-US" sz="2000" dirty="0">
                <a:latin typeface="Microsoft YaHei" panose="020B0503020204020204" pitchFamily="34" charset="-122"/>
                <a:ea typeface="Microsoft YaHei" panose="020B0503020204020204" pitchFamily="34" charset="-122"/>
                <a:cs typeface="+mj-cs"/>
              </a:rPr>
              <a:t>a global manager. </a:t>
            </a:r>
          </a:p>
          <a:p>
            <a:pPr marL="342900" indent="-342900">
              <a:buFont typeface="+mj-lt"/>
              <a:buAutoNum type="arabicPeriod"/>
            </a:pPr>
            <a:r>
              <a:rPr lang="en-US" sz="2000" dirty="0" err="1">
                <a:latin typeface="Microsoft YaHei" panose="020B0503020204020204" pitchFamily="34" charset="-122"/>
                <a:ea typeface="Microsoft YaHei" panose="020B0503020204020204" pitchFamily="34" charset="-122"/>
                <a:cs typeface="+mj-cs"/>
              </a:rPr>
              <a:t>统一内存池</a:t>
            </a:r>
            <a:r>
              <a:rPr lang="zh-CN" altLang="en-US" sz="2000" dirty="0">
                <a:latin typeface="Microsoft YaHei" panose="020B0503020204020204" pitchFamily="34" charset="-122"/>
                <a:ea typeface="Microsoft YaHei" panose="020B0503020204020204" pitchFamily="34" charset="-122"/>
                <a:cs typeface="+mj-cs"/>
              </a:rPr>
              <a:t>，减少碎片</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Font typeface="+mj-lt"/>
              <a:buAutoNum type="arabicPeriod"/>
            </a:pPr>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总体流程</a:t>
            </a:r>
            <a:r>
              <a:rPr lang="zh-CN" altLang="en-US" sz="2000" dirty="0">
                <a:latin typeface="Microsoft YaHei" panose="020B0503020204020204" pitchFamily="34" charset="-122"/>
                <a:ea typeface="Microsoft YaHei" panose="020B0503020204020204" pitchFamily="34" charset="-122"/>
                <a:cs typeface="+mj-cs"/>
              </a:rPr>
              <a:t>：</a:t>
            </a:r>
            <a:endParaRPr lang="en-US" sz="2000" dirty="0">
              <a:latin typeface="Microsoft YaHei" panose="020B0503020204020204" pitchFamily="34" charset="-122"/>
              <a:ea typeface="Microsoft YaHei" panose="020B0503020204020204" pitchFamily="34" charset="-122"/>
              <a:cs typeface="+mj-cs"/>
            </a:endParaRPr>
          </a:p>
          <a:p>
            <a:r>
              <a:rPr lang="zh-CN" altLang="en-US" sz="2000" dirty="0">
                <a:latin typeface="Microsoft YaHei" panose="020B0503020204020204" pitchFamily="34" charset="-122"/>
                <a:ea typeface="Microsoft YaHei" panose="020B0503020204020204" pitchFamily="34" charset="-122"/>
                <a:cs typeface="+mj-cs"/>
              </a:rPr>
              <a:t>每次迭代中，基于</a:t>
            </a:r>
            <a:r>
              <a:rPr lang="en-US" sz="2000" dirty="0">
                <a:latin typeface="Microsoft YaHei" panose="020B0503020204020204" pitchFamily="34" charset="-122"/>
                <a:ea typeface="Microsoft YaHei" panose="020B0503020204020204" pitchFamily="34" charset="-122"/>
                <a:cs typeface="+mj-cs"/>
              </a:rPr>
              <a:t>SIB</a:t>
            </a:r>
            <a:r>
              <a:rPr lang="zh-CN" altLang="en-US" sz="2000" dirty="0">
                <a:latin typeface="Microsoft YaHei" panose="020B0503020204020204" pitchFamily="34" charset="-122"/>
                <a:ea typeface="Microsoft YaHei" panose="020B0503020204020204" pitchFamily="34" charset="-122"/>
                <a:cs typeface="+mj-cs"/>
              </a:rPr>
              <a:t>分析结果，全局管理器动态调整现有批次的并行度、弹性实例的分组策略（弹性缩放）、新到达请求的批处理和调度策略、</a:t>
            </a:r>
            <a:r>
              <a:rPr lang="en-US" altLang="zh-CN" sz="2000" dirty="0" err="1">
                <a:latin typeface="Microsoft YaHei" panose="020B0503020204020204" pitchFamily="34" charset="-122"/>
                <a:ea typeface="Microsoft YaHei" panose="020B0503020204020204" pitchFamily="34" charset="-122"/>
                <a:cs typeface="+mj-cs"/>
              </a:rPr>
              <a:t>kv</a:t>
            </a:r>
            <a:r>
              <a:rPr lang="en-US" altLang="zh-CN" sz="2000" dirty="0">
                <a:latin typeface="Microsoft YaHei" panose="020B0503020204020204" pitchFamily="34" charset="-122"/>
                <a:ea typeface="Microsoft YaHei" panose="020B0503020204020204" pitchFamily="34" charset="-122"/>
                <a:cs typeface="+mj-cs"/>
              </a:rPr>
              <a:t>-cache</a:t>
            </a:r>
            <a:r>
              <a:rPr lang="zh-CN" altLang="en-US" sz="2000" dirty="0">
                <a:latin typeface="Microsoft YaHei" panose="020B0503020204020204" pitchFamily="34" charset="-122"/>
                <a:ea typeface="Microsoft YaHei" panose="020B0503020204020204" pitchFamily="34" charset="-122"/>
                <a:cs typeface="+mj-cs"/>
              </a:rPr>
              <a:t>的放置策略。</a:t>
            </a:r>
            <a:endParaRPr lang="en-US" sz="2000" dirty="0">
              <a:latin typeface="Microsoft YaHei" panose="020B0503020204020204" pitchFamily="34" charset="-122"/>
              <a:ea typeface="Microsoft YaHei" panose="020B0503020204020204" pitchFamily="34" charset="-122"/>
              <a:cs typeface="+mj-cs"/>
            </a:endParaRPr>
          </a:p>
        </p:txBody>
      </p:sp>
      <p:pic>
        <p:nvPicPr>
          <p:cNvPr id="3" name="Picture 2">
            <a:extLst>
              <a:ext uri="{FF2B5EF4-FFF2-40B4-BE49-F238E27FC236}">
                <a16:creationId xmlns:a16="http://schemas.microsoft.com/office/drawing/2014/main" id="{1718D4F0-A61E-1B92-B9A2-B92158D42F66}"/>
              </a:ext>
            </a:extLst>
          </p:cNvPr>
          <p:cNvPicPr>
            <a:picLocks noChangeAspect="1"/>
          </p:cNvPicPr>
          <p:nvPr/>
        </p:nvPicPr>
        <p:blipFill>
          <a:blip r:embed="rId3"/>
          <a:stretch>
            <a:fillRect/>
          </a:stretch>
        </p:blipFill>
        <p:spPr>
          <a:xfrm>
            <a:off x="5171440" y="1629065"/>
            <a:ext cx="6763345" cy="3965629"/>
          </a:xfrm>
          <a:prstGeom prst="rect">
            <a:avLst/>
          </a:prstGeom>
        </p:spPr>
      </p:pic>
      <p:sp>
        <p:nvSpPr>
          <p:cNvPr id="4" name="TextBox 3">
            <a:extLst>
              <a:ext uri="{FF2B5EF4-FFF2-40B4-BE49-F238E27FC236}">
                <a16:creationId xmlns:a16="http://schemas.microsoft.com/office/drawing/2014/main" id="{58446023-6CAE-0346-2946-5ED461654050}"/>
              </a:ext>
            </a:extLst>
          </p:cNvPr>
          <p:cNvSpPr txBox="1"/>
          <p:nvPr/>
        </p:nvSpPr>
        <p:spPr>
          <a:xfrm>
            <a:off x="5577840" y="1040504"/>
            <a:ext cx="4246880" cy="923330"/>
          </a:xfrm>
          <a:prstGeom prst="rect">
            <a:avLst/>
          </a:prstGeom>
          <a:noFill/>
        </p:spPr>
        <p:txBody>
          <a:bodyPr wrap="square" rtlCol="0">
            <a:spAutoFit/>
          </a:bodyPr>
          <a:lstStyle/>
          <a:p>
            <a:r>
              <a:rPr lang="en-US" sz="1800" dirty="0">
                <a:solidFill>
                  <a:srgbClr val="000000"/>
                </a:solidFill>
                <a:effectLst/>
                <a:latin typeface="LinLibertineT"/>
              </a:rPr>
              <a:t>scaling information base (SIB)</a:t>
            </a:r>
            <a:r>
              <a:rPr lang="zh-CN" altLang="en-US" sz="1800" dirty="0">
                <a:solidFill>
                  <a:srgbClr val="000000"/>
                </a:solidFill>
                <a:effectLst/>
                <a:latin typeface="LinLibertineT"/>
              </a:rPr>
              <a:t>，存储一些调度的信息，比如估计该次迭代时间</a:t>
            </a:r>
            <a:endParaRPr lang="en-US" dirty="0"/>
          </a:p>
          <a:p>
            <a:endParaRPr lang="en-US" dirty="0"/>
          </a:p>
        </p:txBody>
      </p:sp>
      <p:sp>
        <p:nvSpPr>
          <p:cNvPr id="5" name="Slide Number Placeholder 4">
            <a:extLst>
              <a:ext uri="{FF2B5EF4-FFF2-40B4-BE49-F238E27FC236}">
                <a16:creationId xmlns:a16="http://schemas.microsoft.com/office/drawing/2014/main" id="{037E3117-3972-8EBC-B39A-E8E42A261331}"/>
              </a:ext>
            </a:extLst>
          </p:cNvPr>
          <p:cNvSpPr>
            <a:spLocks noGrp="1"/>
          </p:cNvSpPr>
          <p:nvPr>
            <p:ph type="sldNum" sz="quarter" idx="12"/>
          </p:nvPr>
        </p:nvSpPr>
        <p:spPr/>
        <p:txBody>
          <a:bodyPr/>
          <a:lstStyle/>
          <a:p>
            <a:fld id="{12360830-11C8-AF43-BF2B-B00BD97982C7}" type="slidenum">
              <a:rPr lang="en-US" smtClean="0"/>
              <a:t>5</a:t>
            </a:fld>
            <a:endParaRPr lang="en-US"/>
          </a:p>
        </p:txBody>
      </p:sp>
    </p:spTree>
    <p:extLst>
      <p:ext uri="{BB962C8B-B14F-4D97-AF65-F5344CB8AC3E}">
        <p14:creationId xmlns:p14="http://schemas.microsoft.com/office/powerpoint/2010/main" val="195541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2.1</a:t>
            </a:r>
            <a:r>
              <a:rPr lang="en-US" sz="3600" dirty="0">
                <a:latin typeface="Microsoft YaHei" panose="020B0503020204020204" pitchFamily="34" charset="-122"/>
                <a:ea typeface="Microsoft YaHei" panose="020B0503020204020204" pitchFamily="34" charset="-122"/>
                <a:cs typeface="+mj-cs"/>
              </a:rPr>
              <a:t>elastic instance</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6661745" cy="2246769"/>
          </a:xfrm>
          <a:prstGeom prst="rect">
            <a:avLst/>
          </a:prstGeom>
          <a:noFill/>
        </p:spPr>
        <p:txBody>
          <a:bodyPr wrap="square" rtlCol="0">
            <a:spAutoFit/>
          </a:bodyPr>
          <a:lstStyle/>
          <a:p>
            <a:pPr>
              <a:buClr>
                <a:srgbClr val="00B050"/>
              </a:buClr>
            </a:pPr>
            <a:r>
              <a:rPr lang="zh-CN" altLang="en-US" sz="2000" dirty="0">
                <a:latin typeface="Microsoft YaHei" panose="020B0503020204020204" pitchFamily="34" charset="-122"/>
                <a:ea typeface="Microsoft YaHei" panose="020B0503020204020204" pitchFamily="34" charset="-122"/>
                <a:cs typeface="+mj-cs"/>
              </a:rPr>
              <a:t>为最小的独立执行单元。每个弹性实例都维护一个模型权重的副本，并采用相同的</a:t>
            </a:r>
            <a:r>
              <a:rPr lang="en-US" altLang="zh-CN" sz="2000" dirty="0">
                <a:latin typeface="Microsoft YaHei" panose="020B0503020204020204" pitchFamily="34" charset="-122"/>
                <a:ea typeface="Microsoft YaHei" panose="020B0503020204020204" pitchFamily="34" charset="-122"/>
                <a:cs typeface="+mj-cs"/>
              </a:rPr>
              <a:t>model parallelism</a:t>
            </a:r>
            <a:r>
              <a:rPr lang="zh-CN" altLang="en-US" sz="2000" dirty="0">
                <a:latin typeface="Microsoft YaHei" panose="020B0503020204020204" pitchFamily="34" charset="-122"/>
                <a:ea typeface="Microsoft YaHei" panose="020B0503020204020204" pitchFamily="34" charset="-122"/>
                <a:cs typeface="+mj-cs"/>
              </a:rPr>
              <a:t>策略，部署在相同数量的</a:t>
            </a:r>
            <a:r>
              <a:rPr lang="en-US" sz="2000" dirty="0" err="1">
                <a:latin typeface="Microsoft YaHei" panose="020B0503020204020204" pitchFamily="34" charset="-122"/>
                <a:ea typeface="Microsoft YaHei" panose="020B0503020204020204" pitchFamily="34" charset="-122"/>
                <a:cs typeface="+mj-cs"/>
              </a:rPr>
              <a:t>gpu</a:t>
            </a:r>
            <a:r>
              <a:rPr lang="zh-CN" altLang="en-US" sz="2000" dirty="0">
                <a:latin typeface="Microsoft YaHei" panose="020B0503020204020204" pitchFamily="34" charset="-122"/>
                <a:ea typeface="Microsoft YaHei" panose="020B0503020204020204" pitchFamily="34" charset="-122"/>
                <a:cs typeface="+mj-cs"/>
              </a:rPr>
              <a:t>上。</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zh-CN" altLang="en-US" sz="2000" dirty="0">
                <a:latin typeface="Microsoft YaHei" panose="020B0503020204020204" pitchFamily="34" charset="-122"/>
                <a:ea typeface="Microsoft YaHei" panose="020B0503020204020204" pitchFamily="34" charset="-122"/>
                <a:cs typeface="+mj-cs"/>
              </a:rPr>
              <a:t>实例被分配到并行组，每个并行组有不同的</a:t>
            </a:r>
            <a:r>
              <a:rPr lang="en-US" altLang="zh-CN" sz="2000" dirty="0">
                <a:latin typeface="Microsoft YaHei" panose="020B0503020204020204" pitchFamily="34" charset="-122"/>
                <a:ea typeface="Microsoft YaHei" panose="020B0503020204020204" pitchFamily="34" charset="-122"/>
                <a:cs typeface="+mj-cs"/>
              </a:rPr>
              <a:t>dop</a:t>
            </a:r>
            <a:r>
              <a:rPr lang="zh-CN" altLang="en-US" sz="2000" dirty="0">
                <a:latin typeface="Microsoft YaHei" panose="020B0503020204020204" pitchFamily="34" charset="-122"/>
                <a:ea typeface="Microsoft YaHei" panose="020B0503020204020204" pitchFamily="34" charset="-122"/>
                <a:cs typeface="+mj-cs"/>
              </a:rPr>
              <a:t>。</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p:txBody>
      </p:sp>
      <p:pic>
        <p:nvPicPr>
          <p:cNvPr id="3" name="Picture 2">
            <a:extLst>
              <a:ext uri="{FF2B5EF4-FFF2-40B4-BE49-F238E27FC236}">
                <a16:creationId xmlns:a16="http://schemas.microsoft.com/office/drawing/2014/main" id="{95A0999D-B77D-00F8-5161-803BBDD7FABA}"/>
              </a:ext>
            </a:extLst>
          </p:cNvPr>
          <p:cNvPicPr>
            <a:picLocks noChangeAspect="1"/>
          </p:cNvPicPr>
          <p:nvPr/>
        </p:nvPicPr>
        <p:blipFill>
          <a:blip r:embed="rId3"/>
          <a:stretch>
            <a:fillRect/>
          </a:stretch>
        </p:blipFill>
        <p:spPr>
          <a:xfrm>
            <a:off x="560407" y="2749940"/>
            <a:ext cx="5715000" cy="2920755"/>
          </a:xfrm>
          <a:prstGeom prst="rect">
            <a:avLst/>
          </a:prstGeom>
        </p:spPr>
      </p:pic>
      <p:sp>
        <p:nvSpPr>
          <p:cNvPr id="4" name="TextBox 3">
            <a:extLst>
              <a:ext uri="{FF2B5EF4-FFF2-40B4-BE49-F238E27FC236}">
                <a16:creationId xmlns:a16="http://schemas.microsoft.com/office/drawing/2014/main" id="{772D00AF-D020-6BE4-6618-4FB533FDC059}"/>
              </a:ext>
            </a:extLst>
          </p:cNvPr>
          <p:cNvSpPr txBox="1"/>
          <p:nvPr/>
        </p:nvSpPr>
        <p:spPr>
          <a:xfrm>
            <a:off x="640080" y="5823095"/>
            <a:ext cx="5715000" cy="677108"/>
          </a:xfrm>
          <a:prstGeom prst="rect">
            <a:avLst/>
          </a:prstGeom>
          <a:noFill/>
        </p:spPr>
        <p:txBody>
          <a:bodyPr wrap="square" rtlCol="0">
            <a:spAutoFit/>
          </a:bodyPr>
          <a:lstStyle/>
          <a:p>
            <a:r>
              <a:rPr lang="en-US" sz="2000" dirty="0">
                <a:latin typeface="Microsoft YaHei" panose="020B0503020204020204" pitchFamily="34" charset="-122"/>
                <a:ea typeface="Microsoft YaHei" panose="020B0503020204020204" pitchFamily="34" charset="-122"/>
                <a:cs typeface="+mj-cs"/>
              </a:rPr>
              <a:t>(𝐵𝑖 , 𝐼𝑗) indicates the 𝑗-</a:t>
            </a:r>
            <a:r>
              <a:rPr lang="en-US" sz="2000" dirty="0" err="1">
                <a:latin typeface="Microsoft YaHei" panose="020B0503020204020204" pitchFamily="34" charset="-122"/>
                <a:ea typeface="Microsoft YaHei" panose="020B0503020204020204" pitchFamily="34" charset="-122"/>
                <a:cs typeface="+mj-cs"/>
              </a:rPr>
              <a:t>th</a:t>
            </a:r>
            <a:r>
              <a:rPr lang="en-US" sz="2000" dirty="0">
                <a:latin typeface="Microsoft YaHei" panose="020B0503020204020204" pitchFamily="34" charset="-122"/>
                <a:ea typeface="Microsoft YaHei" panose="020B0503020204020204" pitchFamily="34" charset="-122"/>
                <a:cs typeface="+mj-cs"/>
              </a:rPr>
              <a:t> iteration of batch 𝑖.</a:t>
            </a:r>
          </a:p>
          <a:p>
            <a:endParaRPr lang="en-US" dirty="0"/>
          </a:p>
        </p:txBody>
      </p:sp>
      <p:pic>
        <p:nvPicPr>
          <p:cNvPr id="5" name="Picture 4">
            <a:extLst>
              <a:ext uri="{FF2B5EF4-FFF2-40B4-BE49-F238E27FC236}">
                <a16:creationId xmlns:a16="http://schemas.microsoft.com/office/drawing/2014/main" id="{9A8A2133-FE33-244F-07C0-8572E4FCF304}"/>
              </a:ext>
            </a:extLst>
          </p:cNvPr>
          <p:cNvPicPr>
            <a:picLocks noChangeAspect="1"/>
          </p:cNvPicPr>
          <p:nvPr/>
        </p:nvPicPr>
        <p:blipFill>
          <a:blip r:embed="rId4"/>
          <a:stretch>
            <a:fillRect/>
          </a:stretch>
        </p:blipFill>
        <p:spPr>
          <a:xfrm>
            <a:off x="7775546" y="176495"/>
            <a:ext cx="4293820" cy="3065761"/>
          </a:xfrm>
          <a:prstGeom prst="rect">
            <a:avLst/>
          </a:prstGeom>
        </p:spPr>
      </p:pic>
      <p:sp>
        <p:nvSpPr>
          <p:cNvPr id="7" name="TextBox 6">
            <a:extLst>
              <a:ext uri="{FF2B5EF4-FFF2-40B4-BE49-F238E27FC236}">
                <a16:creationId xmlns:a16="http://schemas.microsoft.com/office/drawing/2014/main" id="{F5601954-BC80-A1E5-2C1B-D8C82145EC71}"/>
              </a:ext>
            </a:extLst>
          </p:cNvPr>
          <p:cNvSpPr txBox="1"/>
          <p:nvPr/>
        </p:nvSpPr>
        <p:spPr>
          <a:xfrm>
            <a:off x="6646247" y="3259260"/>
            <a:ext cx="5571153" cy="584775"/>
          </a:xfrm>
          <a:prstGeom prst="rect">
            <a:avLst/>
          </a:prstGeom>
          <a:noFill/>
        </p:spPr>
        <p:txBody>
          <a:bodyPr wrap="square" rtlCol="0">
            <a:spAutoFit/>
          </a:bodyPr>
          <a:lstStyle/>
          <a:p>
            <a:r>
              <a:rPr lang="en-US" sz="1600" dirty="0" err="1"/>
              <a:t>本工作采用拓展的</a:t>
            </a:r>
            <a:r>
              <a:rPr lang="en-US" sz="1600" dirty="0" err="1">
                <a:solidFill>
                  <a:srgbClr val="000000"/>
                </a:solidFill>
                <a:effectLst/>
                <a:latin typeface="LinLibertineT"/>
              </a:rPr>
              <a:t>Striped</a:t>
            </a:r>
            <a:r>
              <a:rPr lang="en-US" sz="1600" dirty="0">
                <a:solidFill>
                  <a:srgbClr val="000000"/>
                </a:solidFill>
                <a:effectLst/>
                <a:latin typeface="LinLibertineT"/>
              </a:rPr>
              <a:t> </a:t>
            </a:r>
            <a:r>
              <a:rPr lang="en-US" altLang="zh-CN" sz="1600" dirty="0"/>
              <a:t>attention</a:t>
            </a:r>
            <a:r>
              <a:rPr lang="zh-CN" altLang="en-US" sz="1600" dirty="0"/>
              <a:t>（基于</a:t>
            </a:r>
            <a:r>
              <a:rPr lang="en-US" altLang="zh-CN" sz="1600" dirty="0"/>
              <a:t>ring</a:t>
            </a:r>
            <a:r>
              <a:rPr lang="zh-CN" altLang="en-US" sz="1600" dirty="0"/>
              <a:t> </a:t>
            </a:r>
            <a:r>
              <a:rPr lang="en-US" altLang="zh-CN" sz="1600" dirty="0"/>
              <a:t>attention</a:t>
            </a:r>
            <a:r>
              <a:rPr lang="zh-CN" altLang="en-US" sz="1600" dirty="0"/>
              <a:t>改进而来）</a:t>
            </a:r>
            <a:r>
              <a:rPr lang="en-US" altLang="zh-CN" sz="1600" dirty="0"/>
              <a:t>,</a:t>
            </a:r>
            <a:r>
              <a:rPr lang="zh-CN" altLang="en-US" sz="1600" dirty="0"/>
              <a:t>因为它只能在</a:t>
            </a:r>
            <a:r>
              <a:rPr lang="en-US" altLang="zh-CN" sz="1600" dirty="0"/>
              <a:t>prefill</a:t>
            </a:r>
            <a:r>
              <a:rPr lang="zh-CN" altLang="en-US" sz="1600" dirty="0"/>
              <a:t>阶段用，且</a:t>
            </a:r>
            <a:r>
              <a:rPr lang="en-US" altLang="zh-CN" sz="1600" dirty="0"/>
              <a:t>dop</a:t>
            </a:r>
            <a:r>
              <a:rPr lang="zh-CN" altLang="en-US" sz="1600" dirty="0"/>
              <a:t>是固定的。</a:t>
            </a:r>
            <a:endParaRPr lang="en-US" sz="1600" dirty="0"/>
          </a:p>
        </p:txBody>
      </p:sp>
      <p:sp>
        <p:nvSpPr>
          <p:cNvPr id="9" name="Rectangle 8">
            <a:extLst>
              <a:ext uri="{FF2B5EF4-FFF2-40B4-BE49-F238E27FC236}">
                <a16:creationId xmlns:a16="http://schemas.microsoft.com/office/drawing/2014/main" id="{05EF8013-ACCD-AC31-801B-E44DF356B341}"/>
              </a:ext>
            </a:extLst>
          </p:cNvPr>
          <p:cNvSpPr/>
          <p:nvPr/>
        </p:nvSpPr>
        <p:spPr>
          <a:xfrm>
            <a:off x="1046480" y="3429000"/>
            <a:ext cx="741680" cy="150876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Curved Connector 10">
            <a:extLst>
              <a:ext uri="{FF2B5EF4-FFF2-40B4-BE49-F238E27FC236}">
                <a16:creationId xmlns:a16="http://schemas.microsoft.com/office/drawing/2014/main" id="{B51353DF-3BEC-ECC5-AA36-17971899EE0E}"/>
              </a:ext>
            </a:extLst>
          </p:cNvPr>
          <p:cNvCxnSpPr>
            <a:cxnSpLocks/>
          </p:cNvCxnSpPr>
          <p:nvPr/>
        </p:nvCxnSpPr>
        <p:spPr>
          <a:xfrm flipV="1">
            <a:off x="1417320" y="2164080"/>
            <a:ext cx="5887720" cy="1264920"/>
          </a:xfrm>
          <a:prstGeom prst="curvedConnector3">
            <a:avLst>
              <a:gd name="adj1" fmla="val 32053"/>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BB5673F2-E9CE-C9F2-9673-24DE635FEC86}"/>
              </a:ext>
            </a:extLst>
          </p:cNvPr>
          <p:cNvPicPr>
            <a:picLocks noChangeAspect="1"/>
          </p:cNvPicPr>
          <p:nvPr/>
        </p:nvPicPr>
        <p:blipFill>
          <a:blip r:embed="rId5"/>
          <a:stretch>
            <a:fillRect/>
          </a:stretch>
        </p:blipFill>
        <p:spPr>
          <a:xfrm>
            <a:off x="6275407" y="3861039"/>
            <a:ext cx="5894615" cy="2887920"/>
          </a:xfrm>
          <a:prstGeom prst="rect">
            <a:avLst/>
          </a:prstGeom>
        </p:spPr>
      </p:pic>
      <p:sp>
        <p:nvSpPr>
          <p:cNvPr id="18" name="Slide Number Placeholder 17">
            <a:extLst>
              <a:ext uri="{FF2B5EF4-FFF2-40B4-BE49-F238E27FC236}">
                <a16:creationId xmlns:a16="http://schemas.microsoft.com/office/drawing/2014/main" id="{CCE61E9D-2816-8ACD-FF39-014920BCCB9E}"/>
              </a:ext>
            </a:extLst>
          </p:cNvPr>
          <p:cNvSpPr>
            <a:spLocks noGrp="1"/>
          </p:cNvSpPr>
          <p:nvPr>
            <p:ph type="sldNum" sz="quarter" idx="12"/>
          </p:nvPr>
        </p:nvSpPr>
        <p:spPr/>
        <p:txBody>
          <a:bodyPr/>
          <a:lstStyle/>
          <a:p>
            <a:fld id="{12360830-11C8-AF43-BF2B-B00BD97982C7}" type="slidenum">
              <a:rPr lang="en-US" smtClean="0"/>
              <a:t>6</a:t>
            </a:fld>
            <a:endParaRPr lang="en-US"/>
          </a:p>
        </p:txBody>
      </p:sp>
    </p:spTree>
    <p:extLst>
      <p:ext uri="{BB962C8B-B14F-4D97-AF65-F5344CB8AC3E}">
        <p14:creationId xmlns:p14="http://schemas.microsoft.com/office/powerpoint/2010/main" val="8380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2.1.1</a:t>
            </a:r>
            <a:r>
              <a:rPr lang="en-US" sz="3600" dirty="0">
                <a:latin typeface="Microsoft YaHei" panose="020B0503020204020204" pitchFamily="34" charset="-122"/>
                <a:ea typeface="Microsoft YaHei" panose="020B0503020204020204" pitchFamily="34" charset="-122"/>
                <a:cs typeface="+mj-cs"/>
              </a:rPr>
              <a:t>elastic instance </a:t>
            </a:r>
            <a:r>
              <a:rPr lang="en-US" altLang="zh-CN" sz="3600" dirty="0">
                <a:latin typeface="Microsoft YaHei" panose="020B0503020204020204" pitchFamily="34" charset="-122"/>
                <a:ea typeface="Microsoft YaHei" panose="020B0503020204020204" pitchFamily="34" charset="-122"/>
                <a:cs typeface="+mj-cs"/>
              </a:rPr>
              <a:t>– scale</a:t>
            </a:r>
            <a:r>
              <a:rPr lang="en-US" altLang="zh-CN" sz="3600" dirty="0">
                <a:latin typeface="Microsoft YaHei" panose="020B0503020204020204" pitchFamily="34" charset="-122"/>
                <a:ea typeface="Microsoft YaHei" panose="020B0503020204020204" pitchFamily="34" charset="-122"/>
              </a:rPr>
              <a:t> </a:t>
            </a:r>
            <a:r>
              <a:rPr lang="en-US" altLang="zh-CN" sz="3600" dirty="0">
                <a:latin typeface="Microsoft YaHei" panose="020B0503020204020204" pitchFamily="34" charset="-122"/>
                <a:ea typeface="Microsoft YaHei" panose="020B0503020204020204" pitchFamily="34" charset="-122"/>
                <a:cs typeface="+mj-cs"/>
              </a:rPr>
              <a:t>down</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9587825" cy="1938992"/>
          </a:xfrm>
          <a:prstGeom prst="rect">
            <a:avLst/>
          </a:prstGeom>
          <a:noFill/>
        </p:spPr>
        <p:txBody>
          <a:bodyPr wrap="square" rtlCol="0">
            <a:spAutoFit/>
          </a:bodyPr>
          <a:lstStyle/>
          <a:p>
            <a:pPr marL="342900" indent="-342900">
              <a:buClr>
                <a:srgbClr val="00B050"/>
              </a:buClr>
              <a:buFont typeface="Wingdings" pitchFamily="2" charset="2"/>
              <a:buChar char="q"/>
            </a:pPr>
            <a:r>
              <a:rPr lang="zh-CN" altLang="en-US" sz="2000" dirty="0">
                <a:latin typeface="Microsoft YaHei" panose="020B0503020204020204" pitchFamily="34" charset="-122"/>
                <a:ea typeface="Microsoft YaHei" panose="020B0503020204020204" pitchFamily="34" charset="-122"/>
                <a:cs typeface="+mj-cs"/>
              </a:rPr>
              <a:t>如上图，在一个</a:t>
            </a:r>
            <a:r>
              <a:rPr lang="en-US" altLang="zh-CN" sz="2000" dirty="0">
                <a:latin typeface="Microsoft YaHei" panose="020B0503020204020204" pitchFamily="34" charset="-122"/>
                <a:ea typeface="Microsoft YaHei" panose="020B0503020204020204" pitchFamily="34" charset="-122"/>
                <a:cs typeface="+mj-cs"/>
              </a:rPr>
              <a:t>batch</a:t>
            </a:r>
            <a:r>
              <a:rPr lang="zh-CN" altLang="en-US" sz="2000" dirty="0">
                <a:latin typeface="Microsoft YaHei" panose="020B0503020204020204" pitchFamily="34" charset="-122"/>
                <a:ea typeface="Microsoft YaHei" panose="020B0503020204020204" pitchFamily="34" charset="-122"/>
                <a:cs typeface="+mj-cs"/>
              </a:rPr>
              <a:t>完成</a:t>
            </a:r>
            <a:r>
              <a:rPr lang="en-US" altLang="zh-CN" sz="2000" dirty="0">
                <a:latin typeface="Microsoft YaHei" panose="020B0503020204020204" pitchFamily="34" charset="-122"/>
                <a:ea typeface="Microsoft YaHei" panose="020B0503020204020204" pitchFamily="34" charset="-122"/>
                <a:cs typeface="+mj-cs"/>
              </a:rPr>
              <a:t>prefill</a:t>
            </a:r>
            <a:r>
              <a:rPr lang="zh-CN" altLang="en-US" sz="2000" dirty="0">
                <a:latin typeface="Microsoft YaHei" panose="020B0503020204020204" pitchFamily="34" charset="-122"/>
                <a:ea typeface="Microsoft YaHei" panose="020B0503020204020204" pitchFamily="34" charset="-122"/>
                <a:cs typeface="+mj-cs"/>
              </a:rPr>
              <a:t>后，其</a:t>
            </a:r>
            <a:r>
              <a:rPr lang="en-US" altLang="zh-CN" sz="2000" dirty="0">
                <a:latin typeface="Microsoft YaHei" panose="020B0503020204020204" pitchFamily="34" charset="-122"/>
                <a:ea typeface="Microsoft YaHei" panose="020B0503020204020204" pitchFamily="34" charset="-122"/>
                <a:cs typeface="+mj-cs"/>
              </a:rPr>
              <a:t>decoding</a:t>
            </a:r>
            <a:r>
              <a:rPr lang="zh-CN" altLang="en-US" sz="2000" dirty="0">
                <a:latin typeface="Microsoft YaHei" panose="020B0503020204020204" pitchFamily="34" charset="-122"/>
                <a:ea typeface="Microsoft YaHei" panose="020B0503020204020204" pitchFamily="34" charset="-122"/>
                <a:cs typeface="+mj-cs"/>
              </a:rPr>
              <a:t>阶段的计算需求显著减少（经验）。在这种情况下，缩小其并行组的大小通常是有益的。</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采用主动迁移</a:t>
            </a:r>
            <a:r>
              <a:rPr lang="zh-CN" altLang="en-US" sz="2000" dirty="0">
                <a:latin typeface="Microsoft YaHei" panose="020B0503020204020204" pitchFamily="34" charset="-122"/>
                <a:ea typeface="Microsoft YaHei" panose="020B0503020204020204" pitchFamily="34" charset="-122"/>
                <a:cs typeface="+mj-cs"/>
              </a:rPr>
              <a:t>，无额外通信开销</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sz="2000" dirty="0">
                <a:latin typeface="Microsoft YaHei" panose="020B0503020204020204" pitchFamily="34" charset="-122"/>
                <a:ea typeface="Microsoft YaHei" panose="020B0503020204020204" pitchFamily="34" charset="-122"/>
                <a:cs typeface="+mj-cs"/>
              </a:rPr>
              <a:t>Key:</a:t>
            </a:r>
            <a:r>
              <a:rPr lang="zh-CN" altLang="en-US" sz="2000" dirty="0">
                <a:latin typeface="Microsoft YaHei" panose="020B0503020204020204" pitchFamily="34" charset="-122"/>
                <a:ea typeface="Microsoft YaHei" panose="020B0503020204020204" pitchFamily="34" charset="-122"/>
                <a:cs typeface="+mj-cs"/>
              </a:rPr>
              <a:t> 在</a:t>
            </a:r>
            <a:r>
              <a:rPr lang="en-US" altLang="zh-CN" sz="2000" dirty="0">
                <a:latin typeface="Microsoft YaHei" panose="020B0503020204020204" pitchFamily="34" charset="-122"/>
                <a:ea typeface="Microsoft YaHei" panose="020B0503020204020204" pitchFamily="34" charset="-122"/>
                <a:cs typeface="+mj-cs"/>
              </a:rPr>
              <a:t>prefill</a:t>
            </a:r>
            <a:r>
              <a:rPr lang="zh-CN" altLang="en-US" sz="2000" dirty="0">
                <a:latin typeface="Microsoft YaHei" panose="020B0503020204020204" pitchFamily="34" charset="-122"/>
                <a:ea typeface="Microsoft YaHei" panose="020B0503020204020204" pitchFamily="34" charset="-122"/>
                <a:cs typeface="+mj-cs"/>
              </a:rPr>
              <a:t>阶段，序列并行会在并行组之间循环</a:t>
            </a:r>
            <a:r>
              <a:rPr lang="en-US" altLang="zh-CN" sz="2000" dirty="0" err="1">
                <a:latin typeface="Microsoft YaHei" panose="020B0503020204020204" pitchFamily="34" charset="-122"/>
                <a:ea typeface="Microsoft YaHei" panose="020B0503020204020204" pitchFamily="34" charset="-122"/>
                <a:cs typeface="+mj-cs"/>
              </a:rPr>
              <a:t>kv</a:t>
            </a:r>
            <a:r>
              <a:rPr lang="zh-CN" altLang="en-US" sz="2000" dirty="0">
                <a:latin typeface="Microsoft YaHei" panose="020B0503020204020204" pitchFamily="34" charset="-122"/>
                <a:ea typeface="Microsoft YaHei" panose="020B0503020204020204" pitchFamily="34" charset="-122"/>
                <a:cs typeface="+mj-cs"/>
              </a:rPr>
              <a:t>。在循环阶段就选择性地保留</a:t>
            </a:r>
            <a:r>
              <a:rPr lang="en-US" altLang="zh-CN" sz="2000" dirty="0" err="1">
                <a:latin typeface="Microsoft YaHei" panose="020B0503020204020204" pitchFamily="34" charset="-122"/>
                <a:ea typeface="Microsoft YaHei" panose="020B0503020204020204" pitchFamily="34" charset="-122"/>
                <a:cs typeface="+mj-cs"/>
              </a:rPr>
              <a:t>kv</a:t>
            </a:r>
            <a:r>
              <a:rPr lang="zh-CN" altLang="en-US" sz="2000" dirty="0">
                <a:latin typeface="Microsoft YaHei" panose="020B0503020204020204" pitchFamily="34" charset="-122"/>
                <a:ea typeface="Microsoft YaHei" panose="020B0503020204020204" pitchFamily="34" charset="-122"/>
                <a:cs typeface="+mj-cs"/>
              </a:rPr>
              <a:t>张量在</a:t>
            </a:r>
            <a:r>
              <a:rPr lang="en-US" sz="2000" dirty="0">
                <a:latin typeface="Microsoft YaHei" panose="020B0503020204020204" pitchFamily="34" charset="-122"/>
                <a:ea typeface="Microsoft YaHei" panose="020B0503020204020204" pitchFamily="34" charset="-122"/>
                <a:cs typeface="+mj-cs"/>
              </a:rPr>
              <a:t>KV</a:t>
            </a:r>
            <a:r>
              <a:rPr lang="zh-CN" altLang="en-US" sz="2000" dirty="0">
                <a:latin typeface="Microsoft YaHei" panose="020B0503020204020204" pitchFamily="34" charset="-122"/>
                <a:ea typeface="Microsoft YaHei" panose="020B0503020204020204" pitchFamily="34" charset="-122"/>
                <a:cs typeface="+mj-cs"/>
              </a:rPr>
              <a:t>缓存池中，重用现有通信结果，而不是</a:t>
            </a:r>
            <a:r>
              <a:rPr lang="en-US" altLang="zh-CN" sz="2000" dirty="0">
                <a:latin typeface="Microsoft YaHei" panose="020B0503020204020204" pitchFamily="34" charset="-122"/>
                <a:ea typeface="Microsoft YaHei" panose="020B0503020204020204" pitchFamily="34" charset="-122"/>
                <a:cs typeface="+mj-cs"/>
              </a:rPr>
              <a:t>prefill</a:t>
            </a:r>
            <a:r>
              <a:rPr lang="zh-CN" altLang="en-US" sz="2000" dirty="0">
                <a:latin typeface="Microsoft YaHei" panose="020B0503020204020204" pitchFamily="34" charset="-122"/>
                <a:ea typeface="Microsoft YaHei" panose="020B0503020204020204" pitchFamily="34" charset="-122"/>
                <a:cs typeface="+mj-cs"/>
              </a:rPr>
              <a:t>完再被动迁移。</a:t>
            </a:r>
            <a:endParaRPr lang="en-US" sz="2000" dirty="0">
              <a:latin typeface="Microsoft YaHei" panose="020B0503020204020204" pitchFamily="34" charset="-122"/>
              <a:ea typeface="Microsoft YaHei" panose="020B0503020204020204" pitchFamily="34" charset="-122"/>
              <a:cs typeface="+mj-cs"/>
            </a:endParaRPr>
          </a:p>
        </p:txBody>
      </p:sp>
      <p:pic>
        <p:nvPicPr>
          <p:cNvPr id="10" name="Picture 9">
            <a:extLst>
              <a:ext uri="{FF2B5EF4-FFF2-40B4-BE49-F238E27FC236}">
                <a16:creationId xmlns:a16="http://schemas.microsoft.com/office/drawing/2014/main" id="{6190CFAF-880E-D4B6-D864-54EF7468C32B}"/>
              </a:ext>
            </a:extLst>
          </p:cNvPr>
          <p:cNvPicPr>
            <a:picLocks noChangeAspect="1"/>
          </p:cNvPicPr>
          <p:nvPr/>
        </p:nvPicPr>
        <p:blipFill>
          <a:blip r:embed="rId3"/>
          <a:stretch>
            <a:fillRect/>
          </a:stretch>
        </p:blipFill>
        <p:spPr>
          <a:xfrm>
            <a:off x="2184400" y="3045017"/>
            <a:ext cx="7061200" cy="3153758"/>
          </a:xfrm>
          <a:prstGeom prst="rect">
            <a:avLst/>
          </a:prstGeom>
        </p:spPr>
      </p:pic>
      <p:sp>
        <p:nvSpPr>
          <p:cNvPr id="12" name="Rectangle 11">
            <a:extLst>
              <a:ext uri="{FF2B5EF4-FFF2-40B4-BE49-F238E27FC236}">
                <a16:creationId xmlns:a16="http://schemas.microsoft.com/office/drawing/2014/main" id="{28C03B6A-A528-A204-449B-CCF3EB828E04}"/>
              </a:ext>
            </a:extLst>
          </p:cNvPr>
          <p:cNvSpPr/>
          <p:nvPr/>
        </p:nvSpPr>
        <p:spPr>
          <a:xfrm>
            <a:off x="3322320" y="3887156"/>
            <a:ext cx="2895600" cy="522284"/>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49CA3C50-1286-C9BB-4A8A-B32FBC931FBA}"/>
              </a:ext>
            </a:extLst>
          </p:cNvPr>
          <p:cNvSpPr txBox="1"/>
          <p:nvPr/>
        </p:nvSpPr>
        <p:spPr>
          <a:xfrm>
            <a:off x="8738234" y="4265482"/>
            <a:ext cx="3453766" cy="369332"/>
          </a:xfrm>
          <a:prstGeom prst="rect">
            <a:avLst/>
          </a:prstGeom>
          <a:noFill/>
        </p:spPr>
        <p:txBody>
          <a:bodyPr wrap="none" rtlCol="0">
            <a:spAutoFit/>
          </a:bodyPr>
          <a:lstStyle/>
          <a:p>
            <a:r>
              <a:rPr lang="en-US" dirty="0" err="1"/>
              <a:t>这里要scale</a:t>
            </a:r>
            <a:r>
              <a:rPr lang="zh-CN" altLang="en-US" dirty="0"/>
              <a:t> </a:t>
            </a:r>
            <a:r>
              <a:rPr lang="en-US" altLang="zh-CN" dirty="0"/>
              <a:t>down</a:t>
            </a:r>
            <a:r>
              <a:rPr lang="en-US" dirty="0"/>
              <a:t>去掉instance</a:t>
            </a:r>
            <a:r>
              <a:rPr lang="en-US" altLang="zh-CN" dirty="0"/>
              <a:t>3</a:t>
            </a:r>
            <a:endParaRPr lang="en-US" dirty="0"/>
          </a:p>
        </p:txBody>
      </p:sp>
      <p:sp>
        <p:nvSpPr>
          <p:cNvPr id="18" name="Slide Number Placeholder 17">
            <a:extLst>
              <a:ext uri="{FF2B5EF4-FFF2-40B4-BE49-F238E27FC236}">
                <a16:creationId xmlns:a16="http://schemas.microsoft.com/office/drawing/2014/main" id="{D432BC97-3733-74FB-4C6C-2EA025642597}"/>
              </a:ext>
            </a:extLst>
          </p:cNvPr>
          <p:cNvSpPr>
            <a:spLocks noGrp="1"/>
          </p:cNvSpPr>
          <p:nvPr>
            <p:ph type="sldNum" sz="quarter" idx="12"/>
          </p:nvPr>
        </p:nvSpPr>
        <p:spPr/>
        <p:txBody>
          <a:bodyPr/>
          <a:lstStyle/>
          <a:p>
            <a:fld id="{12360830-11C8-AF43-BF2B-B00BD97982C7}" type="slidenum">
              <a:rPr lang="en-US" smtClean="0"/>
              <a:t>7</a:t>
            </a:fld>
            <a:endParaRPr lang="en-US"/>
          </a:p>
        </p:txBody>
      </p:sp>
    </p:spTree>
    <p:extLst>
      <p:ext uri="{BB962C8B-B14F-4D97-AF65-F5344CB8AC3E}">
        <p14:creationId xmlns:p14="http://schemas.microsoft.com/office/powerpoint/2010/main" val="404302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2.1.2</a:t>
            </a:r>
            <a:r>
              <a:rPr lang="en-US" sz="3600" dirty="0">
                <a:latin typeface="Microsoft YaHei" panose="020B0503020204020204" pitchFamily="34" charset="-122"/>
                <a:ea typeface="Microsoft YaHei" panose="020B0503020204020204" pitchFamily="34" charset="-122"/>
                <a:cs typeface="+mj-cs"/>
              </a:rPr>
              <a:t>elastic instance </a:t>
            </a:r>
            <a:r>
              <a:rPr lang="en-US" altLang="zh-CN" sz="3600" dirty="0">
                <a:latin typeface="Microsoft YaHei" panose="020B0503020204020204" pitchFamily="34" charset="-122"/>
                <a:ea typeface="Microsoft YaHei" panose="020B0503020204020204" pitchFamily="34" charset="-122"/>
                <a:cs typeface="+mj-cs"/>
              </a:rPr>
              <a:t>- scale</a:t>
            </a:r>
            <a:r>
              <a:rPr lang="zh-CN" altLang="en-US" sz="3600" dirty="0">
                <a:latin typeface="Microsoft YaHei" panose="020B0503020204020204" pitchFamily="34" charset="-122"/>
                <a:ea typeface="Microsoft YaHei" panose="020B0503020204020204" pitchFamily="34" charset="-122"/>
                <a:cs typeface="+mj-cs"/>
              </a:rPr>
              <a:t> </a:t>
            </a:r>
            <a:r>
              <a:rPr lang="en-US" altLang="zh-CN" sz="3600" dirty="0">
                <a:latin typeface="Microsoft YaHei" panose="020B0503020204020204" pitchFamily="34" charset="-122"/>
                <a:ea typeface="Microsoft YaHei" panose="020B0503020204020204" pitchFamily="34" charset="-122"/>
                <a:cs typeface="+mj-cs"/>
              </a:rPr>
              <a:t>up</a:t>
            </a:r>
            <a:endParaRPr lang="en-US" sz="3600" b="1" dirty="0">
              <a:latin typeface="Microsoft YaHei" panose="020B0503020204020204" pitchFamily="34" charset="-122"/>
              <a:ea typeface="Microsoft YaHei" panose="020B0503020204020204" pitchFamily="34" charset="-122"/>
            </a:endParaRP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860757AB-2646-355E-1CCB-5A53B686FA00}"/>
              </a:ext>
            </a:extLst>
          </p:cNvPr>
          <p:cNvSpPr txBox="1"/>
          <p:nvPr/>
        </p:nvSpPr>
        <p:spPr>
          <a:xfrm>
            <a:off x="358815" y="902825"/>
            <a:ext cx="7982545" cy="5016758"/>
          </a:xfrm>
          <a:prstGeom prst="rect">
            <a:avLst/>
          </a:prstGeom>
          <a:noFill/>
        </p:spPr>
        <p:txBody>
          <a:bodyPr wrap="square" rtlCol="0">
            <a:spAutoFit/>
          </a:bodyPr>
          <a:lstStyle/>
          <a:p>
            <a:pPr marL="342900" indent="-342900">
              <a:buClr>
                <a:srgbClr val="00B050"/>
              </a:buClr>
              <a:buFont typeface="Wingdings" pitchFamily="2" charset="2"/>
              <a:buChar char="q"/>
            </a:pPr>
            <a:r>
              <a:rPr lang="zh-CN" altLang="en-US" sz="2000" dirty="0">
                <a:latin typeface="Microsoft YaHei" panose="020B0503020204020204" pitchFamily="34" charset="-122"/>
                <a:ea typeface="Microsoft YaHei" panose="020B0503020204020204" pitchFamily="34" charset="-122"/>
                <a:cs typeface="+mj-cs"/>
              </a:rPr>
              <a:t>随着解码的进行，生成的</a:t>
            </a:r>
            <a:r>
              <a:rPr lang="en-US" altLang="zh-CN" sz="2000" dirty="0" err="1">
                <a:latin typeface="Microsoft YaHei" panose="020B0503020204020204" pitchFamily="34" charset="-122"/>
                <a:ea typeface="Microsoft YaHei" panose="020B0503020204020204" pitchFamily="34" charset="-122"/>
                <a:cs typeface="+mj-cs"/>
              </a:rPr>
              <a:t>kv</a:t>
            </a:r>
            <a:r>
              <a:rPr lang="en-US" altLang="zh-CN" sz="2000" dirty="0">
                <a:latin typeface="Microsoft YaHei" panose="020B0503020204020204" pitchFamily="34" charset="-122"/>
                <a:ea typeface="Microsoft YaHei" panose="020B0503020204020204" pitchFamily="34" charset="-122"/>
                <a:cs typeface="+mj-cs"/>
              </a:rPr>
              <a:t>-cache</a:t>
            </a:r>
            <a:r>
              <a:rPr lang="zh-CN" altLang="en-US" sz="2000" dirty="0">
                <a:latin typeface="Microsoft YaHei" panose="020B0503020204020204" pitchFamily="34" charset="-122"/>
                <a:ea typeface="Microsoft YaHei" panose="020B0503020204020204" pitchFamily="34" charset="-122"/>
                <a:cs typeface="+mj-cs"/>
              </a:rPr>
              <a:t>的大小可能会超过并行组中缓存池的容量，因此需要添加新的实例来扩展容量；或是批处理大小足够大，在解码中计算成为瓶颈，需要降低延迟。</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zh-CN" altLang="en-US" sz="2000" dirty="0">
                <a:latin typeface="Microsoft YaHei" panose="020B0503020204020204" pitchFamily="34" charset="-122"/>
                <a:ea typeface="Microsoft YaHei" panose="020B0503020204020204" pitchFamily="34" charset="-122"/>
                <a:cs typeface="+mj-cs"/>
              </a:rPr>
              <a:t>以往方案： 整个请求迁移到新实例。导致通信开销与显存碎片（一个请求的</a:t>
            </a:r>
            <a:r>
              <a:rPr lang="en-US" altLang="zh-CN" sz="2000" dirty="0" err="1">
                <a:latin typeface="Microsoft YaHei" panose="020B0503020204020204" pitchFamily="34" charset="-122"/>
                <a:ea typeface="Microsoft YaHei" panose="020B0503020204020204" pitchFamily="34" charset="-122"/>
                <a:cs typeface="+mj-cs"/>
              </a:rPr>
              <a:t>kv</a:t>
            </a:r>
            <a:r>
              <a:rPr lang="en-US" altLang="zh-CN" sz="2000" dirty="0">
                <a:latin typeface="Microsoft YaHei" panose="020B0503020204020204" pitchFamily="34" charset="-122"/>
                <a:ea typeface="Microsoft YaHei" panose="020B0503020204020204" pitchFamily="34" charset="-122"/>
                <a:cs typeface="+mj-cs"/>
              </a:rPr>
              <a:t>-cache</a:t>
            </a:r>
            <a:r>
              <a:rPr lang="zh-CN" altLang="en-US" sz="2000" dirty="0">
                <a:latin typeface="Microsoft YaHei" panose="020B0503020204020204" pitchFamily="34" charset="-122"/>
                <a:ea typeface="Microsoft YaHei" panose="020B0503020204020204" pitchFamily="34" charset="-122"/>
                <a:cs typeface="+mj-cs"/>
              </a:rPr>
              <a:t>需存在单实例）。</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r>
              <a:rPr lang="en-US" sz="2000" dirty="0" err="1">
                <a:latin typeface="Microsoft YaHei" panose="020B0503020204020204" pitchFamily="34" charset="-122"/>
                <a:ea typeface="Microsoft YaHei" panose="020B0503020204020204" pitchFamily="34" charset="-122"/>
                <a:cs typeface="+mj-cs"/>
              </a:rPr>
              <a:t>论文方案</a:t>
            </a:r>
            <a:r>
              <a:rPr lang="zh-CN" altLang="en-US" sz="2000" dirty="0">
                <a:latin typeface="Microsoft YaHei" panose="020B0503020204020204" pitchFamily="34" charset="-122"/>
                <a:ea typeface="Microsoft YaHei" panose="020B0503020204020204" pitchFamily="34" charset="-122"/>
                <a:cs typeface="+mj-cs"/>
              </a:rPr>
              <a:t>： 多主控分布式解码。序列并行性</a:t>
            </a:r>
            <a:r>
              <a:rPr lang="zh-CN" altLang="en-US" sz="2000" dirty="0">
                <a:solidFill>
                  <a:srgbClr val="FF0000"/>
                </a:solidFill>
                <a:latin typeface="Microsoft YaHei" panose="020B0503020204020204" pitchFamily="34" charset="-122"/>
                <a:ea typeface="Microsoft YaHei" panose="020B0503020204020204" pitchFamily="34" charset="-122"/>
                <a:cs typeface="+mj-cs"/>
              </a:rPr>
              <a:t>扩展到解码阶段</a:t>
            </a:r>
            <a:r>
              <a:rPr lang="zh-CN" altLang="en-US" sz="2000" dirty="0">
                <a:latin typeface="Microsoft YaHei" panose="020B0503020204020204" pitchFamily="34" charset="-122"/>
                <a:ea typeface="Microsoft YaHei" panose="020B0503020204020204" pitchFamily="34" charset="-122"/>
                <a:cs typeface="+mj-cs"/>
              </a:rPr>
              <a:t>，允许多个实例参与</a:t>
            </a:r>
            <a:r>
              <a:rPr lang="zh-CN" altLang="en-US" sz="2000" dirty="0">
                <a:solidFill>
                  <a:srgbClr val="FF0000"/>
                </a:solidFill>
                <a:latin typeface="Microsoft YaHei" panose="020B0503020204020204" pitchFamily="34" charset="-122"/>
                <a:ea typeface="Microsoft YaHei" panose="020B0503020204020204" pitchFamily="34" charset="-122"/>
                <a:cs typeface="+mj-cs"/>
              </a:rPr>
              <a:t>单个批处理</a:t>
            </a:r>
            <a:r>
              <a:rPr lang="zh-CN" altLang="en-US" sz="2000" dirty="0">
                <a:latin typeface="Microsoft YaHei" panose="020B0503020204020204" pitchFamily="34" charset="-122"/>
                <a:ea typeface="Microsoft YaHei" panose="020B0503020204020204" pitchFamily="34" charset="-122"/>
                <a:cs typeface="+mj-cs"/>
              </a:rPr>
              <a:t>的解码计算。</a:t>
            </a:r>
            <a:endParaRPr lang="en-US" altLang="zh-CN" sz="2000" dirty="0">
              <a:latin typeface="Microsoft YaHei" panose="020B0503020204020204" pitchFamily="34" charset="-122"/>
              <a:ea typeface="Microsoft YaHei" panose="020B0503020204020204" pitchFamily="34" charset="-122"/>
              <a:cs typeface="+mj-cs"/>
            </a:endParaRPr>
          </a:p>
          <a:p>
            <a:pPr marL="342900" indent="-342900">
              <a:buClr>
                <a:srgbClr val="00B050"/>
              </a:buClr>
              <a:buFont typeface="Wingdings" pitchFamily="2" charset="2"/>
              <a:buChar char="q"/>
            </a:pP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r>
              <a:rPr lang="en-US" altLang="zh-CN" sz="2000" dirty="0">
                <a:latin typeface="Microsoft YaHei" panose="020B0503020204020204" pitchFamily="34" charset="-122"/>
                <a:ea typeface="Microsoft YaHei" panose="020B0503020204020204" pitchFamily="34" charset="-122"/>
                <a:cs typeface="+mj-cs"/>
              </a:rPr>
              <a:t>Key</a:t>
            </a:r>
            <a:r>
              <a:rPr lang="zh-CN" altLang="en-US" sz="2000" dirty="0">
                <a:latin typeface="Microsoft YaHei" panose="020B0503020204020204" pitchFamily="34" charset="-122"/>
                <a:ea typeface="Microsoft YaHei" panose="020B0503020204020204" pitchFamily="34" charset="-122"/>
                <a:cs typeface="+mj-cs"/>
              </a:rPr>
              <a:t>：并行组中，包含多个主实例。不同的主实例负责处理批处理中的不同请求。 在注意力层，主实例首先计算</a:t>
            </a:r>
            <a:r>
              <a:rPr lang="en-US" altLang="zh-CN" sz="2000" dirty="0">
                <a:latin typeface="Microsoft YaHei" panose="020B0503020204020204" pitchFamily="34" charset="-122"/>
                <a:ea typeface="Microsoft YaHei" panose="020B0503020204020204" pitchFamily="34" charset="-122"/>
                <a:cs typeface="+mj-cs"/>
              </a:rPr>
              <a:t>qv</a:t>
            </a:r>
            <a:r>
              <a:rPr lang="zh-CN" altLang="en-US" sz="2000" dirty="0">
                <a:latin typeface="Microsoft YaHei" panose="020B0503020204020204" pitchFamily="34" charset="-122"/>
                <a:ea typeface="Microsoft YaHei" panose="020B0503020204020204" pitchFamily="34" charset="-122"/>
                <a:cs typeface="+mj-cs"/>
              </a:rPr>
              <a:t>张量，将键值张量保存到本地</a:t>
            </a:r>
            <a:r>
              <a:rPr lang="en-US" altLang="zh-CN" sz="2000" dirty="0" err="1">
                <a:latin typeface="Microsoft YaHei" panose="020B0503020204020204" pitchFamily="34" charset="-122"/>
                <a:ea typeface="Microsoft YaHei" panose="020B0503020204020204" pitchFamily="34" charset="-122"/>
                <a:cs typeface="+mj-cs"/>
              </a:rPr>
              <a:t>KVCache</a:t>
            </a:r>
            <a:r>
              <a:rPr lang="zh-CN" altLang="en-US" sz="2000" dirty="0">
                <a:latin typeface="Microsoft YaHei" panose="020B0503020204020204" pitchFamily="34" charset="-122"/>
                <a:ea typeface="Microsoft YaHei" panose="020B0503020204020204" pitchFamily="34" charset="-122"/>
                <a:cs typeface="+mj-cs"/>
              </a:rPr>
              <a:t>池中，并将</a:t>
            </a:r>
            <a:r>
              <a:rPr lang="en-US" altLang="zh-CN" sz="2000" dirty="0">
                <a:latin typeface="Microsoft YaHei" panose="020B0503020204020204" pitchFamily="34" charset="-122"/>
                <a:ea typeface="Microsoft YaHei" panose="020B0503020204020204" pitchFamily="34" charset="-122"/>
                <a:cs typeface="+mj-cs"/>
              </a:rPr>
              <a:t>q</a:t>
            </a:r>
            <a:r>
              <a:rPr lang="zh-CN" altLang="en-US" sz="2000" dirty="0">
                <a:latin typeface="Microsoft YaHei" panose="020B0503020204020204" pitchFamily="34" charset="-122"/>
                <a:ea typeface="Microsoft YaHei" panose="020B0503020204020204" pitchFamily="34" charset="-122"/>
                <a:cs typeface="+mj-cs"/>
              </a:rPr>
              <a:t>发送到并行组中的其他实例。其他实例都并行执行本地注意力计算，并将结果发送回主实例。</a:t>
            </a:r>
            <a:endParaRPr lang="en-US" altLang="zh-CN"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zh-CN" altLang="en-US" sz="2000" dirty="0">
                <a:latin typeface="Microsoft YaHei" panose="020B0503020204020204" pitchFamily="34" charset="-122"/>
                <a:ea typeface="Microsoft YaHei" panose="020B0503020204020204" pitchFamily="34" charset="-122"/>
                <a:cs typeface="+mj-cs"/>
              </a:rPr>
              <a:t>在扩展并行组时，全局管理器只需要向并行组添加新的实例，</a:t>
            </a:r>
            <a:r>
              <a:rPr lang="zh-CN" altLang="en-US" sz="2000" dirty="0">
                <a:solidFill>
                  <a:srgbClr val="FF0000"/>
                </a:solidFill>
                <a:latin typeface="Microsoft YaHei" panose="020B0503020204020204" pitchFamily="34" charset="-122"/>
                <a:ea typeface="Microsoft YaHei" panose="020B0503020204020204" pitchFamily="34" charset="-122"/>
                <a:cs typeface="+mj-cs"/>
              </a:rPr>
              <a:t>无需迁移现有的键值张量。</a:t>
            </a:r>
            <a:endParaRPr lang="en-US" altLang="zh-CN" sz="2000" dirty="0">
              <a:solidFill>
                <a:srgbClr val="FF0000"/>
              </a:solidFill>
              <a:latin typeface="Microsoft YaHei" panose="020B0503020204020204" pitchFamily="34" charset="-122"/>
              <a:ea typeface="Microsoft YaHei" panose="020B0503020204020204" pitchFamily="34" charset="-122"/>
              <a:cs typeface="+mj-cs"/>
            </a:endParaRPr>
          </a:p>
        </p:txBody>
      </p:sp>
      <p:pic>
        <p:nvPicPr>
          <p:cNvPr id="3" name="Picture 2">
            <a:extLst>
              <a:ext uri="{FF2B5EF4-FFF2-40B4-BE49-F238E27FC236}">
                <a16:creationId xmlns:a16="http://schemas.microsoft.com/office/drawing/2014/main" id="{115E06E3-F51B-5A97-25A3-F63CAAAFC41F}"/>
              </a:ext>
            </a:extLst>
          </p:cNvPr>
          <p:cNvPicPr>
            <a:picLocks noChangeAspect="1"/>
          </p:cNvPicPr>
          <p:nvPr/>
        </p:nvPicPr>
        <p:blipFill>
          <a:blip r:embed="rId3"/>
          <a:stretch>
            <a:fillRect/>
          </a:stretch>
        </p:blipFill>
        <p:spPr>
          <a:xfrm>
            <a:off x="8378785" y="1055225"/>
            <a:ext cx="3582026" cy="5206500"/>
          </a:xfrm>
          <a:prstGeom prst="rect">
            <a:avLst/>
          </a:prstGeom>
        </p:spPr>
      </p:pic>
      <p:sp>
        <p:nvSpPr>
          <p:cNvPr id="4" name="TextBox 3">
            <a:extLst>
              <a:ext uri="{FF2B5EF4-FFF2-40B4-BE49-F238E27FC236}">
                <a16:creationId xmlns:a16="http://schemas.microsoft.com/office/drawing/2014/main" id="{64721922-0CBF-FEC5-89A3-206C23FEE564}"/>
              </a:ext>
            </a:extLst>
          </p:cNvPr>
          <p:cNvSpPr txBox="1"/>
          <p:nvPr/>
        </p:nvSpPr>
        <p:spPr>
          <a:xfrm>
            <a:off x="7660640" y="6261725"/>
            <a:ext cx="1569660" cy="369332"/>
          </a:xfrm>
          <a:prstGeom prst="rect">
            <a:avLst/>
          </a:prstGeom>
          <a:noFill/>
        </p:spPr>
        <p:txBody>
          <a:bodyPr wrap="none" rtlCol="0">
            <a:spAutoFit/>
          </a:bodyPr>
          <a:lstStyle/>
          <a:p>
            <a:r>
              <a:rPr lang="en-US" dirty="0" err="1"/>
              <a:t>通信计算重叠</a:t>
            </a:r>
            <a:endParaRPr lang="en-US" dirty="0"/>
          </a:p>
        </p:txBody>
      </p:sp>
      <p:sp>
        <p:nvSpPr>
          <p:cNvPr id="5" name="Rectangle 4">
            <a:extLst>
              <a:ext uri="{FF2B5EF4-FFF2-40B4-BE49-F238E27FC236}">
                <a16:creationId xmlns:a16="http://schemas.microsoft.com/office/drawing/2014/main" id="{FE194AE5-43D6-442E-FB2F-856136F01386}"/>
              </a:ext>
            </a:extLst>
          </p:cNvPr>
          <p:cNvSpPr/>
          <p:nvPr/>
        </p:nvSpPr>
        <p:spPr>
          <a:xfrm>
            <a:off x="8564880" y="3342640"/>
            <a:ext cx="1971040" cy="89408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E5D18D9-A8D4-A1BD-7FDF-6FF37EE659A4}"/>
              </a:ext>
            </a:extLst>
          </p:cNvPr>
          <p:cNvCxnSpPr/>
          <p:nvPr/>
        </p:nvCxnSpPr>
        <p:spPr>
          <a:xfrm flipH="1">
            <a:off x="8341360" y="4236720"/>
            <a:ext cx="294640" cy="202500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Slide Number Placeholder 10">
            <a:extLst>
              <a:ext uri="{FF2B5EF4-FFF2-40B4-BE49-F238E27FC236}">
                <a16:creationId xmlns:a16="http://schemas.microsoft.com/office/drawing/2014/main" id="{193386DF-675B-B601-DB2F-8F6CEE7F0B56}"/>
              </a:ext>
            </a:extLst>
          </p:cNvPr>
          <p:cNvSpPr>
            <a:spLocks noGrp="1"/>
          </p:cNvSpPr>
          <p:nvPr>
            <p:ph type="sldNum" sz="quarter" idx="12"/>
          </p:nvPr>
        </p:nvSpPr>
        <p:spPr/>
        <p:txBody>
          <a:bodyPr/>
          <a:lstStyle/>
          <a:p>
            <a:fld id="{12360830-11C8-AF43-BF2B-B00BD97982C7}" type="slidenum">
              <a:rPr lang="en-US" smtClean="0"/>
              <a:t>8</a:t>
            </a:fld>
            <a:endParaRPr lang="en-US"/>
          </a:p>
        </p:txBody>
      </p:sp>
    </p:spTree>
    <p:extLst>
      <p:ext uri="{BB962C8B-B14F-4D97-AF65-F5344CB8AC3E}">
        <p14:creationId xmlns:p14="http://schemas.microsoft.com/office/powerpoint/2010/main" val="7291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3130-E512-7471-D9C1-90D1792BF66E}"/>
              </a:ext>
            </a:extLst>
          </p:cNvPr>
          <p:cNvSpPr>
            <a:spLocks noGrp="1"/>
          </p:cNvSpPr>
          <p:nvPr>
            <p:ph type="title"/>
          </p:nvPr>
        </p:nvSpPr>
        <p:spPr>
          <a:xfrm>
            <a:off x="358815" y="0"/>
            <a:ext cx="11833185" cy="902825"/>
          </a:xfrm>
        </p:spPr>
        <p:txBody>
          <a:bodyPr>
            <a:normAutofit/>
          </a:bodyPr>
          <a:lstStyle/>
          <a:p>
            <a:r>
              <a:rPr lang="en-US" altLang="zh-CN" sz="3600" b="1" dirty="0">
                <a:latin typeface="Microsoft YaHei" panose="020B0503020204020204" pitchFamily="34" charset="-122"/>
                <a:ea typeface="Microsoft YaHei" panose="020B0503020204020204" pitchFamily="34" charset="-122"/>
              </a:rPr>
              <a:t>2.2</a:t>
            </a:r>
            <a:r>
              <a:rPr lang="en-US" sz="3600" b="1" dirty="0">
                <a:latin typeface="Microsoft YaHei" panose="020B0503020204020204" pitchFamily="34" charset="-122"/>
                <a:ea typeface="Microsoft YaHei" panose="020B0503020204020204" pitchFamily="34" charset="-122"/>
              </a:rPr>
              <a:t> Global Manager </a:t>
            </a:r>
          </a:p>
        </p:txBody>
      </p:sp>
      <p:cxnSp>
        <p:nvCxnSpPr>
          <p:cNvPr id="6" name="Straight Connector 5">
            <a:extLst>
              <a:ext uri="{FF2B5EF4-FFF2-40B4-BE49-F238E27FC236}">
                <a16:creationId xmlns:a16="http://schemas.microsoft.com/office/drawing/2014/main" id="{686F5676-6E65-F9E2-A114-CE37DAE2D8C5}"/>
              </a:ext>
            </a:extLst>
          </p:cNvPr>
          <p:cNvCxnSpPr>
            <a:cxnSpLocks/>
          </p:cNvCxnSpPr>
          <p:nvPr/>
        </p:nvCxnSpPr>
        <p:spPr>
          <a:xfrm>
            <a:off x="0" y="902825"/>
            <a:ext cx="12192000" cy="0"/>
          </a:xfrm>
          <a:prstGeom prst="line">
            <a:avLst/>
          </a:prstGeom>
          <a:ln w="28575"/>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97A3EC65-3F99-2DC2-5AF6-2C0AB111F5DC}"/>
              </a:ext>
            </a:extLst>
          </p:cNvPr>
          <p:cNvSpPr txBox="1"/>
          <p:nvPr/>
        </p:nvSpPr>
        <p:spPr>
          <a:xfrm>
            <a:off x="358815" y="902825"/>
            <a:ext cx="9059505" cy="3477875"/>
          </a:xfrm>
          <a:prstGeom prst="rect">
            <a:avLst/>
          </a:prstGeom>
          <a:noFill/>
        </p:spPr>
        <p:txBody>
          <a:bodyPr wrap="square" rtlCol="0">
            <a:spAutoFit/>
          </a:bodyPr>
          <a:lstStyle/>
          <a:p>
            <a:r>
              <a:rPr lang="en-US" sz="2000" dirty="0">
                <a:latin typeface="Microsoft YaHei" panose="020B0503020204020204" pitchFamily="34" charset="-122"/>
                <a:ea typeface="Microsoft YaHei" panose="020B0503020204020204" pitchFamily="34" charset="-122"/>
                <a:cs typeface="+mj-cs"/>
              </a:rPr>
              <a:t>newly arrived requests in the pending queue 𝑃 = {𝑟1, 𝑟2, ..., 𝑟𝑛𝑃 }</a:t>
            </a:r>
          </a:p>
          <a:p>
            <a:r>
              <a:rPr lang="en-US" sz="2000" dirty="0">
                <a:latin typeface="Microsoft YaHei" panose="020B0503020204020204" pitchFamily="34" charset="-122"/>
                <a:ea typeface="Microsoft YaHei" panose="020B0503020204020204" pitchFamily="34" charset="-122"/>
                <a:cs typeface="+mj-cs"/>
              </a:rPr>
              <a:t>batches in the decoding phase 𝐵 = {𝐵1, 𝐵2, ..., 𝐵𝑛 }</a:t>
            </a:r>
          </a:p>
          <a:p>
            <a:pPr>
              <a:buClr>
                <a:srgbClr val="00B050"/>
              </a:buClr>
            </a:pPr>
            <a:r>
              <a:rPr lang="en-US" sz="2000" dirty="0" err="1">
                <a:latin typeface="Microsoft YaHei" panose="020B0503020204020204" pitchFamily="34" charset="-122"/>
                <a:ea typeface="Microsoft YaHei" panose="020B0503020204020204" pitchFamily="34" charset="-122"/>
                <a:cs typeface="+mj-cs"/>
              </a:rPr>
              <a:t>每一个batch关联一个并行组Gi</a:t>
            </a:r>
            <a:endParaRPr lang="en-US"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a:p>
            <a:pPr>
              <a:buClr>
                <a:srgbClr val="00B050"/>
              </a:buClr>
            </a:pPr>
            <a:r>
              <a:rPr lang="en-US" sz="2000" dirty="0" err="1">
                <a:latin typeface="Microsoft YaHei" panose="020B0503020204020204" pitchFamily="34" charset="-122"/>
                <a:ea typeface="Microsoft YaHei" panose="020B0503020204020204" pitchFamily="34" charset="-122"/>
                <a:cs typeface="+mj-cs"/>
              </a:rPr>
              <a:t>为提高GPU利用率</a:t>
            </a:r>
            <a:r>
              <a:rPr lang="zh-CN" altLang="en-US" sz="2000" dirty="0">
                <a:latin typeface="Microsoft YaHei" panose="020B0503020204020204" pitchFamily="34" charset="-122"/>
                <a:ea typeface="Microsoft YaHei" panose="020B0503020204020204" pitchFamily="34" charset="-122"/>
                <a:cs typeface="+mj-cs"/>
              </a:rPr>
              <a:t>，</a:t>
            </a:r>
            <a:r>
              <a:rPr lang="en-US" sz="2000" dirty="0" err="1">
                <a:latin typeface="Microsoft YaHei" panose="020B0503020204020204" pitchFamily="34" charset="-122"/>
                <a:ea typeface="Microsoft YaHei" panose="020B0503020204020204" pitchFamily="34" charset="-122"/>
                <a:cs typeface="+mj-cs"/>
              </a:rPr>
              <a:t>低负载下往往要scale</a:t>
            </a:r>
            <a:r>
              <a:rPr lang="zh-CN" altLang="en-US" sz="2000" dirty="0">
                <a:latin typeface="Microsoft YaHei" panose="020B0503020204020204" pitchFamily="34" charset="-122"/>
                <a:ea typeface="Microsoft YaHei" panose="020B0503020204020204" pitchFamily="34" charset="-122"/>
                <a:cs typeface="+mj-cs"/>
              </a:rPr>
              <a:t> </a:t>
            </a:r>
            <a:r>
              <a:rPr lang="en-US" altLang="zh-CN" sz="2000" dirty="0">
                <a:latin typeface="Microsoft YaHei" panose="020B0503020204020204" pitchFamily="34" charset="-122"/>
                <a:ea typeface="Microsoft YaHei" panose="020B0503020204020204" pitchFamily="34" charset="-122"/>
                <a:cs typeface="+mj-cs"/>
              </a:rPr>
              <a:t>up</a:t>
            </a:r>
            <a:r>
              <a:rPr lang="zh-CN" altLang="en-US" sz="2000" dirty="0">
                <a:latin typeface="Microsoft YaHei" panose="020B0503020204020204" pitchFamily="34" charset="-122"/>
                <a:ea typeface="Microsoft YaHei" panose="020B0503020204020204" pitchFamily="34" charset="-122"/>
                <a:cs typeface="+mj-cs"/>
              </a:rPr>
              <a:t>，高负载往往要</a:t>
            </a:r>
            <a:r>
              <a:rPr lang="en-US" altLang="zh-CN" sz="2000" dirty="0">
                <a:latin typeface="Microsoft YaHei" panose="020B0503020204020204" pitchFamily="34" charset="-122"/>
                <a:ea typeface="Microsoft YaHei" panose="020B0503020204020204" pitchFamily="34" charset="-122"/>
                <a:cs typeface="+mj-cs"/>
              </a:rPr>
              <a:t>scale</a:t>
            </a:r>
            <a:r>
              <a:rPr lang="zh-CN" altLang="en-US" sz="2000" dirty="0">
                <a:latin typeface="Microsoft YaHei" panose="020B0503020204020204" pitchFamily="34" charset="-122"/>
                <a:ea typeface="Microsoft YaHei" panose="020B0503020204020204" pitchFamily="34" charset="-122"/>
                <a:cs typeface="+mj-cs"/>
              </a:rPr>
              <a:t> </a:t>
            </a:r>
            <a:r>
              <a:rPr lang="en-US" altLang="zh-CN" sz="2000" dirty="0">
                <a:latin typeface="Microsoft YaHei" panose="020B0503020204020204" pitchFamily="34" charset="-122"/>
                <a:ea typeface="Microsoft YaHei" panose="020B0503020204020204" pitchFamily="34" charset="-122"/>
                <a:cs typeface="+mj-cs"/>
              </a:rPr>
              <a:t>down</a:t>
            </a:r>
            <a:r>
              <a:rPr lang="zh-CN" altLang="en-US" sz="2000" dirty="0">
                <a:latin typeface="Microsoft YaHei" panose="020B0503020204020204" pitchFamily="34" charset="-122"/>
                <a:ea typeface="Microsoft YaHei" panose="020B0503020204020204" pitchFamily="34" charset="-122"/>
                <a:cs typeface="+mj-cs"/>
              </a:rPr>
              <a:t>，且一个迭代为几十</a:t>
            </a:r>
            <a:r>
              <a:rPr lang="en-US" altLang="zh-CN" sz="2000" dirty="0" err="1">
                <a:latin typeface="Microsoft YaHei" panose="020B0503020204020204" pitchFamily="34" charset="-122"/>
                <a:ea typeface="Microsoft YaHei" panose="020B0503020204020204" pitchFamily="34" charset="-122"/>
                <a:cs typeface="+mj-cs"/>
              </a:rPr>
              <a:t>ms</a:t>
            </a:r>
            <a:r>
              <a:rPr lang="zh-CN" altLang="en-US" sz="2000" dirty="0">
                <a:latin typeface="Microsoft YaHei" panose="020B0503020204020204" pitchFamily="34" charset="-122"/>
                <a:ea typeface="Microsoft YaHei" panose="020B0503020204020204" pitchFamily="34" charset="-122"/>
                <a:cs typeface="+mj-cs"/>
              </a:rPr>
              <a:t>，如何设计调度算法？</a:t>
            </a:r>
            <a:endParaRPr lang="en-US" sz="2000" dirty="0">
              <a:latin typeface="Microsoft YaHei" panose="020B0503020204020204" pitchFamily="34" charset="-122"/>
              <a:ea typeface="Microsoft YaHei" panose="020B0503020204020204" pitchFamily="34" charset="-122"/>
              <a:cs typeface="+mj-cs"/>
            </a:endParaRPr>
          </a:p>
          <a:p>
            <a:endParaRPr lang="en-US" sz="2000" dirty="0">
              <a:latin typeface="Microsoft YaHei" panose="020B0503020204020204" pitchFamily="34" charset="-122"/>
              <a:ea typeface="Microsoft YaHei" panose="020B0503020204020204" pitchFamily="34" charset="-122"/>
              <a:cs typeface="+mj-cs"/>
            </a:endParaRPr>
          </a:p>
          <a:p>
            <a:r>
              <a:rPr lang="en-US" sz="2000" dirty="0" err="1">
                <a:latin typeface="Microsoft YaHei" panose="020B0503020204020204" pitchFamily="34" charset="-122"/>
                <a:ea typeface="Microsoft YaHei" panose="020B0503020204020204" pitchFamily="34" charset="-122"/>
                <a:cs typeface="+mj-cs"/>
              </a:rPr>
              <a:t>分解为four</a:t>
            </a:r>
            <a:r>
              <a:rPr lang="en-US" sz="2000" dirty="0">
                <a:latin typeface="Microsoft YaHei" panose="020B0503020204020204" pitchFamily="34" charset="-122"/>
                <a:ea typeface="Microsoft YaHei" panose="020B0503020204020204" pitchFamily="34" charset="-122"/>
                <a:cs typeface="+mj-cs"/>
              </a:rPr>
              <a:t> sub-problems: </a:t>
            </a:r>
            <a:r>
              <a:rPr lang="en-US" sz="2000" dirty="0">
                <a:solidFill>
                  <a:srgbClr val="FF0000"/>
                </a:solidFill>
                <a:latin typeface="Microsoft YaHei" panose="020B0503020204020204" pitchFamily="34" charset="-122"/>
                <a:ea typeface="Microsoft YaHei" panose="020B0503020204020204" pitchFamily="34" charset="-122"/>
                <a:cs typeface="+mj-cs"/>
              </a:rPr>
              <a:t>dispatching, elastic instance allocation, batching, and elastic scaling plan generation</a:t>
            </a:r>
            <a:r>
              <a:rPr lang="zh-CN" altLang="en-US" sz="2000" dirty="0">
                <a:solidFill>
                  <a:srgbClr val="FF0000"/>
                </a:solidFill>
                <a:latin typeface="Microsoft YaHei" panose="020B0503020204020204" pitchFamily="34" charset="-122"/>
                <a:ea typeface="Microsoft YaHei" panose="020B0503020204020204" pitchFamily="34" charset="-122"/>
                <a:cs typeface="+mj-cs"/>
              </a:rPr>
              <a:t>，</a:t>
            </a:r>
            <a:r>
              <a:rPr lang="zh-CN" altLang="en-US" sz="2000" dirty="0">
                <a:latin typeface="Microsoft YaHei" panose="020B0503020204020204" pitchFamily="34" charset="-122"/>
                <a:ea typeface="Microsoft YaHei" panose="020B0503020204020204" pitchFamily="34" charset="-122"/>
                <a:cs typeface="+mj-cs"/>
              </a:rPr>
              <a:t>将每个子问题的计划结合形成最终计划</a:t>
            </a:r>
            <a:endParaRPr lang="en-US" sz="2000" dirty="0">
              <a:latin typeface="Microsoft YaHei" panose="020B0503020204020204" pitchFamily="34" charset="-122"/>
              <a:ea typeface="Microsoft YaHei" panose="020B0503020204020204" pitchFamily="34" charset="-122"/>
              <a:cs typeface="+mj-cs"/>
            </a:endParaRPr>
          </a:p>
          <a:p>
            <a:pPr>
              <a:buClr>
                <a:srgbClr val="00B050"/>
              </a:buClr>
            </a:pPr>
            <a:endParaRPr lang="en-US" sz="2000" dirty="0">
              <a:latin typeface="Microsoft YaHei" panose="020B0503020204020204" pitchFamily="34" charset="-122"/>
              <a:ea typeface="Microsoft YaHei" panose="020B0503020204020204" pitchFamily="34" charset="-122"/>
              <a:cs typeface="+mj-cs"/>
            </a:endParaRPr>
          </a:p>
        </p:txBody>
      </p:sp>
      <p:pic>
        <p:nvPicPr>
          <p:cNvPr id="3" name="Picture 2">
            <a:extLst>
              <a:ext uri="{FF2B5EF4-FFF2-40B4-BE49-F238E27FC236}">
                <a16:creationId xmlns:a16="http://schemas.microsoft.com/office/drawing/2014/main" id="{9DF5625F-2356-C917-FE83-358E5DCA0B2C}"/>
              </a:ext>
            </a:extLst>
          </p:cNvPr>
          <p:cNvPicPr>
            <a:picLocks noChangeAspect="1"/>
          </p:cNvPicPr>
          <p:nvPr/>
        </p:nvPicPr>
        <p:blipFill>
          <a:blip r:embed="rId3"/>
          <a:stretch>
            <a:fillRect/>
          </a:stretch>
        </p:blipFill>
        <p:spPr>
          <a:xfrm>
            <a:off x="2773680" y="3914550"/>
            <a:ext cx="6788487" cy="2238832"/>
          </a:xfrm>
          <a:prstGeom prst="rect">
            <a:avLst/>
          </a:prstGeom>
        </p:spPr>
      </p:pic>
      <p:sp>
        <p:nvSpPr>
          <p:cNvPr id="4" name="TextBox 3">
            <a:extLst>
              <a:ext uri="{FF2B5EF4-FFF2-40B4-BE49-F238E27FC236}">
                <a16:creationId xmlns:a16="http://schemas.microsoft.com/office/drawing/2014/main" id="{AF8FC681-BD08-090B-E2CC-1788A094FF00}"/>
              </a:ext>
            </a:extLst>
          </p:cNvPr>
          <p:cNvSpPr txBox="1"/>
          <p:nvPr/>
        </p:nvSpPr>
        <p:spPr>
          <a:xfrm>
            <a:off x="5120640" y="6211669"/>
            <a:ext cx="1778051" cy="646331"/>
          </a:xfrm>
          <a:prstGeom prst="rect">
            <a:avLst/>
          </a:prstGeom>
          <a:noFill/>
        </p:spPr>
        <p:txBody>
          <a:bodyPr wrap="none" rtlCol="0">
            <a:spAutoFit/>
          </a:bodyPr>
          <a:lstStyle/>
          <a:p>
            <a:r>
              <a:rPr lang="en-US" sz="1800" dirty="0">
                <a:solidFill>
                  <a:srgbClr val="000000"/>
                </a:solidFill>
                <a:effectLst/>
                <a:latin typeface="LinLibertineT"/>
              </a:rPr>
              <a:t>scheduling space</a:t>
            </a:r>
            <a:endParaRPr lang="en-US" dirty="0"/>
          </a:p>
          <a:p>
            <a:endParaRPr lang="en-US" dirty="0"/>
          </a:p>
        </p:txBody>
      </p:sp>
      <p:sp>
        <p:nvSpPr>
          <p:cNvPr id="5" name="Slide Number Placeholder 4">
            <a:extLst>
              <a:ext uri="{FF2B5EF4-FFF2-40B4-BE49-F238E27FC236}">
                <a16:creationId xmlns:a16="http://schemas.microsoft.com/office/drawing/2014/main" id="{BFD6079B-0AAF-2E1A-F12F-5BE54C768220}"/>
              </a:ext>
            </a:extLst>
          </p:cNvPr>
          <p:cNvSpPr>
            <a:spLocks noGrp="1"/>
          </p:cNvSpPr>
          <p:nvPr>
            <p:ph type="sldNum" sz="quarter" idx="12"/>
          </p:nvPr>
        </p:nvSpPr>
        <p:spPr/>
        <p:txBody>
          <a:bodyPr/>
          <a:lstStyle/>
          <a:p>
            <a:fld id="{12360830-11C8-AF43-BF2B-B00BD97982C7}" type="slidenum">
              <a:rPr lang="en-US" smtClean="0"/>
              <a:t>9</a:t>
            </a:fld>
            <a:endParaRPr lang="en-US"/>
          </a:p>
        </p:txBody>
      </p:sp>
    </p:spTree>
    <p:extLst>
      <p:ext uri="{BB962C8B-B14F-4D97-AF65-F5344CB8AC3E}">
        <p14:creationId xmlns:p14="http://schemas.microsoft.com/office/powerpoint/2010/main" val="1835448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4-8-8-分享会" id="{81E3608F-36C4-9B46-A374-4BD1EE3CA53D}" vid="{6599DEBA-FF03-B441-8AA3-9F55875D9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802</TotalTime>
  <Words>1604</Words>
  <Application>Microsoft Macintosh PowerPoint</Application>
  <PresentationFormat>Widescreen</PresentationFormat>
  <Paragraphs>145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LinLibertineT</vt:lpstr>
      <vt:lpstr>Microsoft YaHei</vt:lpstr>
      <vt:lpstr>Microsoft YaHei</vt:lpstr>
      <vt:lpstr>Aptos</vt:lpstr>
      <vt:lpstr>Aptos Display</vt:lpstr>
      <vt:lpstr>Arial</vt:lpstr>
      <vt:lpstr>Cambria Math</vt:lpstr>
      <vt:lpstr>Wingdings</vt:lpstr>
      <vt:lpstr>Office Theme</vt:lpstr>
      <vt:lpstr>DeepSpeed-MoE: Advancing Mixture-of-Experts Inference and Training to  Power Next-Generation AI Scale</vt:lpstr>
      <vt:lpstr>1.背景</vt:lpstr>
      <vt:lpstr>1.1长上下文的发现 Key: SP-&gt;ESP</vt:lpstr>
      <vt:lpstr>1.2挑战</vt:lpstr>
      <vt:lpstr>2.架构- overview</vt:lpstr>
      <vt:lpstr>2.1elastic instance</vt:lpstr>
      <vt:lpstr>2.1.1elastic instance – scale down</vt:lpstr>
      <vt:lpstr>2.1.2elastic instance - scale up</vt:lpstr>
      <vt:lpstr>2.2 Global Manager </vt:lpstr>
      <vt:lpstr>2.2.1dispatching</vt:lpstr>
      <vt:lpstr>2.2.2elastic instance allocation</vt:lpstr>
      <vt:lpstr>2.2.3 Batching</vt:lpstr>
      <vt:lpstr>2.2.4 elastic scaling plan generation</vt:lpstr>
      <vt:lpstr>3.实验结果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Kinfe Li</dc:creator>
  <cp:lastModifiedBy>Kinfe Li</cp:lastModifiedBy>
  <cp:revision>1</cp:revision>
  <dcterms:created xsi:type="dcterms:W3CDTF">2024-08-07T06:41:43Z</dcterms:created>
  <dcterms:modified xsi:type="dcterms:W3CDTF">2024-08-07T20:04:35Z</dcterms:modified>
</cp:coreProperties>
</file>