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59" r:id="rId7"/>
    <p:sldId id="262" r:id="rId8"/>
    <p:sldId id="263" r:id="rId9"/>
    <p:sldId id="267" r:id="rId10"/>
    <p:sldId id="265" r:id="rId11"/>
    <p:sldId id="268" r:id="rId12"/>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9A8F-B329-A9DA-ABDC-1E2CE3E2F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036A57-C5D4-2EE2-E465-0477F60F1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57CF90-6246-B0AF-C083-57A81FDB699F}"/>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A97AFA23-9EF0-F9C1-4DBE-D410DBFA88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DE4EF7-BE4E-E955-B7E3-DC511FA5BA5D}"/>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152804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E264-E260-F552-C1A7-C76A51C89F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AAFA25-093C-901B-5C24-60C8F7ECA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B80317-4DE5-1092-D0FA-9AB9DA739724}"/>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CE2DA561-9F58-B2BF-A835-267FF0548E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D2CBAD-D987-9D23-8C82-76FF4163ABE3}"/>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360728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D6AFA-C68B-1F24-897A-9B341F34F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A7C69F-A870-10E1-F25F-264CFA2B8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DBFA9-3BC0-CA6F-BE6F-05ACF034FB47}"/>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96FC6CD9-2F8A-DF9F-EBC2-3786C4E0FF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EC56A6-2A75-5A1D-E8CA-E317716AAE1E}"/>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337395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5D63-5FB2-D0A2-5055-4DF6F74095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BE273C-FDB6-4540-0D2A-F45239D02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7D1A08-A4E8-F59D-0EC9-AC8B098A0206}"/>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5B0CD25E-A0DF-62CA-53E1-A36C7905D5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34A8EA-6CC5-0414-67EA-02CF4645BD57}"/>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264039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C56-7EB7-14E5-5929-21E369979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D2A515-6660-102F-5A82-E135873E6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049DD-B4A5-8439-1C2C-81A8857E8771}"/>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A94A136F-AC53-54D8-D203-E84F83A077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A7270D-57EC-C46F-E4AE-AFB9A9BCFADC}"/>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235699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A898-FA93-1BA6-D396-35637B7183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084812-A15B-B452-746F-2BC52F301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3CA91B-EA1F-7720-F935-AFB079A559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6A6342-FD7E-3301-C2C5-AB8A6212714B}"/>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6" name="Footer Placeholder 5">
            <a:extLst>
              <a:ext uri="{FF2B5EF4-FFF2-40B4-BE49-F238E27FC236}">
                <a16:creationId xmlns:a16="http://schemas.microsoft.com/office/drawing/2014/main" id="{885E27A6-CBF6-5D00-7CA5-6811FCF258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5DCA22-FFD0-3D11-6690-3FC86DB84D03}"/>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340830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7276-8780-0329-C83D-39EF07FB546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7EA643-5116-3960-A8C9-B1F3FEB50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28391-D4FB-7D42-FAE2-AFF5875E2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F85334-E7DF-74E2-990C-F6BF13FB4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1A0B4-D052-0D5B-AF41-90E7E8BD6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5D0AE4-D820-E101-F7FE-CC2666AC8D47}"/>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8" name="Footer Placeholder 7">
            <a:extLst>
              <a:ext uri="{FF2B5EF4-FFF2-40B4-BE49-F238E27FC236}">
                <a16:creationId xmlns:a16="http://schemas.microsoft.com/office/drawing/2014/main" id="{039B0193-EEA6-276E-F202-8EABCE3948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F95164-E21F-607C-93F2-0F6822122B09}"/>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47058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AA7A-C41D-573E-0ADB-AB5E0F7156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BC7A22-CA94-589D-783F-9EEB0F93E466}"/>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4" name="Footer Placeholder 3">
            <a:extLst>
              <a:ext uri="{FF2B5EF4-FFF2-40B4-BE49-F238E27FC236}">
                <a16:creationId xmlns:a16="http://schemas.microsoft.com/office/drawing/2014/main" id="{35E86D14-0655-0CC9-D063-0FDDE66DE9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9C8BF6-D455-2F41-6D61-164A0ED7183C}"/>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125103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A8957-ED06-BCEC-9943-8C9AFB63EBFB}"/>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3" name="Footer Placeholder 2">
            <a:extLst>
              <a:ext uri="{FF2B5EF4-FFF2-40B4-BE49-F238E27FC236}">
                <a16:creationId xmlns:a16="http://schemas.microsoft.com/office/drawing/2014/main" id="{F8287533-CE1A-0E9E-88EB-F2582E3C0F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43A2FC-190A-B3BE-3D25-9BAD49554614}"/>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177937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F8DC-B6C4-4A47-F470-A8275B4E3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96E58B-B0ED-9B54-9BF2-7A1D2B013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533DD8-E5DD-68B8-3CFB-543CFE035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F3763-CE4D-5B07-9546-8B76B883377B}"/>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6" name="Footer Placeholder 5">
            <a:extLst>
              <a:ext uri="{FF2B5EF4-FFF2-40B4-BE49-F238E27FC236}">
                <a16:creationId xmlns:a16="http://schemas.microsoft.com/office/drawing/2014/main" id="{0AF64682-E3E3-9E9E-7BF9-B9ED57C555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337FC9-7588-FA1A-AAA4-1D2A8CE84750}"/>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65418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E3A3-297C-95D9-7281-AFC55A82A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E320C2-4087-414C-26AA-B0362AE18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A49FA2-62ED-10B6-0339-29D9DDBC6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68DE6-B837-9E3B-6544-0BEE4AC72B33}"/>
              </a:ext>
            </a:extLst>
          </p:cNvPr>
          <p:cNvSpPr>
            <a:spLocks noGrp="1"/>
          </p:cNvSpPr>
          <p:nvPr>
            <p:ph type="dt" sz="half" idx="10"/>
          </p:nvPr>
        </p:nvSpPr>
        <p:spPr/>
        <p:txBody>
          <a:bodyPr/>
          <a:lstStyle/>
          <a:p>
            <a:fld id="{D1480728-0FB8-4993-9833-454D2C336E88}" type="datetimeFigureOut">
              <a:rPr lang="en-GB" smtClean="0"/>
              <a:t>09/05/2023</a:t>
            </a:fld>
            <a:endParaRPr lang="en-GB"/>
          </a:p>
        </p:txBody>
      </p:sp>
      <p:sp>
        <p:nvSpPr>
          <p:cNvPr id="6" name="Footer Placeholder 5">
            <a:extLst>
              <a:ext uri="{FF2B5EF4-FFF2-40B4-BE49-F238E27FC236}">
                <a16:creationId xmlns:a16="http://schemas.microsoft.com/office/drawing/2014/main" id="{B7759C2E-CFED-04B2-24F3-8AC0F85F34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060E0F-3D41-4D1E-DEE8-1D9344106599}"/>
              </a:ext>
            </a:extLst>
          </p:cNvPr>
          <p:cNvSpPr>
            <a:spLocks noGrp="1"/>
          </p:cNvSpPr>
          <p:nvPr>
            <p:ph type="sldNum" sz="quarter" idx="12"/>
          </p:nvPr>
        </p:nvSpPr>
        <p:spPr/>
        <p:txBody>
          <a:bodyPr/>
          <a:lstStyle/>
          <a:p>
            <a:fld id="{35324F7D-6CA4-44BB-83ED-4E5D73B4CD63}" type="slidenum">
              <a:rPr lang="en-GB" smtClean="0"/>
              <a:t>‹#›</a:t>
            </a:fld>
            <a:endParaRPr lang="en-GB"/>
          </a:p>
        </p:txBody>
      </p:sp>
    </p:spTree>
    <p:extLst>
      <p:ext uri="{BB962C8B-B14F-4D97-AF65-F5344CB8AC3E}">
        <p14:creationId xmlns:p14="http://schemas.microsoft.com/office/powerpoint/2010/main" val="91327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889D0-0396-B6D3-6B82-694975AA2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E28893-CCCA-B4AD-7E8B-AB99F1FE3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7BDC45-E2B8-BA5F-E39C-66E947307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80728-0FB8-4993-9833-454D2C336E88}" type="datetimeFigureOut">
              <a:rPr lang="en-GB" smtClean="0"/>
              <a:t>09/05/2023</a:t>
            </a:fld>
            <a:endParaRPr lang="en-GB"/>
          </a:p>
        </p:txBody>
      </p:sp>
      <p:sp>
        <p:nvSpPr>
          <p:cNvPr id="5" name="Footer Placeholder 4">
            <a:extLst>
              <a:ext uri="{FF2B5EF4-FFF2-40B4-BE49-F238E27FC236}">
                <a16:creationId xmlns:a16="http://schemas.microsoft.com/office/drawing/2014/main" id="{2E1C162B-0C84-A09E-8E39-CB13071F3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EF8F12-CAE9-A28C-0A01-9F8BA2E43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24F7D-6CA4-44BB-83ED-4E5D73B4CD63}" type="slidenum">
              <a:rPr lang="en-GB" smtClean="0"/>
              <a:t>‹#›</a:t>
            </a:fld>
            <a:endParaRPr lang="en-GB"/>
          </a:p>
        </p:txBody>
      </p:sp>
    </p:spTree>
    <p:extLst>
      <p:ext uri="{BB962C8B-B14F-4D97-AF65-F5344CB8AC3E}">
        <p14:creationId xmlns:p14="http://schemas.microsoft.com/office/powerpoint/2010/main" val="3047842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7584-AFE2-89C1-8FC8-6FD594E09109}"/>
              </a:ext>
            </a:extLst>
          </p:cNvPr>
          <p:cNvSpPr>
            <a:spLocks noGrp="1"/>
          </p:cNvSpPr>
          <p:nvPr>
            <p:ph type="ctrTitle"/>
          </p:nvPr>
        </p:nvSpPr>
        <p:spPr/>
        <p:txBody>
          <a:bodyPr/>
          <a:lstStyle/>
          <a:p>
            <a:r>
              <a:rPr lang="en-GB" dirty="0"/>
              <a:t>Status update</a:t>
            </a:r>
          </a:p>
        </p:txBody>
      </p:sp>
      <p:sp>
        <p:nvSpPr>
          <p:cNvPr id="3" name="Subtitle 2">
            <a:extLst>
              <a:ext uri="{FF2B5EF4-FFF2-40B4-BE49-F238E27FC236}">
                <a16:creationId xmlns:a16="http://schemas.microsoft.com/office/drawing/2014/main" id="{EEBDF220-AB77-A873-A803-CC922C9E992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6147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198-A2FE-8B5F-0CB6-991635076783}"/>
              </a:ext>
            </a:extLst>
          </p:cNvPr>
          <p:cNvSpPr>
            <a:spLocks noGrp="1"/>
          </p:cNvSpPr>
          <p:nvPr>
            <p:ph type="title"/>
          </p:nvPr>
        </p:nvSpPr>
        <p:spPr/>
        <p:txBody>
          <a:bodyPr/>
          <a:lstStyle/>
          <a:p>
            <a:r>
              <a:rPr lang="en-GB" dirty="0"/>
              <a:t>Training evaluation</a:t>
            </a:r>
          </a:p>
        </p:txBody>
      </p:sp>
      <p:sp>
        <p:nvSpPr>
          <p:cNvPr id="5" name="TextBox 4">
            <a:extLst>
              <a:ext uri="{FF2B5EF4-FFF2-40B4-BE49-F238E27FC236}">
                <a16:creationId xmlns:a16="http://schemas.microsoft.com/office/drawing/2014/main" id="{0C90BB80-5C33-0DA4-EA14-56BF5E8D7BA5}"/>
              </a:ext>
            </a:extLst>
          </p:cNvPr>
          <p:cNvSpPr txBox="1"/>
          <p:nvPr/>
        </p:nvSpPr>
        <p:spPr>
          <a:xfrm>
            <a:off x="1421363" y="2200079"/>
            <a:ext cx="9252857" cy="1886729"/>
          </a:xfrm>
          <a:prstGeom prst="rect">
            <a:avLst/>
          </a:prstGeom>
          <a:noFill/>
          <a:ln>
            <a:solidFill>
              <a:schemeClr val="tx1"/>
            </a:solidFill>
          </a:ln>
        </p:spPr>
        <p:txBody>
          <a:bodyPr wrap="square" rtlCol="0">
            <a:spAutoFit/>
          </a:bodyPr>
          <a:lstStyle/>
          <a:p>
            <a:endParaRPr lang="en-GB" dirty="0"/>
          </a:p>
        </p:txBody>
      </p:sp>
      <p:sp>
        <p:nvSpPr>
          <p:cNvPr id="6" name="TextBox 5">
            <a:extLst>
              <a:ext uri="{FF2B5EF4-FFF2-40B4-BE49-F238E27FC236}">
                <a16:creationId xmlns:a16="http://schemas.microsoft.com/office/drawing/2014/main" id="{CFC4DC7F-D4B9-1677-4597-AB718425F3EA}"/>
              </a:ext>
            </a:extLst>
          </p:cNvPr>
          <p:cNvSpPr txBox="1"/>
          <p:nvPr/>
        </p:nvSpPr>
        <p:spPr>
          <a:xfrm>
            <a:off x="1421363" y="1847312"/>
            <a:ext cx="6158204" cy="369332"/>
          </a:xfrm>
          <a:prstGeom prst="rect">
            <a:avLst/>
          </a:prstGeom>
          <a:noFill/>
        </p:spPr>
        <p:txBody>
          <a:bodyPr wrap="square" rtlCol="0">
            <a:spAutoFit/>
          </a:bodyPr>
          <a:lstStyle/>
          <a:p>
            <a:r>
              <a:rPr lang="en-GB" dirty="0"/>
              <a:t>Full system</a:t>
            </a:r>
          </a:p>
        </p:txBody>
      </p:sp>
      <p:sp>
        <p:nvSpPr>
          <p:cNvPr id="7" name="TextBox 6">
            <a:extLst>
              <a:ext uri="{FF2B5EF4-FFF2-40B4-BE49-F238E27FC236}">
                <a16:creationId xmlns:a16="http://schemas.microsoft.com/office/drawing/2014/main" id="{1C62A147-77C4-8502-87B7-9FA2C5B88ACE}"/>
              </a:ext>
            </a:extLst>
          </p:cNvPr>
          <p:cNvSpPr txBox="1"/>
          <p:nvPr/>
        </p:nvSpPr>
        <p:spPr>
          <a:xfrm>
            <a:off x="1903445" y="3036341"/>
            <a:ext cx="1791478" cy="369332"/>
          </a:xfrm>
          <a:prstGeom prst="rect">
            <a:avLst/>
          </a:prstGeom>
          <a:noFill/>
          <a:ln>
            <a:solidFill>
              <a:schemeClr val="tx1"/>
            </a:solidFill>
          </a:ln>
        </p:spPr>
        <p:txBody>
          <a:bodyPr wrap="square" rtlCol="0">
            <a:spAutoFit/>
          </a:bodyPr>
          <a:lstStyle/>
          <a:p>
            <a:pPr algn="ctr"/>
            <a:r>
              <a:rPr lang="en-GB" dirty="0"/>
              <a:t>NLP pipeline</a:t>
            </a:r>
          </a:p>
        </p:txBody>
      </p:sp>
      <p:sp>
        <p:nvSpPr>
          <p:cNvPr id="9" name="TextBox 8">
            <a:extLst>
              <a:ext uri="{FF2B5EF4-FFF2-40B4-BE49-F238E27FC236}">
                <a16:creationId xmlns:a16="http://schemas.microsoft.com/office/drawing/2014/main" id="{AAE260FA-227C-4632-72D5-E406BD34360B}"/>
              </a:ext>
            </a:extLst>
          </p:cNvPr>
          <p:cNvSpPr txBox="1"/>
          <p:nvPr/>
        </p:nvSpPr>
        <p:spPr>
          <a:xfrm>
            <a:off x="5019870" y="3059668"/>
            <a:ext cx="2136710" cy="369332"/>
          </a:xfrm>
          <a:prstGeom prst="rect">
            <a:avLst/>
          </a:prstGeom>
          <a:noFill/>
          <a:ln>
            <a:solidFill>
              <a:schemeClr val="tx1"/>
            </a:solidFill>
          </a:ln>
        </p:spPr>
        <p:txBody>
          <a:bodyPr wrap="square" rtlCol="0">
            <a:spAutoFit/>
          </a:bodyPr>
          <a:lstStyle/>
          <a:p>
            <a:r>
              <a:rPr lang="en-GB" dirty="0"/>
              <a:t>Parser pipeline</a:t>
            </a:r>
          </a:p>
        </p:txBody>
      </p:sp>
      <p:sp>
        <p:nvSpPr>
          <p:cNvPr id="10" name="TextBox 9">
            <a:extLst>
              <a:ext uri="{FF2B5EF4-FFF2-40B4-BE49-F238E27FC236}">
                <a16:creationId xmlns:a16="http://schemas.microsoft.com/office/drawing/2014/main" id="{6BDC9372-291F-67E7-52A7-3BAD77EB7677}"/>
              </a:ext>
            </a:extLst>
          </p:cNvPr>
          <p:cNvSpPr txBox="1"/>
          <p:nvPr/>
        </p:nvSpPr>
        <p:spPr>
          <a:xfrm>
            <a:off x="8350899" y="3059668"/>
            <a:ext cx="1791478" cy="369332"/>
          </a:xfrm>
          <a:prstGeom prst="rect">
            <a:avLst/>
          </a:prstGeom>
          <a:noFill/>
          <a:ln>
            <a:solidFill>
              <a:schemeClr val="tx1"/>
            </a:solidFill>
          </a:ln>
        </p:spPr>
        <p:txBody>
          <a:bodyPr wrap="square" rtlCol="0">
            <a:spAutoFit/>
          </a:bodyPr>
          <a:lstStyle/>
          <a:p>
            <a:r>
              <a:rPr lang="en-GB" dirty="0"/>
              <a:t>kinematics</a:t>
            </a:r>
          </a:p>
        </p:txBody>
      </p:sp>
      <p:cxnSp>
        <p:nvCxnSpPr>
          <p:cNvPr id="12" name="Straight Arrow Connector 11">
            <a:extLst>
              <a:ext uri="{FF2B5EF4-FFF2-40B4-BE49-F238E27FC236}">
                <a16:creationId xmlns:a16="http://schemas.microsoft.com/office/drawing/2014/main" id="{09E12C0B-2ED1-D6B4-36F5-6FDE655CC062}"/>
              </a:ext>
            </a:extLst>
          </p:cNvPr>
          <p:cNvCxnSpPr>
            <a:stCxn id="7" idx="3"/>
            <a:endCxn id="9" idx="1"/>
          </p:cNvCxnSpPr>
          <p:nvPr/>
        </p:nvCxnSpPr>
        <p:spPr>
          <a:xfrm>
            <a:off x="3694923" y="3221007"/>
            <a:ext cx="1324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AA55C3-645D-1893-86B3-105F230B06DB}"/>
              </a:ext>
            </a:extLst>
          </p:cNvPr>
          <p:cNvCxnSpPr/>
          <p:nvPr/>
        </p:nvCxnSpPr>
        <p:spPr>
          <a:xfrm>
            <a:off x="7156580" y="3221007"/>
            <a:ext cx="1194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C696322-EC89-DAFC-140A-2A25CD03C105}"/>
              </a:ext>
            </a:extLst>
          </p:cNvPr>
          <p:cNvSpPr txBox="1"/>
          <p:nvPr/>
        </p:nvSpPr>
        <p:spPr>
          <a:xfrm>
            <a:off x="4982550" y="2707199"/>
            <a:ext cx="1726160" cy="369332"/>
          </a:xfrm>
          <a:prstGeom prst="rect">
            <a:avLst/>
          </a:prstGeom>
          <a:noFill/>
        </p:spPr>
        <p:txBody>
          <a:bodyPr wrap="square" rtlCol="0">
            <a:spAutoFit/>
          </a:bodyPr>
          <a:lstStyle/>
          <a:p>
            <a:r>
              <a:rPr lang="en-GB" i="1" dirty="0"/>
              <a:t>Deterministic</a:t>
            </a:r>
          </a:p>
        </p:txBody>
      </p:sp>
      <p:sp>
        <p:nvSpPr>
          <p:cNvPr id="16" name="TextBox 15">
            <a:extLst>
              <a:ext uri="{FF2B5EF4-FFF2-40B4-BE49-F238E27FC236}">
                <a16:creationId xmlns:a16="http://schemas.microsoft.com/office/drawing/2014/main" id="{92111172-EEE1-DB76-F241-22D4B2A6205F}"/>
              </a:ext>
            </a:extLst>
          </p:cNvPr>
          <p:cNvSpPr txBox="1"/>
          <p:nvPr/>
        </p:nvSpPr>
        <p:spPr>
          <a:xfrm>
            <a:off x="8304247" y="2707199"/>
            <a:ext cx="1695062" cy="369332"/>
          </a:xfrm>
          <a:prstGeom prst="rect">
            <a:avLst/>
          </a:prstGeom>
          <a:noFill/>
        </p:spPr>
        <p:txBody>
          <a:bodyPr wrap="square" rtlCol="0">
            <a:spAutoFit/>
          </a:bodyPr>
          <a:lstStyle/>
          <a:p>
            <a:r>
              <a:rPr lang="en-GB" i="1" dirty="0"/>
              <a:t>Deterministic</a:t>
            </a:r>
          </a:p>
        </p:txBody>
      </p:sp>
    </p:spTree>
    <p:extLst>
      <p:ext uri="{BB962C8B-B14F-4D97-AF65-F5344CB8AC3E}">
        <p14:creationId xmlns:p14="http://schemas.microsoft.com/office/powerpoint/2010/main" val="173887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198-A2FE-8B5F-0CB6-991635076783}"/>
              </a:ext>
            </a:extLst>
          </p:cNvPr>
          <p:cNvSpPr>
            <a:spLocks noGrp="1"/>
          </p:cNvSpPr>
          <p:nvPr>
            <p:ph type="title"/>
          </p:nvPr>
        </p:nvSpPr>
        <p:spPr/>
        <p:txBody>
          <a:bodyPr/>
          <a:lstStyle/>
          <a:p>
            <a:r>
              <a:rPr lang="en-GB" dirty="0"/>
              <a:t>Training evaluation</a:t>
            </a:r>
          </a:p>
        </p:txBody>
      </p:sp>
      <p:sp>
        <p:nvSpPr>
          <p:cNvPr id="5" name="TextBox 4">
            <a:extLst>
              <a:ext uri="{FF2B5EF4-FFF2-40B4-BE49-F238E27FC236}">
                <a16:creationId xmlns:a16="http://schemas.microsoft.com/office/drawing/2014/main" id="{0C90BB80-5C33-0DA4-EA14-56BF5E8D7BA5}"/>
              </a:ext>
            </a:extLst>
          </p:cNvPr>
          <p:cNvSpPr txBox="1"/>
          <p:nvPr/>
        </p:nvSpPr>
        <p:spPr>
          <a:xfrm>
            <a:off x="1421363" y="2200079"/>
            <a:ext cx="9252857" cy="1886729"/>
          </a:xfrm>
          <a:prstGeom prst="rect">
            <a:avLst/>
          </a:prstGeom>
          <a:noFill/>
          <a:ln>
            <a:solidFill>
              <a:schemeClr val="tx1"/>
            </a:solidFill>
          </a:ln>
        </p:spPr>
        <p:txBody>
          <a:bodyPr wrap="square" rtlCol="0">
            <a:spAutoFit/>
          </a:bodyPr>
          <a:lstStyle/>
          <a:p>
            <a:endParaRPr lang="en-GB" dirty="0"/>
          </a:p>
        </p:txBody>
      </p:sp>
      <p:sp>
        <p:nvSpPr>
          <p:cNvPr id="6" name="TextBox 5">
            <a:extLst>
              <a:ext uri="{FF2B5EF4-FFF2-40B4-BE49-F238E27FC236}">
                <a16:creationId xmlns:a16="http://schemas.microsoft.com/office/drawing/2014/main" id="{CFC4DC7F-D4B9-1677-4597-AB718425F3EA}"/>
              </a:ext>
            </a:extLst>
          </p:cNvPr>
          <p:cNvSpPr txBox="1"/>
          <p:nvPr/>
        </p:nvSpPr>
        <p:spPr>
          <a:xfrm>
            <a:off x="1421363" y="1847312"/>
            <a:ext cx="6158204" cy="369332"/>
          </a:xfrm>
          <a:prstGeom prst="rect">
            <a:avLst/>
          </a:prstGeom>
          <a:noFill/>
        </p:spPr>
        <p:txBody>
          <a:bodyPr wrap="square" rtlCol="0">
            <a:spAutoFit/>
          </a:bodyPr>
          <a:lstStyle/>
          <a:p>
            <a:r>
              <a:rPr lang="en-GB" dirty="0"/>
              <a:t>Full system</a:t>
            </a:r>
          </a:p>
        </p:txBody>
      </p:sp>
      <p:sp>
        <p:nvSpPr>
          <p:cNvPr id="7" name="TextBox 6">
            <a:extLst>
              <a:ext uri="{FF2B5EF4-FFF2-40B4-BE49-F238E27FC236}">
                <a16:creationId xmlns:a16="http://schemas.microsoft.com/office/drawing/2014/main" id="{1C62A147-77C4-8502-87B7-9FA2C5B88ACE}"/>
              </a:ext>
            </a:extLst>
          </p:cNvPr>
          <p:cNvSpPr txBox="1"/>
          <p:nvPr/>
        </p:nvSpPr>
        <p:spPr>
          <a:xfrm>
            <a:off x="1903445" y="3036341"/>
            <a:ext cx="1791478" cy="369332"/>
          </a:xfrm>
          <a:prstGeom prst="rect">
            <a:avLst/>
          </a:prstGeom>
          <a:noFill/>
          <a:ln>
            <a:solidFill>
              <a:schemeClr val="tx1"/>
            </a:solidFill>
          </a:ln>
        </p:spPr>
        <p:txBody>
          <a:bodyPr wrap="square" rtlCol="0">
            <a:spAutoFit/>
          </a:bodyPr>
          <a:lstStyle/>
          <a:p>
            <a:pPr algn="ctr"/>
            <a:r>
              <a:rPr lang="en-GB" dirty="0"/>
              <a:t>NLP pipeline</a:t>
            </a:r>
          </a:p>
        </p:txBody>
      </p:sp>
      <p:sp>
        <p:nvSpPr>
          <p:cNvPr id="9" name="TextBox 8">
            <a:extLst>
              <a:ext uri="{FF2B5EF4-FFF2-40B4-BE49-F238E27FC236}">
                <a16:creationId xmlns:a16="http://schemas.microsoft.com/office/drawing/2014/main" id="{AAE260FA-227C-4632-72D5-E406BD34360B}"/>
              </a:ext>
            </a:extLst>
          </p:cNvPr>
          <p:cNvSpPr txBox="1"/>
          <p:nvPr/>
        </p:nvSpPr>
        <p:spPr>
          <a:xfrm>
            <a:off x="5019870" y="3059668"/>
            <a:ext cx="2136710" cy="369332"/>
          </a:xfrm>
          <a:prstGeom prst="rect">
            <a:avLst/>
          </a:prstGeom>
          <a:noFill/>
          <a:ln>
            <a:solidFill>
              <a:schemeClr val="tx1"/>
            </a:solidFill>
          </a:ln>
        </p:spPr>
        <p:txBody>
          <a:bodyPr wrap="square" rtlCol="0">
            <a:spAutoFit/>
          </a:bodyPr>
          <a:lstStyle/>
          <a:p>
            <a:r>
              <a:rPr lang="en-GB" dirty="0"/>
              <a:t>Parser pipeline</a:t>
            </a:r>
          </a:p>
        </p:txBody>
      </p:sp>
      <p:sp>
        <p:nvSpPr>
          <p:cNvPr id="10" name="TextBox 9">
            <a:extLst>
              <a:ext uri="{FF2B5EF4-FFF2-40B4-BE49-F238E27FC236}">
                <a16:creationId xmlns:a16="http://schemas.microsoft.com/office/drawing/2014/main" id="{6BDC9372-291F-67E7-52A7-3BAD77EB7677}"/>
              </a:ext>
            </a:extLst>
          </p:cNvPr>
          <p:cNvSpPr txBox="1"/>
          <p:nvPr/>
        </p:nvSpPr>
        <p:spPr>
          <a:xfrm>
            <a:off x="8350899" y="3059668"/>
            <a:ext cx="1791478" cy="369332"/>
          </a:xfrm>
          <a:prstGeom prst="rect">
            <a:avLst/>
          </a:prstGeom>
          <a:noFill/>
          <a:ln>
            <a:solidFill>
              <a:schemeClr val="tx1"/>
            </a:solidFill>
          </a:ln>
        </p:spPr>
        <p:txBody>
          <a:bodyPr wrap="square" rtlCol="0">
            <a:spAutoFit/>
          </a:bodyPr>
          <a:lstStyle/>
          <a:p>
            <a:r>
              <a:rPr lang="en-GB" dirty="0"/>
              <a:t>kinematics</a:t>
            </a:r>
          </a:p>
        </p:txBody>
      </p:sp>
      <p:cxnSp>
        <p:nvCxnSpPr>
          <p:cNvPr id="12" name="Straight Arrow Connector 11">
            <a:extLst>
              <a:ext uri="{FF2B5EF4-FFF2-40B4-BE49-F238E27FC236}">
                <a16:creationId xmlns:a16="http://schemas.microsoft.com/office/drawing/2014/main" id="{09E12C0B-2ED1-D6B4-36F5-6FDE655CC062}"/>
              </a:ext>
            </a:extLst>
          </p:cNvPr>
          <p:cNvCxnSpPr>
            <a:stCxn id="7" idx="3"/>
            <a:endCxn id="9" idx="1"/>
          </p:cNvCxnSpPr>
          <p:nvPr/>
        </p:nvCxnSpPr>
        <p:spPr>
          <a:xfrm>
            <a:off x="3694923" y="3221007"/>
            <a:ext cx="1324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AA55C3-645D-1893-86B3-105F230B06DB}"/>
              </a:ext>
            </a:extLst>
          </p:cNvPr>
          <p:cNvCxnSpPr/>
          <p:nvPr/>
        </p:nvCxnSpPr>
        <p:spPr>
          <a:xfrm>
            <a:off x="7156580" y="3221007"/>
            <a:ext cx="1194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C696322-EC89-DAFC-140A-2A25CD03C105}"/>
              </a:ext>
            </a:extLst>
          </p:cNvPr>
          <p:cNvSpPr txBox="1"/>
          <p:nvPr/>
        </p:nvSpPr>
        <p:spPr>
          <a:xfrm>
            <a:off x="4982550" y="2707199"/>
            <a:ext cx="1726160" cy="369332"/>
          </a:xfrm>
          <a:prstGeom prst="rect">
            <a:avLst/>
          </a:prstGeom>
          <a:noFill/>
        </p:spPr>
        <p:txBody>
          <a:bodyPr wrap="square" rtlCol="0">
            <a:spAutoFit/>
          </a:bodyPr>
          <a:lstStyle/>
          <a:p>
            <a:r>
              <a:rPr lang="en-GB" i="1" dirty="0"/>
              <a:t>Deterministic</a:t>
            </a:r>
          </a:p>
        </p:txBody>
      </p:sp>
      <p:sp>
        <p:nvSpPr>
          <p:cNvPr id="16" name="TextBox 15">
            <a:extLst>
              <a:ext uri="{FF2B5EF4-FFF2-40B4-BE49-F238E27FC236}">
                <a16:creationId xmlns:a16="http://schemas.microsoft.com/office/drawing/2014/main" id="{92111172-EEE1-DB76-F241-22D4B2A6205F}"/>
              </a:ext>
            </a:extLst>
          </p:cNvPr>
          <p:cNvSpPr txBox="1"/>
          <p:nvPr/>
        </p:nvSpPr>
        <p:spPr>
          <a:xfrm>
            <a:off x="8304247" y="2707199"/>
            <a:ext cx="1695062" cy="369332"/>
          </a:xfrm>
          <a:prstGeom prst="rect">
            <a:avLst/>
          </a:prstGeom>
          <a:noFill/>
        </p:spPr>
        <p:txBody>
          <a:bodyPr wrap="square" rtlCol="0">
            <a:spAutoFit/>
          </a:bodyPr>
          <a:lstStyle/>
          <a:p>
            <a:r>
              <a:rPr lang="en-GB" i="1" dirty="0"/>
              <a:t>Deterministic</a:t>
            </a:r>
          </a:p>
        </p:txBody>
      </p:sp>
      <p:sp>
        <p:nvSpPr>
          <p:cNvPr id="3" name="TextBox 2">
            <a:extLst>
              <a:ext uri="{FF2B5EF4-FFF2-40B4-BE49-F238E27FC236}">
                <a16:creationId xmlns:a16="http://schemas.microsoft.com/office/drawing/2014/main" id="{E3732D66-D6CD-4525-1C55-DF6C7900F8FE}"/>
              </a:ext>
            </a:extLst>
          </p:cNvPr>
          <p:cNvSpPr txBox="1"/>
          <p:nvPr/>
        </p:nvSpPr>
        <p:spPr>
          <a:xfrm>
            <a:off x="1422920" y="4593928"/>
            <a:ext cx="8845420" cy="1477328"/>
          </a:xfrm>
          <a:prstGeom prst="rect">
            <a:avLst/>
          </a:prstGeom>
          <a:noFill/>
        </p:spPr>
        <p:txBody>
          <a:bodyPr wrap="square" rtlCol="0">
            <a:spAutoFit/>
          </a:bodyPr>
          <a:lstStyle/>
          <a:p>
            <a:r>
              <a:rPr lang="en-GB" dirty="0"/>
              <a:t> - Create a lot of default sentences for instructions (maybe from others to ensure that its natural language instructions)</a:t>
            </a:r>
          </a:p>
          <a:p>
            <a:endParaRPr lang="en-GB" dirty="0"/>
          </a:p>
          <a:p>
            <a:r>
              <a:rPr lang="en-GB" dirty="0"/>
              <a:t> - Run them through the pipeline and see if the correct intentions was created. (correct list of action sequences)</a:t>
            </a:r>
          </a:p>
        </p:txBody>
      </p:sp>
    </p:spTree>
    <p:extLst>
      <p:ext uri="{BB962C8B-B14F-4D97-AF65-F5344CB8AC3E}">
        <p14:creationId xmlns:p14="http://schemas.microsoft.com/office/powerpoint/2010/main" val="108198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CE3B-D6AC-7C62-CCAB-C8A1BAD0450B}"/>
              </a:ext>
            </a:extLst>
          </p:cNvPr>
          <p:cNvSpPr>
            <a:spLocks noGrp="1"/>
          </p:cNvSpPr>
          <p:nvPr>
            <p:ph type="title"/>
          </p:nvPr>
        </p:nvSpPr>
        <p:spPr/>
        <p:txBody>
          <a:bodyPr/>
          <a:lstStyle/>
          <a:p>
            <a:r>
              <a:rPr lang="en-GB" dirty="0"/>
              <a:t>Things that I’ve done</a:t>
            </a:r>
          </a:p>
        </p:txBody>
      </p:sp>
      <p:sp>
        <p:nvSpPr>
          <p:cNvPr id="3" name="Content Placeholder 2">
            <a:extLst>
              <a:ext uri="{FF2B5EF4-FFF2-40B4-BE49-F238E27FC236}">
                <a16:creationId xmlns:a16="http://schemas.microsoft.com/office/drawing/2014/main" id="{F780DA2F-EFED-1F49-9B54-8D796A8A2684}"/>
              </a:ext>
            </a:extLst>
          </p:cNvPr>
          <p:cNvSpPr>
            <a:spLocks noGrp="1"/>
          </p:cNvSpPr>
          <p:nvPr>
            <p:ph idx="1"/>
          </p:nvPr>
        </p:nvSpPr>
        <p:spPr/>
        <p:txBody>
          <a:bodyPr/>
          <a:lstStyle/>
          <a:p>
            <a:r>
              <a:rPr lang="en-GB" dirty="0"/>
              <a:t>Written on the parser pipeline until actions</a:t>
            </a:r>
          </a:p>
          <a:p>
            <a:r>
              <a:rPr lang="en-GB" dirty="0"/>
              <a:t>In code, created action “ROTATE” (added all subjects)</a:t>
            </a:r>
          </a:p>
          <a:p>
            <a:r>
              <a:rPr lang="en-GB" dirty="0"/>
              <a:t>Nearly done creating word embedding pipeline</a:t>
            </a:r>
          </a:p>
          <a:p>
            <a:r>
              <a:rPr lang="en-GB" dirty="0"/>
              <a:t>Thought about training evaluation</a:t>
            </a:r>
          </a:p>
          <a:p>
            <a:endParaRPr lang="en-GB" dirty="0"/>
          </a:p>
        </p:txBody>
      </p:sp>
    </p:spTree>
    <p:extLst>
      <p:ext uri="{BB962C8B-B14F-4D97-AF65-F5344CB8AC3E}">
        <p14:creationId xmlns:p14="http://schemas.microsoft.com/office/powerpoint/2010/main" val="79952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E9B0-06EC-BAE5-32A2-F14C2C55A6A6}"/>
              </a:ext>
            </a:extLst>
          </p:cNvPr>
          <p:cNvSpPr>
            <a:spLocks noGrp="1"/>
          </p:cNvSpPr>
          <p:nvPr>
            <p:ph type="title"/>
          </p:nvPr>
        </p:nvSpPr>
        <p:spPr/>
        <p:txBody>
          <a:bodyPr/>
          <a:lstStyle/>
          <a:p>
            <a:r>
              <a:rPr lang="en-GB" dirty="0"/>
              <a:t>Thesis feedback slide</a:t>
            </a:r>
          </a:p>
        </p:txBody>
      </p:sp>
      <p:sp>
        <p:nvSpPr>
          <p:cNvPr id="3" name="Content Placeholder 2">
            <a:extLst>
              <a:ext uri="{FF2B5EF4-FFF2-40B4-BE49-F238E27FC236}">
                <a16:creationId xmlns:a16="http://schemas.microsoft.com/office/drawing/2014/main" id="{24370DDD-1387-E3F0-25E6-800A32A27884}"/>
              </a:ext>
            </a:extLst>
          </p:cNvPr>
          <p:cNvSpPr>
            <a:spLocks noGrp="1"/>
          </p:cNvSpPr>
          <p:nvPr>
            <p:ph idx="1"/>
          </p:nvPr>
        </p:nvSpPr>
        <p:spPr/>
        <p:txBody>
          <a:bodyPr/>
          <a:lstStyle/>
          <a:p>
            <a:r>
              <a:rPr lang="en-GB" dirty="0"/>
              <a:t>Does not make sense to evaluate the full system, if you don’t evaluate each part.</a:t>
            </a:r>
          </a:p>
          <a:p>
            <a:endParaRPr lang="en-GB" dirty="0"/>
          </a:p>
          <a:p>
            <a:r>
              <a:rPr lang="en-GB" dirty="0"/>
              <a:t>Parser: evaluate only the parser</a:t>
            </a:r>
          </a:p>
          <a:p>
            <a:endParaRPr lang="en-GB" dirty="0"/>
          </a:p>
          <a:p>
            <a:r>
              <a:rPr lang="en-GB" dirty="0"/>
              <a:t>Evaluate word embeddings see if they fall into the same category</a:t>
            </a:r>
          </a:p>
          <a:p>
            <a:endParaRPr lang="en-GB" dirty="0"/>
          </a:p>
          <a:p>
            <a:r>
              <a:rPr lang="en-GB" dirty="0"/>
              <a:t>Make sure that all sections work separately. Show results</a:t>
            </a:r>
          </a:p>
          <a:p>
            <a:endParaRPr lang="en-GB" dirty="0"/>
          </a:p>
          <a:p>
            <a:endParaRPr lang="en-GB" dirty="0"/>
          </a:p>
        </p:txBody>
      </p:sp>
    </p:spTree>
    <p:extLst>
      <p:ext uri="{BB962C8B-B14F-4D97-AF65-F5344CB8AC3E}">
        <p14:creationId xmlns:p14="http://schemas.microsoft.com/office/powerpoint/2010/main" val="165924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2346-E3CE-A052-BE1A-E8FD563B13DA}"/>
              </a:ext>
            </a:extLst>
          </p:cNvPr>
          <p:cNvSpPr>
            <a:spLocks noGrp="1"/>
          </p:cNvSpPr>
          <p:nvPr>
            <p:ph type="title"/>
          </p:nvPr>
        </p:nvSpPr>
        <p:spPr/>
        <p:txBody>
          <a:bodyPr/>
          <a:lstStyle/>
          <a:p>
            <a:r>
              <a:rPr lang="en-GB" dirty="0"/>
              <a:t>Feedback 2</a:t>
            </a:r>
          </a:p>
        </p:txBody>
      </p:sp>
      <p:sp>
        <p:nvSpPr>
          <p:cNvPr id="3" name="Content Placeholder 2">
            <a:extLst>
              <a:ext uri="{FF2B5EF4-FFF2-40B4-BE49-F238E27FC236}">
                <a16:creationId xmlns:a16="http://schemas.microsoft.com/office/drawing/2014/main" id="{35421EA8-46D6-0178-E1A7-369C1CADC57F}"/>
              </a:ext>
            </a:extLst>
          </p:cNvPr>
          <p:cNvSpPr>
            <a:spLocks noGrp="1"/>
          </p:cNvSpPr>
          <p:nvPr>
            <p:ph idx="1"/>
          </p:nvPr>
        </p:nvSpPr>
        <p:spPr>
          <a:xfrm>
            <a:off x="838200" y="1825624"/>
            <a:ext cx="10515600" cy="4789779"/>
          </a:xfrm>
        </p:spPr>
        <p:txBody>
          <a:bodyPr>
            <a:normAutofit fontScale="92500" lnSpcReduction="20000"/>
          </a:bodyPr>
          <a:lstStyle/>
          <a:p>
            <a:r>
              <a:rPr lang="en-GB" sz="2000" dirty="0"/>
              <a:t>Very wordy (be careful with language, don’t use ludicrously subjective words, like “ludicrously”, “boils down to”)</a:t>
            </a:r>
          </a:p>
          <a:p>
            <a:pPr marL="0" indent="0">
              <a:buNone/>
            </a:pPr>
            <a:r>
              <a:rPr lang="en-GB" sz="2000" dirty="0"/>
              <a:t>Diagrams could go along way. Describe using diagrams instead of text, as it makes it easier to read. </a:t>
            </a:r>
          </a:p>
          <a:p>
            <a:pPr marL="0" indent="0">
              <a:buNone/>
            </a:pPr>
            <a:endParaRPr lang="en-GB" sz="2000" dirty="0"/>
          </a:p>
          <a:p>
            <a:r>
              <a:rPr lang="en-GB" sz="2000" dirty="0"/>
              <a:t>Do not use contractions (it’s)</a:t>
            </a:r>
          </a:p>
          <a:p>
            <a:r>
              <a:rPr lang="en-GB" sz="2000" dirty="0"/>
              <a:t>Graphics write the authors and ask permission. Edit new one. (still make a reference)</a:t>
            </a:r>
          </a:p>
          <a:p>
            <a:r>
              <a:rPr lang="en-GB" sz="2000" dirty="0"/>
              <a:t>Sometimes consider to not go chronologically, as it makes it hard to understand. </a:t>
            </a:r>
            <a:r>
              <a:rPr lang="en-GB" sz="2000" b="1" dirty="0"/>
              <a:t>Reverse chronologically order </a:t>
            </a:r>
            <a:r>
              <a:rPr lang="en-GB" sz="2000" dirty="0"/>
              <a:t>to have better idea what is going on. (tend to write chronologically)(Action parser, what actions needs to be done. Then analyse text). Start overview, dig down to all components, combine them together, show example output at the end.</a:t>
            </a:r>
          </a:p>
          <a:p>
            <a:r>
              <a:rPr lang="en-GB" sz="2000" b="1" dirty="0"/>
              <a:t>Reverse chronological (parser): </a:t>
            </a:r>
            <a:r>
              <a:rPr lang="en-GB" sz="2000" dirty="0"/>
              <a:t>what actions is needed -&gt; what does this require? (A, B, C), show example </a:t>
            </a:r>
            <a:r>
              <a:rPr lang="en-GB" sz="2000" dirty="0" err="1"/>
              <a:t>og</a:t>
            </a:r>
            <a:r>
              <a:rPr lang="en-GB" sz="2000" dirty="0"/>
              <a:t> A B and C.</a:t>
            </a:r>
            <a:endParaRPr lang="en-GB" sz="2000" b="1" dirty="0"/>
          </a:p>
          <a:p>
            <a:r>
              <a:rPr lang="en-GB" sz="2000" dirty="0"/>
              <a:t>Give a lot of examples, that’s good. (general problem by students, I lack overview.)</a:t>
            </a:r>
          </a:p>
          <a:p>
            <a:r>
              <a:rPr lang="en-GB" sz="2000" dirty="0" err="1"/>
              <a:t>Referering</a:t>
            </a:r>
            <a:r>
              <a:rPr lang="en-GB" sz="2000" dirty="0"/>
              <a:t> to other chapters are good</a:t>
            </a:r>
          </a:p>
          <a:p>
            <a:r>
              <a:rPr lang="en-GB" sz="2000" dirty="0"/>
              <a:t>Chapter 2, poof suddenly… neural networks! (Describes more what to do, instead of why </a:t>
            </a:r>
            <a:r>
              <a:rPr lang="en-GB" sz="2000" dirty="0" err="1"/>
              <a:t>im</a:t>
            </a:r>
            <a:r>
              <a:rPr lang="en-GB" sz="2000" dirty="0"/>
              <a:t> doing it.) Could be solved by using SOTA in introduction.</a:t>
            </a:r>
          </a:p>
        </p:txBody>
      </p:sp>
    </p:spTree>
    <p:extLst>
      <p:ext uri="{BB962C8B-B14F-4D97-AF65-F5344CB8AC3E}">
        <p14:creationId xmlns:p14="http://schemas.microsoft.com/office/powerpoint/2010/main" val="202915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D5B2-4A37-A16E-EF9B-0D7E7D2E4F41}"/>
              </a:ext>
            </a:extLst>
          </p:cNvPr>
          <p:cNvSpPr>
            <a:spLocks noGrp="1"/>
          </p:cNvSpPr>
          <p:nvPr>
            <p:ph type="title"/>
          </p:nvPr>
        </p:nvSpPr>
        <p:spPr/>
        <p:txBody>
          <a:bodyPr/>
          <a:lstStyle/>
          <a:p>
            <a:r>
              <a:rPr lang="en-GB" dirty="0"/>
              <a:t>feedback</a:t>
            </a:r>
          </a:p>
        </p:txBody>
      </p:sp>
      <p:sp>
        <p:nvSpPr>
          <p:cNvPr id="3" name="Content Placeholder 2">
            <a:extLst>
              <a:ext uri="{FF2B5EF4-FFF2-40B4-BE49-F238E27FC236}">
                <a16:creationId xmlns:a16="http://schemas.microsoft.com/office/drawing/2014/main" id="{33D0ED2E-9A80-C91E-9366-0A1F9BF6A23D}"/>
              </a:ext>
            </a:extLst>
          </p:cNvPr>
          <p:cNvSpPr>
            <a:spLocks noGrp="1"/>
          </p:cNvSpPr>
          <p:nvPr>
            <p:ph idx="1"/>
          </p:nvPr>
        </p:nvSpPr>
        <p:spPr/>
        <p:txBody>
          <a:bodyPr>
            <a:normAutofit fontScale="47500" lnSpcReduction="20000"/>
          </a:bodyPr>
          <a:lstStyle/>
          <a:p>
            <a:r>
              <a:rPr lang="en-GB" sz="1800" dirty="0"/>
              <a:t>I need something between chapter 1 and 2, flip neural network and natural language chapter.</a:t>
            </a:r>
          </a:p>
          <a:p>
            <a:r>
              <a:rPr lang="en-GB" sz="1800" dirty="0"/>
              <a:t>State of the art in the introduction?</a:t>
            </a:r>
          </a:p>
          <a:p>
            <a:endParaRPr lang="en-GB" sz="1800" dirty="0"/>
          </a:p>
          <a:p>
            <a:r>
              <a:rPr lang="en-GB" sz="1800" dirty="0"/>
              <a:t>Project scope</a:t>
            </a:r>
          </a:p>
          <a:p>
            <a:r>
              <a:rPr lang="en-GB" sz="1800" dirty="0"/>
              <a:t>Thesis outline.</a:t>
            </a:r>
          </a:p>
          <a:p>
            <a:endParaRPr lang="en-GB" sz="1800" dirty="0"/>
          </a:p>
          <a:p>
            <a:r>
              <a:rPr lang="en-GB" dirty="0"/>
              <a:t>Comment: sometimes I make statements out of the blue, with no justification. They need justification.</a:t>
            </a:r>
          </a:p>
          <a:p>
            <a:endParaRPr lang="en-GB" dirty="0"/>
          </a:p>
          <a:p>
            <a:r>
              <a:rPr lang="en-GB" dirty="0"/>
              <a:t>NER: does not have anything about what it is. Only how I need to use it.</a:t>
            </a:r>
          </a:p>
          <a:p>
            <a:endParaRPr lang="en-GB" dirty="0"/>
          </a:p>
          <a:p>
            <a:r>
              <a:rPr lang="en-GB" dirty="0"/>
              <a:t>Define “</a:t>
            </a:r>
            <a:r>
              <a:rPr lang="en-GB" dirty="0" err="1"/>
              <a:t>softmax</a:t>
            </a:r>
            <a:r>
              <a:rPr lang="en-GB" dirty="0"/>
              <a:t>” as a function in </a:t>
            </a:r>
            <a:r>
              <a:rPr lang="en-GB" dirty="0" err="1"/>
              <a:t>mathmode</a:t>
            </a:r>
            <a:r>
              <a:rPr lang="en-GB" dirty="0"/>
              <a:t>.</a:t>
            </a:r>
          </a:p>
          <a:p>
            <a:endParaRPr lang="en-GB" dirty="0"/>
          </a:p>
          <a:p>
            <a:r>
              <a:rPr lang="en-GB" dirty="0"/>
              <a:t>Deleted: a vague statement, something in the lines of “may not be ”</a:t>
            </a:r>
          </a:p>
          <a:p>
            <a:endParaRPr lang="en-GB" dirty="0"/>
          </a:p>
          <a:p>
            <a:r>
              <a:rPr lang="en-GB" dirty="0"/>
              <a:t>“BERT is trained in a different way” gives zero information and adds vagueness for no reason.</a:t>
            </a:r>
          </a:p>
          <a:p>
            <a:endParaRPr lang="en-GB" dirty="0"/>
          </a:p>
          <a:p>
            <a:r>
              <a:rPr lang="en-GB" dirty="0"/>
              <a:t>Time complexity in LSTM, write as a table as it does not make sense without.</a:t>
            </a:r>
          </a:p>
        </p:txBody>
      </p:sp>
    </p:spTree>
    <p:extLst>
      <p:ext uri="{BB962C8B-B14F-4D97-AF65-F5344CB8AC3E}">
        <p14:creationId xmlns:p14="http://schemas.microsoft.com/office/powerpoint/2010/main" val="362872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EE1A-0FDB-651C-DB52-2BDBD433E805}"/>
              </a:ext>
            </a:extLst>
          </p:cNvPr>
          <p:cNvSpPr>
            <a:spLocks noGrp="1"/>
          </p:cNvSpPr>
          <p:nvPr>
            <p:ph type="title"/>
          </p:nvPr>
        </p:nvSpPr>
        <p:spPr/>
        <p:txBody>
          <a:bodyPr/>
          <a:lstStyle/>
          <a:p>
            <a:r>
              <a:rPr lang="en-GB" dirty="0"/>
              <a:t>Code I created</a:t>
            </a:r>
          </a:p>
        </p:txBody>
      </p:sp>
      <p:sp>
        <p:nvSpPr>
          <p:cNvPr id="3" name="Content Placeholder 2">
            <a:extLst>
              <a:ext uri="{FF2B5EF4-FFF2-40B4-BE49-F238E27FC236}">
                <a16:creationId xmlns:a16="http://schemas.microsoft.com/office/drawing/2014/main" id="{07C2A2DF-6AC0-B1DD-2363-7232129E46FD}"/>
              </a:ext>
            </a:extLst>
          </p:cNvPr>
          <p:cNvSpPr>
            <a:spLocks noGrp="1"/>
          </p:cNvSpPr>
          <p:nvPr>
            <p:ph idx="1"/>
          </p:nvPr>
        </p:nvSpPr>
        <p:spPr>
          <a:xfrm>
            <a:off x="838200" y="1390261"/>
            <a:ext cx="10515600" cy="4786702"/>
          </a:xfrm>
        </p:spPr>
        <p:txBody>
          <a:bodyPr/>
          <a:lstStyle/>
          <a:p>
            <a:pPr marL="0" indent="0">
              <a:buNone/>
            </a:pPr>
            <a:r>
              <a:rPr lang="en-GB" dirty="0"/>
              <a:t>For Rotate</a:t>
            </a:r>
          </a:p>
          <a:p>
            <a:r>
              <a:rPr lang="en-GB" dirty="0">
                <a:solidFill>
                  <a:srgbClr val="00B050"/>
                </a:solidFill>
              </a:rPr>
              <a:t>NLP -&gt; actions </a:t>
            </a:r>
          </a:p>
          <a:p>
            <a:endParaRPr lang="en-GB" dirty="0"/>
          </a:p>
          <a:p>
            <a:r>
              <a:rPr lang="en-GB" dirty="0">
                <a:solidFill>
                  <a:srgbClr val="FF0000"/>
                </a:solidFill>
              </a:rPr>
              <a:t>Actions -&gt; kinematics</a:t>
            </a:r>
          </a:p>
          <a:p>
            <a:pPr marL="0" indent="0">
              <a:buNone/>
            </a:pPr>
            <a:endParaRPr lang="en-GB" dirty="0">
              <a:solidFill>
                <a:srgbClr val="FF0000"/>
              </a:solidFill>
            </a:endParaRPr>
          </a:p>
          <a:p>
            <a:pPr marL="0" indent="0">
              <a:buNone/>
            </a:pPr>
            <a:r>
              <a:rPr lang="en-GB" dirty="0"/>
              <a:t>Implemented</a:t>
            </a:r>
          </a:p>
          <a:p>
            <a:pPr marL="0" indent="0">
              <a:buNone/>
            </a:pPr>
            <a:r>
              <a:rPr lang="en-GB" dirty="0"/>
              <a:t> - All subjects (partial and full robot)</a:t>
            </a:r>
          </a:p>
          <a:p>
            <a:pPr marL="0" indent="0">
              <a:buNone/>
            </a:pPr>
            <a:r>
              <a:rPr lang="en-GB" dirty="0"/>
              <a:t> - optimized the “NLP to actions” pipeline (Handles actions with same verbs, verb “move” is both in ROTATE and MOVE action).</a:t>
            </a:r>
          </a:p>
          <a:p>
            <a:pPr marL="0" indent="0">
              <a:buNone/>
            </a:pPr>
            <a:endParaRPr lang="en-GB" dirty="0"/>
          </a:p>
        </p:txBody>
      </p:sp>
    </p:spTree>
    <p:extLst>
      <p:ext uri="{BB962C8B-B14F-4D97-AF65-F5344CB8AC3E}">
        <p14:creationId xmlns:p14="http://schemas.microsoft.com/office/powerpoint/2010/main" val="214897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1BB2-F7A6-1C44-96C8-9CFBE3F4AEBB}"/>
              </a:ext>
            </a:extLst>
          </p:cNvPr>
          <p:cNvSpPr>
            <a:spLocks noGrp="1"/>
          </p:cNvSpPr>
          <p:nvPr>
            <p:ph type="title"/>
          </p:nvPr>
        </p:nvSpPr>
        <p:spPr/>
        <p:txBody>
          <a:bodyPr/>
          <a:lstStyle/>
          <a:p>
            <a:r>
              <a:rPr lang="en-GB" dirty="0"/>
              <a:t>Word embedding</a:t>
            </a:r>
          </a:p>
        </p:txBody>
      </p:sp>
      <p:pic>
        <p:nvPicPr>
          <p:cNvPr id="5" name="Content Placeholder 4">
            <a:extLst>
              <a:ext uri="{FF2B5EF4-FFF2-40B4-BE49-F238E27FC236}">
                <a16:creationId xmlns:a16="http://schemas.microsoft.com/office/drawing/2014/main" id="{742810B9-F9A5-98CB-69D3-18A5E58CB8B7}"/>
              </a:ext>
            </a:extLst>
          </p:cNvPr>
          <p:cNvPicPr>
            <a:picLocks noGrp="1" noChangeAspect="1"/>
          </p:cNvPicPr>
          <p:nvPr>
            <p:ph idx="1"/>
          </p:nvPr>
        </p:nvPicPr>
        <p:blipFill>
          <a:blip r:embed="rId2"/>
          <a:stretch>
            <a:fillRect/>
          </a:stretch>
        </p:blipFill>
        <p:spPr>
          <a:xfrm>
            <a:off x="838200" y="3155093"/>
            <a:ext cx="6058680" cy="3337782"/>
          </a:xfrm>
        </p:spPr>
      </p:pic>
      <p:sp>
        <p:nvSpPr>
          <p:cNvPr id="6" name="TextBox 5">
            <a:extLst>
              <a:ext uri="{FF2B5EF4-FFF2-40B4-BE49-F238E27FC236}">
                <a16:creationId xmlns:a16="http://schemas.microsoft.com/office/drawing/2014/main" id="{2E456D48-B170-A458-B737-2DFB41431989}"/>
              </a:ext>
            </a:extLst>
          </p:cNvPr>
          <p:cNvSpPr txBox="1"/>
          <p:nvPr/>
        </p:nvSpPr>
        <p:spPr>
          <a:xfrm>
            <a:off x="838200" y="1884784"/>
            <a:ext cx="8968273" cy="646331"/>
          </a:xfrm>
          <a:prstGeom prst="rect">
            <a:avLst/>
          </a:prstGeom>
          <a:noFill/>
        </p:spPr>
        <p:txBody>
          <a:bodyPr wrap="square" rtlCol="0">
            <a:spAutoFit/>
          </a:bodyPr>
          <a:lstStyle/>
          <a:p>
            <a:r>
              <a:rPr lang="en-GB" dirty="0"/>
              <a:t>Works! </a:t>
            </a:r>
          </a:p>
          <a:p>
            <a:endParaRPr lang="en-GB" dirty="0"/>
          </a:p>
        </p:txBody>
      </p:sp>
    </p:spTree>
    <p:extLst>
      <p:ext uri="{BB962C8B-B14F-4D97-AF65-F5344CB8AC3E}">
        <p14:creationId xmlns:p14="http://schemas.microsoft.com/office/powerpoint/2010/main" val="234861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1BB2-F7A6-1C44-96C8-9CFBE3F4AEBB}"/>
              </a:ext>
            </a:extLst>
          </p:cNvPr>
          <p:cNvSpPr>
            <a:spLocks noGrp="1"/>
          </p:cNvSpPr>
          <p:nvPr>
            <p:ph type="title"/>
          </p:nvPr>
        </p:nvSpPr>
        <p:spPr/>
        <p:txBody>
          <a:bodyPr/>
          <a:lstStyle/>
          <a:p>
            <a:r>
              <a:rPr lang="en-GB" dirty="0"/>
              <a:t>Word embedding</a:t>
            </a:r>
          </a:p>
        </p:txBody>
      </p:sp>
      <p:pic>
        <p:nvPicPr>
          <p:cNvPr id="5" name="Content Placeholder 4">
            <a:extLst>
              <a:ext uri="{FF2B5EF4-FFF2-40B4-BE49-F238E27FC236}">
                <a16:creationId xmlns:a16="http://schemas.microsoft.com/office/drawing/2014/main" id="{742810B9-F9A5-98CB-69D3-18A5E58CB8B7}"/>
              </a:ext>
            </a:extLst>
          </p:cNvPr>
          <p:cNvPicPr>
            <a:picLocks noGrp="1" noChangeAspect="1"/>
          </p:cNvPicPr>
          <p:nvPr>
            <p:ph idx="1"/>
          </p:nvPr>
        </p:nvPicPr>
        <p:blipFill>
          <a:blip r:embed="rId2"/>
          <a:stretch>
            <a:fillRect/>
          </a:stretch>
        </p:blipFill>
        <p:spPr>
          <a:xfrm>
            <a:off x="838200" y="3155093"/>
            <a:ext cx="6058680" cy="3337782"/>
          </a:xfrm>
        </p:spPr>
      </p:pic>
      <p:sp>
        <p:nvSpPr>
          <p:cNvPr id="6" name="TextBox 5">
            <a:extLst>
              <a:ext uri="{FF2B5EF4-FFF2-40B4-BE49-F238E27FC236}">
                <a16:creationId xmlns:a16="http://schemas.microsoft.com/office/drawing/2014/main" id="{2E456D48-B170-A458-B737-2DFB41431989}"/>
              </a:ext>
            </a:extLst>
          </p:cNvPr>
          <p:cNvSpPr txBox="1"/>
          <p:nvPr/>
        </p:nvSpPr>
        <p:spPr>
          <a:xfrm>
            <a:off x="838200" y="1884784"/>
            <a:ext cx="8968273" cy="1477328"/>
          </a:xfrm>
          <a:prstGeom prst="rect">
            <a:avLst/>
          </a:prstGeom>
          <a:noFill/>
        </p:spPr>
        <p:txBody>
          <a:bodyPr wrap="square" rtlCol="0">
            <a:spAutoFit/>
          </a:bodyPr>
          <a:lstStyle/>
          <a:p>
            <a:r>
              <a:rPr lang="en-GB" dirty="0"/>
              <a:t>Works!</a:t>
            </a:r>
          </a:p>
          <a:p>
            <a:endParaRPr lang="en-GB" dirty="0"/>
          </a:p>
          <a:p>
            <a:r>
              <a:rPr lang="en-GB" dirty="0"/>
              <a:t>What now D: (Since I don’t know how to implement as similarity, then I haven’t evaluated it) there is a </a:t>
            </a:r>
            <a:r>
              <a:rPr lang="en-GB" dirty="0" err="1"/>
              <a:t>numpy</a:t>
            </a:r>
            <a:r>
              <a:rPr lang="en-GB" dirty="0"/>
              <a:t> dot product function </a:t>
            </a:r>
          </a:p>
          <a:p>
            <a:endParaRPr lang="en-GB" dirty="0"/>
          </a:p>
        </p:txBody>
      </p:sp>
    </p:spTree>
    <p:extLst>
      <p:ext uri="{BB962C8B-B14F-4D97-AF65-F5344CB8AC3E}">
        <p14:creationId xmlns:p14="http://schemas.microsoft.com/office/powerpoint/2010/main" val="352975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198-A2FE-8B5F-0CB6-991635076783}"/>
              </a:ext>
            </a:extLst>
          </p:cNvPr>
          <p:cNvSpPr>
            <a:spLocks noGrp="1"/>
          </p:cNvSpPr>
          <p:nvPr>
            <p:ph type="title"/>
          </p:nvPr>
        </p:nvSpPr>
        <p:spPr/>
        <p:txBody>
          <a:bodyPr/>
          <a:lstStyle/>
          <a:p>
            <a:r>
              <a:rPr lang="en-GB" dirty="0"/>
              <a:t>Training evaluation</a:t>
            </a:r>
          </a:p>
        </p:txBody>
      </p:sp>
      <p:sp>
        <p:nvSpPr>
          <p:cNvPr id="5" name="TextBox 4">
            <a:extLst>
              <a:ext uri="{FF2B5EF4-FFF2-40B4-BE49-F238E27FC236}">
                <a16:creationId xmlns:a16="http://schemas.microsoft.com/office/drawing/2014/main" id="{0C90BB80-5C33-0DA4-EA14-56BF5E8D7BA5}"/>
              </a:ext>
            </a:extLst>
          </p:cNvPr>
          <p:cNvSpPr txBox="1"/>
          <p:nvPr/>
        </p:nvSpPr>
        <p:spPr>
          <a:xfrm>
            <a:off x="1421363" y="2200079"/>
            <a:ext cx="9252857" cy="1886729"/>
          </a:xfrm>
          <a:prstGeom prst="rect">
            <a:avLst/>
          </a:prstGeom>
          <a:noFill/>
          <a:ln>
            <a:solidFill>
              <a:schemeClr val="tx1"/>
            </a:solidFill>
          </a:ln>
        </p:spPr>
        <p:txBody>
          <a:bodyPr wrap="square" rtlCol="0">
            <a:spAutoFit/>
          </a:bodyPr>
          <a:lstStyle/>
          <a:p>
            <a:endParaRPr lang="en-GB" dirty="0"/>
          </a:p>
        </p:txBody>
      </p:sp>
      <p:sp>
        <p:nvSpPr>
          <p:cNvPr id="6" name="TextBox 5">
            <a:extLst>
              <a:ext uri="{FF2B5EF4-FFF2-40B4-BE49-F238E27FC236}">
                <a16:creationId xmlns:a16="http://schemas.microsoft.com/office/drawing/2014/main" id="{CFC4DC7F-D4B9-1677-4597-AB718425F3EA}"/>
              </a:ext>
            </a:extLst>
          </p:cNvPr>
          <p:cNvSpPr txBox="1"/>
          <p:nvPr/>
        </p:nvSpPr>
        <p:spPr>
          <a:xfrm>
            <a:off x="1421363" y="1847312"/>
            <a:ext cx="6158204" cy="369332"/>
          </a:xfrm>
          <a:prstGeom prst="rect">
            <a:avLst/>
          </a:prstGeom>
          <a:noFill/>
        </p:spPr>
        <p:txBody>
          <a:bodyPr wrap="square" rtlCol="0">
            <a:spAutoFit/>
          </a:bodyPr>
          <a:lstStyle/>
          <a:p>
            <a:r>
              <a:rPr lang="en-GB" dirty="0"/>
              <a:t>Full system</a:t>
            </a:r>
          </a:p>
        </p:txBody>
      </p:sp>
      <p:sp>
        <p:nvSpPr>
          <p:cNvPr id="7" name="TextBox 6">
            <a:extLst>
              <a:ext uri="{FF2B5EF4-FFF2-40B4-BE49-F238E27FC236}">
                <a16:creationId xmlns:a16="http://schemas.microsoft.com/office/drawing/2014/main" id="{1C62A147-77C4-8502-87B7-9FA2C5B88ACE}"/>
              </a:ext>
            </a:extLst>
          </p:cNvPr>
          <p:cNvSpPr txBox="1"/>
          <p:nvPr/>
        </p:nvSpPr>
        <p:spPr>
          <a:xfrm>
            <a:off x="1903445" y="3036341"/>
            <a:ext cx="1791478" cy="369332"/>
          </a:xfrm>
          <a:prstGeom prst="rect">
            <a:avLst/>
          </a:prstGeom>
          <a:noFill/>
          <a:ln>
            <a:solidFill>
              <a:schemeClr val="tx1"/>
            </a:solidFill>
          </a:ln>
        </p:spPr>
        <p:txBody>
          <a:bodyPr wrap="square" rtlCol="0">
            <a:spAutoFit/>
          </a:bodyPr>
          <a:lstStyle/>
          <a:p>
            <a:pPr algn="ctr"/>
            <a:r>
              <a:rPr lang="en-GB" dirty="0"/>
              <a:t>NLP pipeline</a:t>
            </a:r>
          </a:p>
        </p:txBody>
      </p:sp>
      <p:sp>
        <p:nvSpPr>
          <p:cNvPr id="9" name="TextBox 8">
            <a:extLst>
              <a:ext uri="{FF2B5EF4-FFF2-40B4-BE49-F238E27FC236}">
                <a16:creationId xmlns:a16="http://schemas.microsoft.com/office/drawing/2014/main" id="{AAE260FA-227C-4632-72D5-E406BD34360B}"/>
              </a:ext>
            </a:extLst>
          </p:cNvPr>
          <p:cNvSpPr txBox="1"/>
          <p:nvPr/>
        </p:nvSpPr>
        <p:spPr>
          <a:xfrm>
            <a:off x="5019870" y="3059668"/>
            <a:ext cx="2136710" cy="369332"/>
          </a:xfrm>
          <a:prstGeom prst="rect">
            <a:avLst/>
          </a:prstGeom>
          <a:noFill/>
          <a:ln>
            <a:solidFill>
              <a:schemeClr val="tx1"/>
            </a:solidFill>
          </a:ln>
        </p:spPr>
        <p:txBody>
          <a:bodyPr wrap="square" rtlCol="0">
            <a:spAutoFit/>
          </a:bodyPr>
          <a:lstStyle/>
          <a:p>
            <a:pPr algn="ctr"/>
            <a:r>
              <a:rPr lang="en-GB" dirty="0"/>
              <a:t>Parser pipeline</a:t>
            </a:r>
          </a:p>
        </p:txBody>
      </p:sp>
      <p:sp>
        <p:nvSpPr>
          <p:cNvPr id="10" name="TextBox 9">
            <a:extLst>
              <a:ext uri="{FF2B5EF4-FFF2-40B4-BE49-F238E27FC236}">
                <a16:creationId xmlns:a16="http://schemas.microsoft.com/office/drawing/2014/main" id="{6BDC9372-291F-67E7-52A7-3BAD77EB7677}"/>
              </a:ext>
            </a:extLst>
          </p:cNvPr>
          <p:cNvSpPr txBox="1"/>
          <p:nvPr/>
        </p:nvSpPr>
        <p:spPr>
          <a:xfrm>
            <a:off x="8350899" y="3059668"/>
            <a:ext cx="1791478" cy="369332"/>
          </a:xfrm>
          <a:prstGeom prst="rect">
            <a:avLst/>
          </a:prstGeom>
          <a:noFill/>
          <a:ln>
            <a:solidFill>
              <a:schemeClr val="tx1"/>
            </a:solidFill>
          </a:ln>
        </p:spPr>
        <p:txBody>
          <a:bodyPr wrap="square" rtlCol="0">
            <a:spAutoFit/>
          </a:bodyPr>
          <a:lstStyle/>
          <a:p>
            <a:pPr algn="ctr"/>
            <a:r>
              <a:rPr lang="en-GB" dirty="0"/>
              <a:t>kinematics</a:t>
            </a:r>
          </a:p>
        </p:txBody>
      </p:sp>
      <p:cxnSp>
        <p:nvCxnSpPr>
          <p:cNvPr id="12" name="Straight Arrow Connector 11">
            <a:extLst>
              <a:ext uri="{FF2B5EF4-FFF2-40B4-BE49-F238E27FC236}">
                <a16:creationId xmlns:a16="http://schemas.microsoft.com/office/drawing/2014/main" id="{09E12C0B-2ED1-D6B4-36F5-6FDE655CC062}"/>
              </a:ext>
            </a:extLst>
          </p:cNvPr>
          <p:cNvCxnSpPr>
            <a:stCxn id="7" idx="3"/>
            <a:endCxn id="9" idx="1"/>
          </p:cNvCxnSpPr>
          <p:nvPr/>
        </p:nvCxnSpPr>
        <p:spPr>
          <a:xfrm>
            <a:off x="3694923" y="3221007"/>
            <a:ext cx="1324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AA55C3-645D-1893-86B3-105F230B06DB}"/>
              </a:ext>
            </a:extLst>
          </p:cNvPr>
          <p:cNvCxnSpPr/>
          <p:nvPr/>
        </p:nvCxnSpPr>
        <p:spPr>
          <a:xfrm>
            <a:off x="7156580" y="3221007"/>
            <a:ext cx="1194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8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602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Status update</vt:lpstr>
      <vt:lpstr>Things that I’ve done</vt:lpstr>
      <vt:lpstr>Thesis feedback slide</vt:lpstr>
      <vt:lpstr>Feedback 2</vt:lpstr>
      <vt:lpstr>feedback</vt:lpstr>
      <vt:lpstr>Code I created</vt:lpstr>
      <vt:lpstr>Word embedding</vt:lpstr>
      <vt:lpstr>Word embedding</vt:lpstr>
      <vt:lpstr>Training evaluation</vt:lpstr>
      <vt:lpstr>Training evaluation</vt:lpstr>
      <vt:lpstr>Training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dc:title>
  <dc:creator>Peter Nguyen Duc</dc:creator>
  <cp:lastModifiedBy>Peter Nguyen Duc</cp:lastModifiedBy>
  <cp:revision>8</cp:revision>
  <dcterms:created xsi:type="dcterms:W3CDTF">2023-04-26T14:20:10Z</dcterms:created>
  <dcterms:modified xsi:type="dcterms:W3CDTF">2023-05-09T14:32:58Z</dcterms:modified>
</cp:coreProperties>
</file>