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6"/>
  </p:notesMasterIdLst>
  <p:sldIdLst>
    <p:sldId id="256" r:id="rId2"/>
    <p:sldId id="257" r:id="rId3"/>
    <p:sldId id="258" r:id="rId4"/>
    <p:sldId id="287" r:id="rId5"/>
    <p:sldId id="259" r:id="rId6"/>
    <p:sldId id="261" r:id="rId7"/>
    <p:sldId id="262" r:id="rId8"/>
    <p:sldId id="263"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279" r:id="rId25"/>
  </p:sldIdLst>
  <p:sldSz cx="9144000" cy="5143500" type="screen16x9"/>
  <p:notesSz cx="6858000" cy="9144000"/>
  <p:embeddedFontLst>
    <p:embeddedFont>
      <p:font typeface="Aharoni" panose="02010803020104030203" pitchFamily="2" charset="-79"/>
      <p:bold r:id="rId27"/>
    </p:embeddedFont>
    <p:embeddedFont>
      <p:font typeface="Calibri" panose="020F0502020204030204" pitchFamily="34" charset="0"/>
      <p:regular r:id="rId28"/>
      <p:bold r:id="rId29"/>
      <p:italic r:id="rId30"/>
      <p:boldItalic r:id="rId31"/>
    </p:embeddedFont>
    <p:embeddedFont>
      <p:font typeface="Cooper Black" panose="0208090404030B020404" pitchFamily="18" charset="0"/>
      <p:regular r:id="rId32"/>
    </p:embeddedFont>
    <p:embeddedFont>
      <p:font typeface="Sniglet" panose="020B0604020202020204" charset="0"/>
      <p:regular r:id="rId33"/>
    </p:embeddedFont>
    <p:embeddedFont>
      <p:font typeface="Walter Turncoat"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26A4B2-6B80-4230-9F11-034D02EC8B91}">
  <a:tblStyle styleId="{5826A4B2-6B80-4230-9F11-034D02EC8B9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snapToGrid="0">
      <p:cViewPr varScale="1">
        <p:scale>
          <a:sx n="97" d="100"/>
          <a:sy n="97" d="100"/>
        </p:scale>
        <p:origin x="5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47700" y="1759719"/>
            <a:ext cx="7848600" cy="14747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3200" dirty="0">
                <a:latin typeface="Cooper Black" panose="0208090404030B020404" pitchFamily="18" charset="0"/>
              </a:rPr>
              <a:t>Capítulo 16 Analizar el tráfico del Protocolo de resolución de direcciones (ARP)</a:t>
            </a:r>
            <a:endParaRPr sz="3200" dirty="0">
              <a:latin typeface="Cooper Black" panose="0208090404030B020404" pitchFamily="18" charset="0"/>
            </a:endParaRPr>
          </a:p>
        </p:txBody>
      </p:sp>
      <p:grpSp>
        <p:nvGrpSpPr>
          <p:cNvPr id="48" name="Google Shape;48;p11"/>
          <p:cNvGrpSpPr/>
          <p:nvPr/>
        </p:nvGrpSpPr>
        <p:grpSpPr>
          <a:xfrm rot="2194107">
            <a:off x="140457" y="2539645"/>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4323959" y="1307183"/>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1524233" y="2197718"/>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3670061" y="2726446"/>
            <a:ext cx="2058017" cy="1015968"/>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F8160-7E37-40AF-9FF3-3F8DDBF81706}"/>
              </a:ext>
            </a:extLst>
          </p:cNvPr>
          <p:cNvSpPr>
            <a:spLocks noGrp="1"/>
          </p:cNvSpPr>
          <p:nvPr>
            <p:ph type="title"/>
          </p:nvPr>
        </p:nvSpPr>
        <p:spPr>
          <a:xfrm>
            <a:off x="-12000" y="0"/>
            <a:ext cx="9156000" cy="857400"/>
          </a:xfrm>
        </p:spPr>
        <p:txBody>
          <a:bodyPr/>
          <a:lstStyle/>
          <a:p>
            <a:r>
              <a:rPr lang="es-MX" dirty="0">
                <a:latin typeface="Aharoni" panose="02010803020104030203" pitchFamily="2" charset="-79"/>
                <a:cs typeface="Aharoni" panose="02010803020104030203" pitchFamily="2" charset="-79"/>
              </a:rPr>
              <a:t>Ejemplo</a:t>
            </a:r>
          </a:p>
        </p:txBody>
      </p:sp>
      <p:sp>
        <p:nvSpPr>
          <p:cNvPr id="5" name="Marcador de número de diapositiva 4">
            <a:extLst>
              <a:ext uri="{FF2B5EF4-FFF2-40B4-BE49-F238E27FC236}">
                <a16:creationId xmlns:a16="http://schemas.microsoft.com/office/drawing/2014/main" id="{7291AAB3-57C7-4317-A815-274EF949CC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10</a:t>
            </a:fld>
            <a:endParaRPr lang="es-MX"/>
          </a:p>
        </p:txBody>
      </p:sp>
      <p:pic>
        <p:nvPicPr>
          <p:cNvPr id="6" name="Imagen 5">
            <a:extLst>
              <a:ext uri="{FF2B5EF4-FFF2-40B4-BE49-F238E27FC236}">
                <a16:creationId xmlns:a16="http://schemas.microsoft.com/office/drawing/2014/main" id="{2B78F4C0-6F23-48AE-9392-67EE42ACF81E}"/>
              </a:ext>
            </a:extLst>
          </p:cNvPr>
          <p:cNvPicPr/>
          <p:nvPr/>
        </p:nvPicPr>
        <p:blipFill rotWithShape="1">
          <a:blip r:embed="rId2"/>
          <a:srcRect l="-1" t="19924" r="47052" b="7325"/>
          <a:stretch/>
        </p:blipFill>
        <p:spPr bwMode="auto">
          <a:xfrm>
            <a:off x="105988" y="857400"/>
            <a:ext cx="4023560" cy="3590465"/>
          </a:xfrm>
          <a:prstGeom prst="rect">
            <a:avLst/>
          </a:prstGeom>
          <a:ln>
            <a:noFill/>
          </a:ln>
          <a:extLst>
            <a:ext uri="{53640926-AAD7-44D8-BBD7-CCE9431645EC}">
              <a14:shadowObscured xmlns:a14="http://schemas.microsoft.com/office/drawing/2010/main"/>
            </a:ext>
          </a:extLst>
        </p:spPr>
      </p:pic>
      <p:pic>
        <p:nvPicPr>
          <p:cNvPr id="7" name="Imagen 6">
            <a:extLst>
              <a:ext uri="{FF2B5EF4-FFF2-40B4-BE49-F238E27FC236}">
                <a16:creationId xmlns:a16="http://schemas.microsoft.com/office/drawing/2014/main" id="{D6CA2064-BACE-4AE5-8795-A615F42074DE}"/>
              </a:ext>
            </a:extLst>
          </p:cNvPr>
          <p:cNvPicPr/>
          <p:nvPr/>
        </p:nvPicPr>
        <p:blipFill rotWithShape="1">
          <a:blip r:embed="rId3"/>
          <a:srcRect t="12075" r="31263" b="20910"/>
          <a:stretch/>
        </p:blipFill>
        <p:spPr bwMode="auto">
          <a:xfrm>
            <a:off x="4364677" y="857400"/>
            <a:ext cx="4544194" cy="32775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8085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E8828C-01A1-4C9A-981C-A5FD7DCEE4CA}"/>
              </a:ext>
            </a:extLst>
          </p:cNvPr>
          <p:cNvSpPr>
            <a:spLocks noGrp="1"/>
          </p:cNvSpPr>
          <p:nvPr>
            <p:ph type="title"/>
          </p:nvPr>
        </p:nvSpPr>
        <p:spPr>
          <a:xfrm>
            <a:off x="0" y="232641"/>
            <a:ext cx="9156000" cy="857400"/>
          </a:xfrm>
        </p:spPr>
        <p:txBody>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Hacemos un ping con la ip del celular </a:t>
            </a:r>
            <a:br>
              <a:rPr lang="es-MX" sz="18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5" name="Marcador de número de diapositiva 4">
            <a:extLst>
              <a:ext uri="{FF2B5EF4-FFF2-40B4-BE49-F238E27FC236}">
                <a16:creationId xmlns:a16="http://schemas.microsoft.com/office/drawing/2014/main" id="{DB444A3E-0542-4C7E-A692-C5E953FABB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11</a:t>
            </a:fld>
            <a:endParaRPr lang="es-MX"/>
          </a:p>
        </p:txBody>
      </p:sp>
      <p:pic>
        <p:nvPicPr>
          <p:cNvPr id="7" name="Imagen 6">
            <a:extLst>
              <a:ext uri="{FF2B5EF4-FFF2-40B4-BE49-F238E27FC236}">
                <a16:creationId xmlns:a16="http://schemas.microsoft.com/office/drawing/2014/main" id="{CEE9B801-1956-437C-9803-1ED4C67FC20B}"/>
              </a:ext>
            </a:extLst>
          </p:cNvPr>
          <p:cNvPicPr>
            <a:picLocks noChangeAspect="1"/>
          </p:cNvPicPr>
          <p:nvPr/>
        </p:nvPicPr>
        <p:blipFill rotWithShape="1">
          <a:blip r:embed="rId2"/>
          <a:srcRect b="40167"/>
          <a:stretch/>
        </p:blipFill>
        <p:spPr>
          <a:xfrm>
            <a:off x="179722" y="1307691"/>
            <a:ext cx="2927272" cy="3794845"/>
          </a:xfrm>
          <a:prstGeom prst="rect">
            <a:avLst/>
          </a:prstGeom>
        </p:spPr>
      </p:pic>
      <p:pic>
        <p:nvPicPr>
          <p:cNvPr id="9" name="Imagen 8">
            <a:extLst>
              <a:ext uri="{FF2B5EF4-FFF2-40B4-BE49-F238E27FC236}">
                <a16:creationId xmlns:a16="http://schemas.microsoft.com/office/drawing/2014/main" id="{92649916-59C2-4613-BEF3-CD056C541BAA}"/>
              </a:ext>
            </a:extLst>
          </p:cNvPr>
          <p:cNvPicPr>
            <a:picLocks noChangeAspect="1"/>
          </p:cNvPicPr>
          <p:nvPr/>
        </p:nvPicPr>
        <p:blipFill rotWithShape="1">
          <a:blip r:embed="rId3"/>
          <a:srcRect l="32043" t="35931" r="18925" b="28878"/>
          <a:stretch/>
        </p:blipFill>
        <p:spPr>
          <a:xfrm>
            <a:off x="3359889" y="1838633"/>
            <a:ext cx="5604389" cy="2261419"/>
          </a:xfrm>
          <a:prstGeom prst="rect">
            <a:avLst/>
          </a:prstGeom>
        </p:spPr>
      </p:pic>
    </p:spTree>
    <p:extLst>
      <p:ext uri="{BB962C8B-B14F-4D97-AF65-F5344CB8AC3E}">
        <p14:creationId xmlns:p14="http://schemas.microsoft.com/office/powerpoint/2010/main" val="273336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1CE1B-9FDE-4B62-964B-FDE8DA418773}"/>
              </a:ext>
            </a:extLst>
          </p:cNvPr>
          <p:cNvSpPr>
            <a:spLocks noGrp="1"/>
          </p:cNvSpPr>
          <p:nvPr>
            <p:ph type="title"/>
          </p:nvPr>
        </p:nvSpPr>
        <p:spPr>
          <a:xfrm>
            <a:off x="-126300" y="299381"/>
            <a:ext cx="9156000" cy="857400"/>
          </a:xfrm>
        </p:spPr>
        <p:txBody>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Entramos a </a:t>
            </a:r>
            <a:r>
              <a:rPr lang="es-MX" sz="1800" b="1" dirty="0">
                <a:effectLst/>
                <a:latin typeface="Calibri" panose="020F0502020204030204" pitchFamily="34" charset="0"/>
                <a:ea typeface="Calibri" panose="020F0502020204030204" pitchFamily="34" charset="0"/>
                <a:cs typeface="Times New Roman" panose="02020603050405020304" pitchFamily="18" charset="0"/>
              </a:rPr>
              <a:t>wireshark</a:t>
            </a:r>
            <a:r>
              <a:rPr lang="es-MX" sz="1800" dirty="0">
                <a:effectLst/>
                <a:latin typeface="Calibri" panose="020F0502020204030204" pitchFamily="34" charset="0"/>
                <a:ea typeface="Calibri" panose="020F0502020204030204" pitchFamily="34" charset="0"/>
                <a:cs typeface="Times New Roman" panose="02020603050405020304" pitchFamily="18" charset="0"/>
              </a:rPr>
              <a:t> y notamos que ah generado varios paquetes </a:t>
            </a:r>
            <a:br>
              <a:rPr lang="es-MX" sz="18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5" name="Marcador de número de diapositiva 4">
            <a:extLst>
              <a:ext uri="{FF2B5EF4-FFF2-40B4-BE49-F238E27FC236}">
                <a16:creationId xmlns:a16="http://schemas.microsoft.com/office/drawing/2014/main" id="{D8B5E48B-6A88-4BA6-A5C0-209C5017E3C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12</a:t>
            </a:fld>
            <a:endParaRPr lang="es-MX"/>
          </a:p>
        </p:txBody>
      </p:sp>
      <p:pic>
        <p:nvPicPr>
          <p:cNvPr id="7" name="Imagen 6">
            <a:extLst>
              <a:ext uri="{FF2B5EF4-FFF2-40B4-BE49-F238E27FC236}">
                <a16:creationId xmlns:a16="http://schemas.microsoft.com/office/drawing/2014/main" id="{EB9FFC61-F001-430B-96BF-E2F509966593}"/>
              </a:ext>
            </a:extLst>
          </p:cNvPr>
          <p:cNvPicPr>
            <a:picLocks noChangeAspect="1"/>
          </p:cNvPicPr>
          <p:nvPr/>
        </p:nvPicPr>
        <p:blipFill>
          <a:blip r:embed="rId2"/>
          <a:stretch>
            <a:fillRect/>
          </a:stretch>
        </p:blipFill>
        <p:spPr>
          <a:xfrm>
            <a:off x="882590" y="974936"/>
            <a:ext cx="7138219" cy="4013289"/>
          </a:xfrm>
          <a:prstGeom prst="rect">
            <a:avLst/>
          </a:prstGeom>
        </p:spPr>
      </p:pic>
    </p:spTree>
    <p:extLst>
      <p:ext uri="{BB962C8B-B14F-4D97-AF65-F5344CB8AC3E}">
        <p14:creationId xmlns:p14="http://schemas.microsoft.com/office/powerpoint/2010/main" val="77934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9319D-EE9A-4D46-BC10-546ABCC6392A}"/>
              </a:ext>
            </a:extLst>
          </p:cNvPr>
          <p:cNvSpPr>
            <a:spLocks noGrp="1"/>
          </p:cNvSpPr>
          <p:nvPr>
            <p:ph type="title"/>
          </p:nvPr>
        </p:nvSpPr>
        <p:spPr>
          <a:xfrm>
            <a:off x="-12000" y="217675"/>
            <a:ext cx="9156000" cy="857400"/>
          </a:xfrm>
        </p:spPr>
        <p:txBody>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En este caso analizaremos el tráfico del Protocolo ARP. Para eso aplicaremos un filtro donde colocaremos ARP.</a:t>
            </a:r>
            <a:br>
              <a:rPr lang="es-MX" sz="18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5" name="Marcador de número de diapositiva 4">
            <a:extLst>
              <a:ext uri="{FF2B5EF4-FFF2-40B4-BE49-F238E27FC236}">
                <a16:creationId xmlns:a16="http://schemas.microsoft.com/office/drawing/2014/main" id="{722589C9-FBCD-4BAE-9B17-BCAEA69B71A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13</a:t>
            </a:fld>
            <a:endParaRPr lang="es-MX"/>
          </a:p>
        </p:txBody>
      </p:sp>
      <p:pic>
        <p:nvPicPr>
          <p:cNvPr id="7" name="Imagen 6">
            <a:extLst>
              <a:ext uri="{FF2B5EF4-FFF2-40B4-BE49-F238E27FC236}">
                <a16:creationId xmlns:a16="http://schemas.microsoft.com/office/drawing/2014/main" id="{2C298E4B-46DE-4A8D-A014-76E45F8BDE2A}"/>
              </a:ext>
            </a:extLst>
          </p:cNvPr>
          <p:cNvPicPr>
            <a:picLocks noChangeAspect="1"/>
          </p:cNvPicPr>
          <p:nvPr/>
        </p:nvPicPr>
        <p:blipFill>
          <a:blip r:embed="rId2"/>
          <a:stretch>
            <a:fillRect/>
          </a:stretch>
        </p:blipFill>
        <p:spPr>
          <a:xfrm>
            <a:off x="658760" y="930275"/>
            <a:ext cx="7433187" cy="4179127"/>
          </a:xfrm>
          <a:prstGeom prst="rect">
            <a:avLst/>
          </a:prstGeom>
        </p:spPr>
      </p:pic>
    </p:spTree>
    <p:extLst>
      <p:ext uri="{BB962C8B-B14F-4D97-AF65-F5344CB8AC3E}">
        <p14:creationId xmlns:p14="http://schemas.microsoft.com/office/powerpoint/2010/main" val="218787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4A8C72-03B4-4051-8A8D-9E47EE99E8A0}"/>
              </a:ext>
            </a:extLst>
          </p:cNvPr>
          <p:cNvSpPr>
            <a:spLocks noGrp="1"/>
          </p:cNvSpPr>
          <p:nvPr>
            <p:ph type="title"/>
          </p:nvPr>
        </p:nvSpPr>
        <p:spPr>
          <a:xfrm>
            <a:off x="-6000" y="319046"/>
            <a:ext cx="9156000" cy="857400"/>
          </a:xfrm>
        </p:spPr>
        <p:txBody>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Nos encontramos con varios. El primero es el que tiene que ver con el ARP request y el de abajo con ARP replay </a:t>
            </a:r>
            <a:br>
              <a:rPr lang="es-MX" sz="18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5" name="Marcador de número de diapositiva 4">
            <a:extLst>
              <a:ext uri="{FF2B5EF4-FFF2-40B4-BE49-F238E27FC236}">
                <a16:creationId xmlns:a16="http://schemas.microsoft.com/office/drawing/2014/main" id="{3C7B8EE5-F49C-4CCB-AEBB-89F0A9A55DF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14</a:t>
            </a:fld>
            <a:endParaRPr lang="es-MX"/>
          </a:p>
        </p:txBody>
      </p:sp>
      <p:pic>
        <p:nvPicPr>
          <p:cNvPr id="7" name="Imagen 6">
            <a:extLst>
              <a:ext uri="{FF2B5EF4-FFF2-40B4-BE49-F238E27FC236}">
                <a16:creationId xmlns:a16="http://schemas.microsoft.com/office/drawing/2014/main" id="{46A16F61-8B35-4F92-ADA7-A289C4EC9C45}"/>
              </a:ext>
            </a:extLst>
          </p:cNvPr>
          <p:cNvPicPr>
            <a:picLocks noChangeAspect="1"/>
          </p:cNvPicPr>
          <p:nvPr/>
        </p:nvPicPr>
        <p:blipFill>
          <a:blip r:embed="rId2"/>
          <a:stretch>
            <a:fillRect/>
          </a:stretch>
        </p:blipFill>
        <p:spPr>
          <a:xfrm>
            <a:off x="1022555" y="953105"/>
            <a:ext cx="7236542" cy="4068569"/>
          </a:xfrm>
          <a:prstGeom prst="rect">
            <a:avLst/>
          </a:prstGeom>
        </p:spPr>
      </p:pic>
    </p:spTree>
    <p:extLst>
      <p:ext uri="{BB962C8B-B14F-4D97-AF65-F5344CB8AC3E}">
        <p14:creationId xmlns:p14="http://schemas.microsoft.com/office/powerpoint/2010/main" val="2993115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C8EB4-5728-4A22-B443-9433285E75DD}"/>
              </a:ext>
            </a:extLst>
          </p:cNvPr>
          <p:cNvSpPr>
            <a:spLocks noGrp="1"/>
          </p:cNvSpPr>
          <p:nvPr>
            <p:ph type="title"/>
          </p:nvPr>
        </p:nvSpPr>
        <p:spPr>
          <a:xfrm>
            <a:off x="-12000" y="217675"/>
            <a:ext cx="9156000" cy="857400"/>
          </a:xfrm>
        </p:spPr>
        <p:txBody>
          <a:bodyPr/>
          <a:lstStyle/>
          <a:p>
            <a:r>
              <a:rPr lang="es-MX" dirty="0"/>
              <a:t>Ahora analizaremos cada uno</a:t>
            </a:r>
          </a:p>
        </p:txBody>
      </p:sp>
      <p:sp>
        <p:nvSpPr>
          <p:cNvPr id="5" name="Marcador de número de diapositiva 4">
            <a:extLst>
              <a:ext uri="{FF2B5EF4-FFF2-40B4-BE49-F238E27FC236}">
                <a16:creationId xmlns:a16="http://schemas.microsoft.com/office/drawing/2014/main" id="{EEBF026D-4218-460F-A10B-381287AD17C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15</a:t>
            </a:fld>
            <a:endParaRPr lang="es-MX"/>
          </a:p>
        </p:txBody>
      </p:sp>
      <p:pic>
        <p:nvPicPr>
          <p:cNvPr id="7" name="Imagen 6">
            <a:extLst>
              <a:ext uri="{FF2B5EF4-FFF2-40B4-BE49-F238E27FC236}">
                <a16:creationId xmlns:a16="http://schemas.microsoft.com/office/drawing/2014/main" id="{CF49807D-BBFE-4519-BABF-DE6FD0C46170}"/>
              </a:ext>
            </a:extLst>
          </p:cNvPr>
          <p:cNvPicPr>
            <a:picLocks noChangeAspect="1"/>
          </p:cNvPicPr>
          <p:nvPr/>
        </p:nvPicPr>
        <p:blipFill>
          <a:blip r:embed="rId2"/>
          <a:stretch>
            <a:fillRect/>
          </a:stretch>
        </p:blipFill>
        <p:spPr>
          <a:xfrm>
            <a:off x="737419" y="914964"/>
            <a:ext cx="7275871" cy="4090680"/>
          </a:xfrm>
          <a:prstGeom prst="rect">
            <a:avLst/>
          </a:prstGeom>
        </p:spPr>
      </p:pic>
    </p:spTree>
    <p:extLst>
      <p:ext uri="{BB962C8B-B14F-4D97-AF65-F5344CB8AC3E}">
        <p14:creationId xmlns:p14="http://schemas.microsoft.com/office/powerpoint/2010/main" val="161790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396D0-38A7-442E-BAEC-AB37E9786FDA}"/>
              </a:ext>
            </a:extLst>
          </p:cNvPr>
          <p:cNvSpPr>
            <a:spLocks noGrp="1"/>
          </p:cNvSpPr>
          <p:nvPr>
            <p:ph type="title"/>
          </p:nvPr>
        </p:nvSpPr>
        <p:spPr>
          <a:xfrm>
            <a:off x="-126300" y="217675"/>
            <a:ext cx="9156000" cy="857400"/>
          </a:xfrm>
        </p:spPr>
        <p:txBody>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El paquete esta formado por tres capas </a:t>
            </a:r>
            <a:br>
              <a:rPr lang="es-MX" sz="18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5" name="Marcador de número de diapositiva 4">
            <a:extLst>
              <a:ext uri="{FF2B5EF4-FFF2-40B4-BE49-F238E27FC236}">
                <a16:creationId xmlns:a16="http://schemas.microsoft.com/office/drawing/2014/main" id="{0D0F5687-5498-485F-921F-C63FF843E0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16</a:t>
            </a:fld>
            <a:endParaRPr lang="es-MX"/>
          </a:p>
        </p:txBody>
      </p:sp>
      <p:pic>
        <p:nvPicPr>
          <p:cNvPr id="7" name="Imagen 6">
            <a:extLst>
              <a:ext uri="{FF2B5EF4-FFF2-40B4-BE49-F238E27FC236}">
                <a16:creationId xmlns:a16="http://schemas.microsoft.com/office/drawing/2014/main" id="{10793920-7AC5-47EB-99B7-6C31A226082E}"/>
              </a:ext>
            </a:extLst>
          </p:cNvPr>
          <p:cNvPicPr>
            <a:picLocks noChangeAspect="1"/>
          </p:cNvPicPr>
          <p:nvPr/>
        </p:nvPicPr>
        <p:blipFill rotWithShape="1">
          <a:blip r:embed="rId2"/>
          <a:srcRect r="25872"/>
          <a:stretch/>
        </p:blipFill>
        <p:spPr>
          <a:xfrm>
            <a:off x="114300" y="646375"/>
            <a:ext cx="5539248" cy="4201239"/>
          </a:xfrm>
          <a:prstGeom prst="rect">
            <a:avLst/>
          </a:prstGeom>
        </p:spPr>
      </p:pic>
      <p:sp>
        <p:nvSpPr>
          <p:cNvPr id="9" name="CuadroTexto 8">
            <a:extLst>
              <a:ext uri="{FF2B5EF4-FFF2-40B4-BE49-F238E27FC236}">
                <a16:creationId xmlns:a16="http://schemas.microsoft.com/office/drawing/2014/main" id="{81C12765-C048-4470-B004-A54B3A291E4C}"/>
              </a:ext>
            </a:extLst>
          </p:cNvPr>
          <p:cNvSpPr txBox="1"/>
          <p:nvPr/>
        </p:nvSpPr>
        <p:spPr>
          <a:xfrm>
            <a:off x="5727905" y="1306635"/>
            <a:ext cx="3227438" cy="523220"/>
          </a:xfrm>
          <a:prstGeom prst="rect">
            <a:avLst/>
          </a:prstGeom>
          <a:noFill/>
        </p:spPr>
        <p:txBody>
          <a:bodyPr wrap="square">
            <a:spAutoFit/>
          </a:bodyPr>
          <a:lstStyle/>
          <a:p>
            <a:r>
              <a:rPr lang="es-MX" dirty="0">
                <a:highlight>
                  <a:srgbClr val="FFFF00"/>
                </a:highlight>
              </a:rPr>
              <a:t>arp.opcode==0x0001 ARP Request </a:t>
            </a:r>
          </a:p>
          <a:p>
            <a:r>
              <a:rPr lang="es-MX" dirty="0">
                <a:highlight>
                  <a:srgbClr val="FFFF00"/>
                </a:highlight>
              </a:rPr>
              <a:t>arp.opcode==0x0002 ARP Reply</a:t>
            </a:r>
          </a:p>
        </p:txBody>
      </p:sp>
    </p:spTree>
    <p:extLst>
      <p:ext uri="{BB962C8B-B14F-4D97-AF65-F5344CB8AC3E}">
        <p14:creationId xmlns:p14="http://schemas.microsoft.com/office/powerpoint/2010/main" val="132836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87487206-02D1-4F75-9406-3227116B1D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17</a:t>
            </a:fld>
            <a:endParaRPr lang="es-MX"/>
          </a:p>
        </p:txBody>
      </p:sp>
      <p:pic>
        <p:nvPicPr>
          <p:cNvPr id="9" name="Imagen 8">
            <a:extLst>
              <a:ext uri="{FF2B5EF4-FFF2-40B4-BE49-F238E27FC236}">
                <a16:creationId xmlns:a16="http://schemas.microsoft.com/office/drawing/2014/main" id="{BDC07E4C-4008-4C19-AE65-A020545BC457}"/>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3385481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8E5434-BA7F-44AC-B4D5-B51989FF1467}"/>
              </a:ext>
            </a:extLst>
          </p:cNvPr>
          <p:cNvSpPr>
            <a:spLocks noGrp="1"/>
          </p:cNvSpPr>
          <p:nvPr>
            <p:ph type="title"/>
          </p:nvPr>
        </p:nvSpPr>
        <p:spPr/>
        <p:txBody>
          <a:bodyPr/>
          <a:lstStyle/>
          <a:p>
            <a:endParaRPr lang="es-MX"/>
          </a:p>
        </p:txBody>
      </p:sp>
      <p:sp>
        <p:nvSpPr>
          <p:cNvPr id="3" name="Marcador de texto 2">
            <a:extLst>
              <a:ext uri="{FF2B5EF4-FFF2-40B4-BE49-F238E27FC236}">
                <a16:creationId xmlns:a16="http://schemas.microsoft.com/office/drawing/2014/main" id="{81BCA497-C0AC-49B8-8879-42C2ECAA211C}"/>
              </a:ext>
            </a:extLst>
          </p:cNvPr>
          <p:cNvSpPr>
            <a:spLocks noGrp="1"/>
          </p:cNvSpPr>
          <p:nvPr>
            <p:ph type="body" idx="1"/>
          </p:nvPr>
        </p:nvSpPr>
        <p:spPr/>
        <p:txBody>
          <a:bodyPr/>
          <a:lstStyle/>
          <a:p>
            <a:endParaRPr lang="es-MX"/>
          </a:p>
        </p:txBody>
      </p:sp>
      <p:sp>
        <p:nvSpPr>
          <p:cNvPr id="4" name="Marcador de texto 3">
            <a:extLst>
              <a:ext uri="{FF2B5EF4-FFF2-40B4-BE49-F238E27FC236}">
                <a16:creationId xmlns:a16="http://schemas.microsoft.com/office/drawing/2014/main" id="{8F0C8F9A-1125-4C61-9C0D-1EA261623AA9}"/>
              </a:ext>
            </a:extLst>
          </p:cNvPr>
          <p:cNvSpPr>
            <a:spLocks noGrp="1"/>
          </p:cNvSpPr>
          <p:nvPr>
            <p:ph type="body" idx="2"/>
          </p:nvPr>
        </p:nvSpPr>
        <p:spPr/>
        <p:txBody>
          <a:bodyPr/>
          <a:lstStyle/>
          <a:p>
            <a:endParaRPr lang="es-MX"/>
          </a:p>
        </p:txBody>
      </p:sp>
      <p:sp>
        <p:nvSpPr>
          <p:cNvPr id="5" name="Marcador de número de diapositiva 4">
            <a:extLst>
              <a:ext uri="{FF2B5EF4-FFF2-40B4-BE49-F238E27FC236}">
                <a16:creationId xmlns:a16="http://schemas.microsoft.com/office/drawing/2014/main" id="{1804E5D0-D5DD-4F71-B903-38CB371572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18</a:t>
            </a:fld>
            <a:endParaRPr lang="es-MX"/>
          </a:p>
        </p:txBody>
      </p:sp>
      <p:pic>
        <p:nvPicPr>
          <p:cNvPr id="7" name="Imagen 6">
            <a:extLst>
              <a:ext uri="{FF2B5EF4-FFF2-40B4-BE49-F238E27FC236}">
                <a16:creationId xmlns:a16="http://schemas.microsoft.com/office/drawing/2014/main" id="{EE596F3F-B449-42E4-ACC6-F6DB0A4F753F}"/>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976765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01C29DC3-FD88-4A2E-995B-5B31BBFFA7B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19</a:t>
            </a:fld>
            <a:endParaRPr lang="es-MX"/>
          </a:p>
        </p:txBody>
      </p:sp>
      <p:pic>
        <p:nvPicPr>
          <p:cNvPr id="7" name="Imagen 6">
            <a:extLst>
              <a:ext uri="{FF2B5EF4-FFF2-40B4-BE49-F238E27FC236}">
                <a16:creationId xmlns:a16="http://schemas.microsoft.com/office/drawing/2014/main" id="{46FE7B61-0955-4A1B-A640-4F0FF4E0E79F}"/>
              </a:ext>
            </a:extLst>
          </p:cNvPr>
          <p:cNvPicPr>
            <a:picLocks noChangeAspect="1"/>
          </p:cNvPicPr>
          <p:nvPr/>
        </p:nvPicPr>
        <p:blipFill rotWithShape="1">
          <a:blip r:embed="rId2"/>
          <a:srcRect r="48710"/>
          <a:stretch/>
        </p:blipFill>
        <p:spPr>
          <a:xfrm>
            <a:off x="0" y="1255"/>
            <a:ext cx="4689987" cy="5140990"/>
          </a:xfrm>
          <a:prstGeom prst="rect">
            <a:avLst/>
          </a:prstGeom>
        </p:spPr>
      </p:pic>
      <p:pic>
        <p:nvPicPr>
          <p:cNvPr id="9" name="Imagen 8">
            <a:extLst>
              <a:ext uri="{FF2B5EF4-FFF2-40B4-BE49-F238E27FC236}">
                <a16:creationId xmlns:a16="http://schemas.microsoft.com/office/drawing/2014/main" id="{8FDA8131-47AF-4C57-A188-DC2F8109493B}"/>
              </a:ext>
            </a:extLst>
          </p:cNvPr>
          <p:cNvPicPr>
            <a:picLocks noChangeAspect="1"/>
          </p:cNvPicPr>
          <p:nvPr/>
        </p:nvPicPr>
        <p:blipFill rotWithShape="1">
          <a:blip r:embed="rId3"/>
          <a:srcRect r="45054"/>
          <a:stretch/>
        </p:blipFill>
        <p:spPr>
          <a:xfrm>
            <a:off x="4689987" y="487561"/>
            <a:ext cx="4398494" cy="4500664"/>
          </a:xfrm>
          <a:prstGeom prst="rect">
            <a:avLst/>
          </a:prstGeom>
        </p:spPr>
      </p:pic>
    </p:spTree>
    <p:extLst>
      <p:ext uri="{BB962C8B-B14F-4D97-AF65-F5344CB8AC3E}">
        <p14:creationId xmlns:p14="http://schemas.microsoft.com/office/powerpoint/2010/main" val="82219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latin typeface="Cooper Black" panose="0208090404030B020404" pitchFamily="18" charset="0"/>
              </a:rPr>
              <a:t>P</a:t>
            </a:r>
            <a:r>
              <a:rPr lang="en" dirty="0">
                <a:latin typeface="Cooper Black" panose="0208090404030B020404" pitchFamily="18" charset="0"/>
              </a:rPr>
              <a:t>roposito del protocolo ARP </a:t>
            </a:r>
            <a:endParaRPr dirty="0">
              <a:latin typeface="Cooper Black" panose="0208090404030B020404" pitchFamily="18" charset="0"/>
            </a:endParaRPr>
          </a:p>
        </p:txBody>
      </p:sp>
      <p:sp>
        <p:nvSpPr>
          <p:cNvPr id="62" name="Google Shape;62;p12"/>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4345990" y="520319"/>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txBox="1"/>
          <p:nvPr/>
        </p:nvSpPr>
        <p:spPr>
          <a:xfrm>
            <a:off x="835274" y="1730550"/>
            <a:ext cx="7256673"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s-MX" dirty="0">
                <a:solidFill>
                  <a:srgbClr val="FFFFFF"/>
                </a:solidFill>
                <a:latin typeface="Cooper Black" panose="0208090404030B020404" pitchFamily="18" charset="0"/>
                <a:ea typeface="Sniglet"/>
                <a:cs typeface="Sniglet"/>
                <a:sym typeface="Sniglet"/>
              </a:rPr>
              <a:t>ARP se utiliza para asociar una dirección de hardware con una dirección IP en una red local.</a:t>
            </a:r>
          </a:p>
          <a:p>
            <a:pPr marL="0" lvl="0" indent="0" algn="l" rtl="0">
              <a:spcBef>
                <a:spcPts val="600"/>
              </a:spcBef>
              <a:spcAft>
                <a:spcPts val="0"/>
              </a:spcAft>
              <a:buNone/>
            </a:pPr>
            <a:r>
              <a:rPr lang="es-MX" dirty="0">
                <a:solidFill>
                  <a:srgbClr val="FFFFFF"/>
                </a:solidFill>
                <a:latin typeface="Cooper Black" panose="0208090404030B020404" pitchFamily="18" charset="0"/>
                <a:ea typeface="Sniglet"/>
                <a:cs typeface="Sniglet"/>
                <a:sym typeface="Sniglet"/>
              </a:rPr>
              <a:t>Es un protocolo que señala problemas con el direccionamiento o las configuraciones de la red.</a:t>
            </a:r>
          </a:p>
          <a:p>
            <a:pPr marL="0" lvl="0" indent="0" algn="l" rtl="0">
              <a:spcBef>
                <a:spcPts val="600"/>
              </a:spcBef>
              <a:spcAft>
                <a:spcPts val="0"/>
              </a:spcAft>
              <a:buNone/>
            </a:pPr>
            <a:r>
              <a:rPr lang="es-MX" dirty="0">
                <a:solidFill>
                  <a:srgbClr val="FFFFFF"/>
                </a:solidFill>
                <a:latin typeface="Cooper Black" panose="0208090404030B020404" pitchFamily="18" charset="0"/>
                <a:ea typeface="Sniglet"/>
                <a:cs typeface="Sniglet"/>
                <a:sym typeface="Sniglet"/>
              </a:rPr>
              <a:t>Los paquetes ARP son únicos en comparación con la mayoría del tráfico en una red TCP porque no contienen un encabezado IP. Esta característica significa que los paquetes ARP son paquetes no enrutables</a:t>
            </a:r>
            <a:endParaRPr dirty="0">
              <a:solidFill>
                <a:srgbClr val="FFFFFF"/>
              </a:solidFill>
              <a:latin typeface="Cooper Black" panose="0208090404030B020404" pitchFamily="18" charset="0"/>
              <a:ea typeface="Sniglet"/>
              <a:cs typeface="Sniglet"/>
              <a:sym typeface="Snigle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2EE36580-1E42-4C07-9068-5DCD9E2761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20</a:t>
            </a:fld>
            <a:endParaRPr lang="es-MX"/>
          </a:p>
        </p:txBody>
      </p:sp>
      <p:pic>
        <p:nvPicPr>
          <p:cNvPr id="7" name="Imagen 6">
            <a:extLst>
              <a:ext uri="{FF2B5EF4-FFF2-40B4-BE49-F238E27FC236}">
                <a16:creationId xmlns:a16="http://schemas.microsoft.com/office/drawing/2014/main" id="{816BF0E8-C751-4499-AD6A-1CABE29D8845}"/>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1680697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0D0C7-3708-46DE-AA29-D481BD324CC2}"/>
              </a:ext>
            </a:extLst>
          </p:cNvPr>
          <p:cNvSpPr>
            <a:spLocks noGrp="1"/>
          </p:cNvSpPr>
          <p:nvPr>
            <p:ph type="title"/>
          </p:nvPr>
        </p:nvSpPr>
        <p:spPr>
          <a:xfrm>
            <a:off x="-104348" y="132233"/>
            <a:ext cx="9156000" cy="857400"/>
          </a:xfrm>
        </p:spPr>
        <p:txBody>
          <a:bodyPr/>
          <a:lstStyle/>
          <a:p>
            <a:r>
              <a:rPr lang="es-MX" dirty="0"/>
              <a:t>Arp replay </a:t>
            </a:r>
          </a:p>
        </p:txBody>
      </p:sp>
      <p:sp>
        <p:nvSpPr>
          <p:cNvPr id="5" name="Marcador de número de diapositiva 4">
            <a:extLst>
              <a:ext uri="{FF2B5EF4-FFF2-40B4-BE49-F238E27FC236}">
                <a16:creationId xmlns:a16="http://schemas.microsoft.com/office/drawing/2014/main" id="{5F33E6F2-0E0E-4087-924A-0C6782D2254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21</a:t>
            </a:fld>
            <a:endParaRPr lang="es-MX"/>
          </a:p>
        </p:txBody>
      </p:sp>
      <p:pic>
        <p:nvPicPr>
          <p:cNvPr id="7" name="Imagen 6">
            <a:extLst>
              <a:ext uri="{FF2B5EF4-FFF2-40B4-BE49-F238E27FC236}">
                <a16:creationId xmlns:a16="http://schemas.microsoft.com/office/drawing/2014/main" id="{295426DF-311C-47A8-86D6-3923E90E1C09}"/>
              </a:ext>
            </a:extLst>
          </p:cNvPr>
          <p:cNvPicPr>
            <a:picLocks noChangeAspect="1"/>
          </p:cNvPicPr>
          <p:nvPr/>
        </p:nvPicPr>
        <p:blipFill>
          <a:blip r:embed="rId2"/>
          <a:stretch>
            <a:fillRect/>
          </a:stretch>
        </p:blipFill>
        <p:spPr>
          <a:xfrm>
            <a:off x="0" y="1255"/>
            <a:ext cx="9144000" cy="5140990"/>
          </a:xfrm>
          <a:prstGeom prst="rect">
            <a:avLst/>
          </a:prstGeom>
        </p:spPr>
      </p:pic>
      <p:pic>
        <p:nvPicPr>
          <p:cNvPr id="8" name="Imagen 7">
            <a:extLst>
              <a:ext uri="{FF2B5EF4-FFF2-40B4-BE49-F238E27FC236}">
                <a16:creationId xmlns:a16="http://schemas.microsoft.com/office/drawing/2014/main" id="{2FE585F6-56F5-46B3-9613-803798EB0174}"/>
              </a:ext>
            </a:extLst>
          </p:cNvPr>
          <p:cNvPicPr>
            <a:picLocks noChangeAspect="1"/>
          </p:cNvPicPr>
          <p:nvPr/>
        </p:nvPicPr>
        <p:blipFill rotWithShape="1">
          <a:blip r:embed="rId3"/>
          <a:srcRect b="40167"/>
          <a:stretch/>
        </p:blipFill>
        <p:spPr>
          <a:xfrm>
            <a:off x="5744780" y="816078"/>
            <a:ext cx="2927272" cy="3794845"/>
          </a:xfrm>
          <a:prstGeom prst="rect">
            <a:avLst/>
          </a:prstGeom>
        </p:spPr>
      </p:pic>
    </p:spTree>
    <p:extLst>
      <p:ext uri="{BB962C8B-B14F-4D97-AF65-F5344CB8AC3E}">
        <p14:creationId xmlns:p14="http://schemas.microsoft.com/office/powerpoint/2010/main" val="763565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173B1-388E-4BA4-A34F-FA4CFE75D0C7}"/>
              </a:ext>
            </a:extLst>
          </p:cNvPr>
          <p:cNvSpPr>
            <a:spLocks noGrp="1"/>
          </p:cNvSpPr>
          <p:nvPr>
            <p:ph type="title"/>
          </p:nvPr>
        </p:nvSpPr>
        <p:spPr/>
        <p:txBody>
          <a:bodyPr/>
          <a:lstStyle/>
          <a:p>
            <a:endParaRPr lang="es-MX"/>
          </a:p>
        </p:txBody>
      </p:sp>
      <p:sp>
        <p:nvSpPr>
          <p:cNvPr id="3" name="Marcador de texto 2">
            <a:extLst>
              <a:ext uri="{FF2B5EF4-FFF2-40B4-BE49-F238E27FC236}">
                <a16:creationId xmlns:a16="http://schemas.microsoft.com/office/drawing/2014/main" id="{63AC983D-5BF2-4EC3-8A90-F3190E884D92}"/>
              </a:ext>
            </a:extLst>
          </p:cNvPr>
          <p:cNvSpPr>
            <a:spLocks noGrp="1"/>
          </p:cNvSpPr>
          <p:nvPr>
            <p:ph type="body" idx="1"/>
          </p:nvPr>
        </p:nvSpPr>
        <p:spPr/>
        <p:txBody>
          <a:bodyPr/>
          <a:lstStyle/>
          <a:p>
            <a:endParaRPr lang="es-MX"/>
          </a:p>
        </p:txBody>
      </p:sp>
      <p:sp>
        <p:nvSpPr>
          <p:cNvPr id="4" name="Marcador de texto 3">
            <a:extLst>
              <a:ext uri="{FF2B5EF4-FFF2-40B4-BE49-F238E27FC236}">
                <a16:creationId xmlns:a16="http://schemas.microsoft.com/office/drawing/2014/main" id="{DA8689AC-5923-4D6C-B44A-C69C1EF8B0A5}"/>
              </a:ext>
            </a:extLst>
          </p:cNvPr>
          <p:cNvSpPr>
            <a:spLocks noGrp="1"/>
          </p:cNvSpPr>
          <p:nvPr>
            <p:ph type="body" idx="2"/>
          </p:nvPr>
        </p:nvSpPr>
        <p:spPr/>
        <p:txBody>
          <a:bodyPr/>
          <a:lstStyle/>
          <a:p>
            <a:endParaRPr lang="es-MX" dirty="0"/>
          </a:p>
        </p:txBody>
      </p:sp>
      <p:sp>
        <p:nvSpPr>
          <p:cNvPr id="5" name="Marcador de número de diapositiva 4">
            <a:extLst>
              <a:ext uri="{FF2B5EF4-FFF2-40B4-BE49-F238E27FC236}">
                <a16:creationId xmlns:a16="http://schemas.microsoft.com/office/drawing/2014/main" id="{1F631AE1-9BD5-4342-9343-DF2486C0454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22</a:t>
            </a:fld>
            <a:endParaRPr lang="es-MX"/>
          </a:p>
        </p:txBody>
      </p:sp>
      <p:pic>
        <p:nvPicPr>
          <p:cNvPr id="7" name="Imagen 6">
            <a:extLst>
              <a:ext uri="{FF2B5EF4-FFF2-40B4-BE49-F238E27FC236}">
                <a16:creationId xmlns:a16="http://schemas.microsoft.com/office/drawing/2014/main" id="{B37D0AE2-A158-4B0C-AAD3-6F027E66C1C8}"/>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3000343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4E9BB1-9A43-4296-AC91-DE62FC41BFEE}"/>
              </a:ext>
            </a:extLst>
          </p:cNvPr>
          <p:cNvSpPr>
            <a:spLocks noGrp="1"/>
          </p:cNvSpPr>
          <p:nvPr>
            <p:ph type="title"/>
          </p:nvPr>
        </p:nvSpPr>
        <p:spPr/>
        <p:txBody>
          <a:bodyPr/>
          <a:lstStyle/>
          <a:p>
            <a:endParaRPr lang="es-MX"/>
          </a:p>
        </p:txBody>
      </p:sp>
      <p:sp>
        <p:nvSpPr>
          <p:cNvPr id="3" name="Marcador de texto 2">
            <a:extLst>
              <a:ext uri="{FF2B5EF4-FFF2-40B4-BE49-F238E27FC236}">
                <a16:creationId xmlns:a16="http://schemas.microsoft.com/office/drawing/2014/main" id="{BA5A6EEB-CBDC-4B3E-BF18-FA092D563F5B}"/>
              </a:ext>
            </a:extLst>
          </p:cNvPr>
          <p:cNvSpPr>
            <a:spLocks noGrp="1"/>
          </p:cNvSpPr>
          <p:nvPr>
            <p:ph type="body" idx="1"/>
          </p:nvPr>
        </p:nvSpPr>
        <p:spPr/>
        <p:txBody>
          <a:bodyPr/>
          <a:lstStyle/>
          <a:p>
            <a:endParaRPr lang="es-MX"/>
          </a:p>
        </p:txBody>
      </p:sp>
      <p:sp>
        <p:nvSpPr>
          <p:cNvPr id="4" name="Marcador de texto 3">
            <a:extLst>
              <a:ext uri="{FF2B5EF4-FFF2-40B4-BE49-F238E27FC236}">
                <a16:creationId xmlns:a16="http://schemas.microsoft.com/office/drawing/2014/main" id="{6F3283C5-0CD3-49EB-A40C-8083DD46A7F3}"/>
              </a:ext>
            </a:extLst>
          </p:cNvPr>
          <p:cNvSpPr>
            <a:spLocks noGrp="1"/>
          </p:cNvSpPr>
          <p:nvPr>
            <p:ph type="body" idx="2"/>
          </p:nvPr>
        </p:nvSpPr>
        <p:spPr/>
        <p:txBody>
          <a:bodyPr/>
          <a:lstStyle/>
          <a:p>
            <a:endParaRPr lang="es-MX"/>
          </a:p>
        </p:txBody>
      </p:sp>
      <p:sp>
        <p:nvSpPr>
          <p:cNvPr id="5" name="Marcador de número de diapositiva 4">
            <a:extLst>
              <a:ext uri="{FF2B5EF4-FFF2-40B4-BE49-F238E27FC236}">
                <a16:creationId xmlns:a16="http://schemas.microsoft.com/office/drawing/2014/main" id="{C45E82B2-0C3C-42F7-A191-956D1208F3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23</a:t>
            </a:fld>
            <a:endParaRPr lang="es-MX"/>
          </a:p>
        </p:txBody>
      </p:sp>
      <p:pic>
        <p:nvPicPr>
          <p:cNvPr id="7" name="Imagen 6">
            <a:extLst>
              <a:ext uri="{FF2B5EF4-FFF2-40B4-BE49-F238E27FC236}">
                <a16:creationId xmlns:a16="http://schemas.microsoft.com/office/drawing/2014/main" id="{6F4686E7-0771-41E4-9AF0-82158638C597}"/>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667391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latin typeface="Cooper Black" panose="0208090404030B020404" pitchFamily="18" charset="0"/>
              </a:rPr>
              <a:t>thanks!</a:t>
            </a:r>
            <a:endParaRPr sz="4800" dirty="0">
              <a:latin typeface="Cooper Black" panose="0208090404030B020404" pitchFamily="18" charset="0"/>
            </a:endParaRPr>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latin typeface="Cooper Black" panose="0208090404030B020404" pitchFamily="18" charset="0"/>
              </a:rPr>
              <a:t>Any questions?</a:t>
            </a:r>
            <a:endParaRPr sz="3600" dirty="0">
              <a:latin typeface="Cooper Black" panose="0208090404030B020404" pitchFamily="18" charset="0"/>
            </a:endParaRPr>
          </a:p>
          <a:p>
            <a:pPr marL="0" lvl="0" indent="0" algn="ctr" rtl="0">
              <a:spcBef>
                <a:spcPts val="600"/>
              </a:spcBef>
              <a:spcAft>
                <a:spcPts val="0"/>
              </a:spcAft>
              <a:buNone/>
            </a:pPr>
            <a:endParaRPr dirty="0">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idx="4294967295"/>
          </p:nvPr>
        </p:nvSpPr>
        <p:spPr>
          <a:xfrm>
            <a:off x="442451" y="1079973"/>
            <a:ext cx="79248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3200" dirty="0">
                <a:latin typeface="Cooper Black" panose="0208090404030B020404" pitchFamily="18" charset="0"/>
              </a:rPr>
              <a:t>Analizar solicitudes / respuestas ARP normales</a:t>
            </a:r>
            <a:endParaRPr sz="3200" dirty="0">
              <a:latin typeface="Cooper Black" panose="0208090404030B020404" pitchFamily="18" charset="0"/>
            </a:endParaRPr>
          </a:p>
        </p:txBody>
      </p:sp>
      <p:sp>
        <p:nvSpPr>
          <p:cNvPr id="73" name="Google Shape;73;p13"/>
          <p:cNvSpPr txBox="1">
            <a:spLocks noGrp="1"/>
          </p:cNvSpPr>
          <p:nvPr>
            <p:ph type="subTitle" idx="4294967295"/>
          </p:nvPr>
        </p:nvSpPr>
        <p:spPr>
          <a:xfrm>
            <a:off x="560439" y="2239773"/>
            <a:ext cx="7308411" cy="911685"/>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s-MX" dirty="0">
                <a:solidFill>
                  <a:schemeClr val="lt1"/>
                </a:solidFill>
                <a:latin typeface="Cooper Black" panose="0208090404030B020404" pitchFamily="18" charset="0"/>
              </a:rPr>
              <a:t>Las comunicaciones ARP normales consisten en una solicitud simple y una respuesta simple. </a:t>
            </a:r>
          </a:p>
          <a:p>
            <a:pPr marL="0" lvl="0" indent="0" rtl="0">
              <a:spcBef>
                <a:spcPts val="600"/>
              </a:spcBef>
              <a:spcAft>
                <a:spcPts val="0"/>
              </a:spcAft>
              <a:buClr>
                <a:schemeClr val="dk1"/>
              </a:buClr>
              <a:buSzPts val="1100"/>
              <a:buFont typeface="Arial"/>
              <a:buNone/>
            </a:pPr>
            <a:r>
              <a:rPr lang="es-MX" b="1" dirty="0">
                <a:solidFill>
                  <a:srgbClr val="FFFF00"/>
                </a:solidFill>
                <a:latin typeface="Cooper Black" panose="0208090404030B020404" pitchFamily="18" charset="0"/>
              </a:rPr>
              <a:t>ARP Request</a:t>
            </a:r>
            <a:r>
              <a:rPr lang="es-MX" dirty="0">
                <a:solidFill>
                  <a:schemeClr val="lt1"/>
                </a:solidFill>
                <a:latin typeface="Cooper Black" panose="0208090404030B020404" pitchFamily="18" charset="0"/>
              </a:rPr>
              <a:t>: Tipo de mensaje ARP en el que se pide la dirección MAC del destinatario, asociado a la dirección IP.</a:t>
            </a:r>
          </a:p>
          <a:p>
            <a:pPr marL="0" lvl="0" indent="0" rtl="0">
              <a:spcBef>
                <a:spcPts val="600"/>
              </a:spcBef>
              <a:spcAft>
                <a:spcPts val="0"/>
              </a:spcAft>
              <a:buClr>
                <a:schemeClr val="dk1"/>
              </a:buClr>
              <a:buSzPts val="1100"/>
              <a:buFont typeface="Arial"/>
              <a:buNone/>
            </a:pPr>
            <a:r>
              <a:rPr lang="es-MX" b="1" dirty="0">
                <a:solidFill>
                  <a:srgbClr val="FFFF00"/>
                </a:solidFill>
                <a:latin typeface="Cooper Black" panose="0208090404030B020404" pitchFamily="18" charset="0"/>
              </a:rPr>
              <a:t>ARP Reply: </a:t>
            </a:r>
            <a:r>
              <a:rPr lang="es-MX" dirty="0">
                <a:solidFill>
                  <a:schemeClr val="lt1"/>
                </a:solidFill>
                <a:latin typeface="Cooper Black" panose="0208090404030B020404" pitchFamily="18" charset="0"/>
              </a:rPr>
              <a:t>Respuesta del destinatario al ARP Request en el que entrega su dirección física.</a:t>
            </a:r>
          </a:p>
          <a:p>
            <a:pPr marL="0" lvl="0" indent="0" rtl="0">
              <a:spcBef>
                <a:spcPts val="600"/>
              </a:spcBef>
              <a:spcAft>
                <a:spcPts val="0"/>
              </a:spcAft>
              <a:buClr>
                <a:schemeClr val="dk1"/>
              </a:buClr>
              <a:buSzPts val="1100"/>
              <a:buFont typeface="Arial"/>
              <a:buNone/>
            </a:pPr>
            <a:endParaRPr lang="es-MX" sz="3600" dirty="0"/>
          </a:p>
        </p:txBody>
      </p:sp>
      <p:sp>
        <p:nvSpPr>
          <p:cNvPr id="74" name="Google Shape;74;p13"/>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4249880" y="630379"/>
            <a:ext cx="602256" cy="637792"/>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E62EC9C-19C5-49E4-AA75-081F74DE90C3}"/>
              </a:ext>
            </a:extLst>
          </p:cNvPr>
          <p:cNvSpPr txBox="1"/>
          <p:nvPr/>
        </p:nvSpPr>
        <p:spPr>
          <a:xfrm>
            <a:off x="2286000" y="716266"/>
            <a:ext cx="4572000" cy="646331"/>
          </a:xfrm>
          <a:prstGeom prst="rect">
            <a:avLst/>
          </a:prstGeom>
          <a:noFill/>
        </p:spPr>
        <p:txBody>
          <a:bodyPr wrap="square">
            <a:spAutoFit/>
          </a:bodyPr>
          <a:lstStyle/>
          <a:p>
            <a:pPr algn="ctr"/>
            <a:r>
              <a:rPr lang="es-MX" sz="3600" b="0" i="0" dirty="0">
                <a:solidFill>
                  <a:srgbClr val="478AAB"/>
                </a:solidFill>
                <a:effectLst/>
                <a:latin typeface="Cooper Black" panose="0208090404030B020404" pitchFamily="18" charset="0"/>
              </a:rPr>
              <a:t>Tabla ARP</a:t>
            </a:r>
          </a:p>
        </p:txBody>
      </p:sp>
      <p:pic>
        <p:nvPicPr>
          <p:cNvPr id="1026" name="Picture 2" descr="Tabla ARP">
            <a:extLst>
              <a:ext uri="{FF2B5EF4-FFF2-40B4-BE49-F238E27FC236}">
                <a16:creationId xmlns:a16="http://schemas.microsoft.com/office/drawing/2014/main" id="{9D8CEC45-75C2-4677-8557-4A2466570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503" y="1833752"/>
            <a:ext cx="3868994" cy="1444248"/>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0570FED5-56A9-42F8-AD14-858F47D6AD4D}"/>
              </a:ext>
            </a:extLst>
          </p:cNvPr>
          <p:cNvSpPr txBox="1"/>
          <p:nvPr/>
        </p:nvSpPr>
        <p:spPr>
          <a:xfrm>
            <a:off x="815124" y="1444286"/>
            <a:ext cx="8062452" cy="523220"/>
          </a:xfrm>
          <a:prstGeom prst="rect">
            <a:avLst/>
          </a:prstGeom>
          <a:noFill/>
        </p:spPr>
        <p:txBody>
          <a:bodyPr wrap="square">
            <a:spAutoFit/>
          </a:bodyPr>
          <a:lstStyle/>
          <a:p>
            <a:r>
              <a:rPr lang="es-MX" b="0" i="0" dirty="0">
                <a:solidFill>
                  <a:srgbClr val="FFFF00"/>
                </a:solidFill>
                <a:effectLst/>
                <a:latin typeface="Cooper Black" panose="0208090404030B020404" pitchFamily="18" charset="0"/>
              </a:rPr>
              <a:t>Cada dispositivo tiene una tabla donde almacena las direcciones IP de las cuales conoce su MAC</a:t>
            </a:r>
            <a:endParaRPr lang="es-MX" dirty="0">
              <a:solidFill>
                <a:srgbClr val="FFFF00"/>
              </a:solidFill>
              <a:latin typeface="Cooper Black" panose="0208090404030B020404" pitchFamily="18" charset="0"/>
            </a:endParaRPr>
          </a:p>
        </p:txBody>
      </p:sp>
    </p:spTree>
    <p:extLst>
      <p:ext uri="{BB962C8B-B14F-4D97-AF65-F5344CB8AC3E}">
        <p14:creationId xmlns:p14="http://schemas.microsoft.com/office/powerpoint/2010/main" val="62443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16974" y="479671"/>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6000" dirty="0"/>
          </a:p>
          <a:p>
            <a:pPr marL="0" lvl="0" indent="0" algn="ctr" rtl="0">
              <a:spcBef>
                <a:spcPts val="0"/>
              </a:spcBef>
              <a:spcAft>
                <a:spcPts val="0"/>
              </a:spcAft>
              <a:buNone/>
            </a:pPr>
            <a:endParaRPr dirty="0"/>
          </a:p>
          <a:p>
            <a:pPr marL="0" lvl="0" indent="0" algn="ctr" rtl="0">
              <a:spcBef>
                <a:spcPts val="0"/>
              </a:spcBef>
              <a:spcAft>
                <a:spcPts val="0"/>
              </a:spcAft>
              <a:buNone/>
            </a:pPr>
            <a:r>
              <a:rPr lang="es-MX" dirty="0">
                <a:latin typeface="Cooper Black" panose="0208090404030B020404" pitchFamily="18" charset="0"/>
              </a:rPr>
              <a:t>Analizar ARP gratuitos</a:t>
            </a:r>
            <a:endParaRPr dirty="0">
              <a:latin typeface="Cooper Black" panose="0208090404030B020404" pitchFamily="18" charset="0"/>
            </a:endParaRPr>
          </a:p>
        </p:txBody>
      </p:sp>
      <p:sp>
        <p:nvSpPr>
          <p:cNvPr id="82" name="Google Shape;82;p14"/>
          <p:cNvSpPr txBox="1">
            <a:spLocks noGrp="1"/>
          </p:cNvSpPr>
          <p:nvPr>
            <p:ph type="subTitle" idx="1"/>
          </p:nvPr>
        </p:nvSpPr>
        <p:spPr>
          <a:xfrm>
            <a:off x="685800" y="1786950"/>
            <a:ext cx="7772400" cy="784800"/>
          </a:xfrm>
          <a:prstGeom prst="rect">
            <a:avLst/>
          </a:prstGeom>
        </p:spPr>
        <p:txBody>
          <a:bodyPr spcFirstLastPara="1" wrap="square" lIns="91425" tIns="91425" rIns="91425" bIns="91425" anchor="t" anchorCtr="0">
            <a:noAutofit/>
          </a:bodyPr>
          <a:lstStyle/>
          <a:p>
            <a:pPr marL="0" indent="0" algn="just"/>
            <a:r>
              <a:rPr lang="es-MX" dirty="0">
                <a:latin typeface="Cooper Black" panose="0208090404030B020404" pitchFamily="18" charset="0"/>
              </a:rPr>
              <a:t>Los ARP gratuitos se utilizan principalmente para determinar si otro host en la red tiene la misma dirección IP que el remitente. Todos los hosts envían ARP gratuitos independientemente de si su dirección IP se asigno de manera estática o dinámica .</a:t>
            </a:r>
          </a:p>
          <a:p>
            <a:pPr marL="0" indent="0" algn="just"/>
            <a:endParaRPr lang="es-MX" dirty="0">
              <a:latin typeface="Cooper Black" panose="0208090404030B020404" pitchFamily="18" charset="0"/>
            </a:endParaRPr>
          </a:p>
          <a:p>
            <a:pPr marL="0" indent="0" algn="just"/>
            <a:r>
              <a:rPr lang="en-US" dirty="0">
                <a:latin typeface="Cooper Black" panose="0208090404030B020404" pitchFamily="18" charset="0"/>
              </a:rPr>
              <a:t>Wireshark </a:t>
            </a:r>
            <a:r>
              <a:rPr lang="es-MX" dirty="0">
                <a:latin typeface="Cooper Black" panose="0208090404030B020404" pitchFamily="18" charset="0"/>
              </a:rPr>
              <a:t>puede</a:t>
            </a:r>
            <a:r>
              <a:rPr lang="en-US" dirty="0">
                <a:latin typeface="Cooper Black" panose="0208090404030B020404" pitchFamily="18" charset="0"/>
              </a:rPr>
              <a:t> </a:t>
            </a:r>
            <a:r>
              <a:rPr lang="es-MX" dirty="0">
                <a:latin typeface="Cooper Black" panose="0208090404030B020404" pitchFamily="18" charset="0"/>
              </a:rPr>
              <a:t>identificar</a:t>
            </a:r>
            <a:r>
              <a:rPr lang="en-US" dirty="0">
                <a:latin typeface="Cooper Black" panose="0208090404030B020404" pitchFamily="18" charset="0"/>
              </a:rPr>
              <a:t> </a:t>
            </a:r>
            <a:r>
              <a:rPr lang="es-MX" dirty="0">
                <a:latin typeface="Cooper Black" panose="0208090404030B020404" pitchFamily="18" charset="0"/>
              </a:rPr>
              <a:t>paquetes</a:t>
            </a:r>
            <a:r>
              <a:rPr lang="en-US" dirty="0">
                <a:latin typeface="Cooper Black" panose="0208090404030B020404" pitchFamily="18" charset="0"/>
              </a:rPr>
              <a:t> ARP </a:t>
            </a:r>
            <a:r>
              <a:rPr lang="es-MX" dirty="0">
                <a:latin typeface="Cooper Black" panose="0208090404030B020404" pitchFamily="18" charset="0"/>
              </a:rPr>
              <a:t>gratuitos</a:t>
            </a:r>
            <a:r>
              <a:rPr lang="en-US" dirty="0">
                <a:latin typeface="Cooper Black" panose="0208090404030B0204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r>
              <a:rPr lang="es-MX" sz="2800" b="0" i="0" dirty="0">
                <a:solidFill>
                  <a:srgbClr val="FFFF00"/>
                </a:solidFill>
                <a:effectLst/>
                <a:latin typeface="Cooper Black" panose="0208090404030B020404" pitchFamily="18" charset="0"/>
              </a:rPr>
              <a:t>Los ARP gratuitos son útiles por cuatro razones</a:t>
            </a:r>
            <a:r>
              <a:rPr lang="es-MX" sz="1800" b="0" i="0" dirty="0">
                <a:solidFill>
                  <a:srgbClr val="FFFF00"/>
                </a:solidFill>
                <a:effectLst/>
                <a:latin typeface="Cooper Black" panose="0208090404030B020404" pitchFamily="18" charset="0"/>
              </a:rPr>
              <a:t>:</a:t>
            </a:r>
            <a:endParaRPr lang="es-MX" sz="1800" dirty="0">
              <a:solidFill>
                <a:srgbClr val="FFFF00"/>
              </a:solidFill>
              <a:latin typeface="Cooper Black" panose="0208090404030B020404" pitchFamily="18" charset="0"/>
            </a:endParaRPr>
          </a:p>
        </p:txBody>
      </p:sp>
      <p:sp>
        <p:nvSpPr>
          <p:cNvPr id="96" name="Google Shape;96;p16"/>
          <p:cNvSpPr txBox="1">
            <a:spLocks noGrp="1"/>
          </p:cNvSpPr>
          <p:nvPr>
            <p:ph type="body" idx="1"/>
          </p:nvPr>
        </p:nvSpPr>
        <p:spPr>
          <a:xfrm>
            <a:off x="421292" y="1672325"/>
            <a:ext cx="8229600" cy="2503200"/>
          </a:xfrm>
          <a:prstGeom prst="rect">
            <a:avLst/>
          </a:prstGeom>
        </p:spPr>
        <p:txBody>
          <a:bodyPr spcFirstLastPara="1" wrap="square" lIns="91425" tIns="91425" rIns="91425" bIns="91425" anchor="t" anchorCtr="0">
            <a:noAutofit/>
          </a:bodyPr>
          <a:lstStyle/>
          <a:p>
            <a:pPr marL="457200" lvl="0" indent="-355600" algn="just" rtl="0">
              <a:spcBef>
                <a:spcPts val="600"/>
              </a:spcBef>
              <a:spcAft>
                <a:spcPts val="0"/>
              </a:spcAft>
              <a:buSzPts val="2000"/>
              <a:buChar char="✘"/>
            </a:pPr>
            <a:r>
              <a:rPr lang="es-MX" sz="1600" dirty="0">
                <a:latin typeface="Cooper Black" panose="0208090404030B020404" pitchFamily="18" charset="0"/>
              </a:rPr>
              <a:t>Pueden ayudar a detectar conflictos de IP. </a:t>
            </a:r>
            <a:endParaRPr lang="en-US" sz="1600" dirty="0">
              <a:latin typeface="Cooper Black" panose="0208090404030B020404" pitchFamily="18" charset="0"/>
            </a:endParaRPr>
          </a:p>
          <a:p>
            <a:pPr marL="457200" lvl="0" indent="-355600" algn="just" rtl="0">
              <a:spcBef>
                <a:spcPts val="0"/>
              </a:spcBef>
              <a:spcAft>
                <a:spcPts val="0"/>
              </a:spcAft>
              <a:buSzPts val="2000"/>
              <a:buChar char="✘"/>
            </a:pPr>
            <a:r>
              <a:rPr lang="es-MX" sz="1600" dirty="0">
                <a:latin typeface="Cooper Black" panose="0208090404030B020404" pitchFamily="18" charset="0"/>
              </a:rPr>
              <a:t>Ayudan a actualizar las tablas ARP de otras máquinas .</a:t>
            </a:r>
            <a:endParaRPr lang="en-US" sz="1600" dirty="0">
              <a:latin typeface="Cooper Black" panose="0208090404030B020404" pitchFamily="18" charset="0"/>
            </a:endParaRPr>
          </a:p>
          <a:p>
            <a:pPr marL="457200" lvl="0" indent="-355600" algn="just" rtl="0">
              <a:spcBef>
                <a:spcPts val="0"/>
              </a:spcBef>
              <a:spcAft>
                <a:spcPts val="0"/>
              </a:spcAft>
              <a:buSzPts val="2000"/>
              <a:buChar char="✘"/>
            </a:pPr>
            <a:r>
              <a:rPr lang="es-MX" sz="1600" dirty="0">
                <a:latin typeface="Cooper Black" panose="0208090404030B020404" pitchFamily="18" charset="0"/>
              </a:rPr>
              <a:t>Informan a los conmutadores de la dirección MAC de la máquina en un puerto de conmutador determinado</a:t>
            </a:r>
          </a:p>
          <a:p>
            <a:pPr marL="457200" lvl="0" indent="-355600" algn="just" rtl="0">
              <a:spcBef>
                <a:spcPts val="0"/>
              </a:spcBef>
              <a:spcAft>
                <a:spcPts val="0"/>
              </a:spcAft>
              <a:buSzPts val="2000"/>
              <a:buChar char="✘"/>
            </a:pPr>
            <a:r>
              <a:rPr lang="es-MX" sz="1600" dirty="0">
                <a:latin typeface="Cooper Black" panose="0208090404030B020404" pitchFamily="18" charset="0"/>
              </a:rPr>
              <a:t>Cada vez que se activa una interfaz o enlace IP, el controlador de esa interfaz normalmente enviará un ARP gratuito para precargar las tablas ARP de todos los demás hosts locales.</a:t>
            </a:r>
            <a:endParaRPr sz="1600" dirty="0">
              <a:latin typeface="Cooper Black" panose="0208090404030B020404" pitchFamily="18" charset="0"/>
            </a:endParaRPr>
          </a:p>
          <a:p>
            <a:pPr marL="0" lvl="0" indent="0" algn="l" rtl="0">
              <a:spcBef>
                <a:spcPts val="600"/>
              </a:spcBef>
              <a:spcAft>
                <a:spcPts val="0"/>
              </a:spcAft>
              <a:buNone/>
            </a:pPr>
            <a:endParaRPr dirty="0"/>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a:extLst>
              <a:ext uri="{FF2B5EF4-FFF2-40B4-BE49-F238E27FC236}">
                <a16:creationId xmlns:a16="http://schemas.microsoft.com/office/drawing/2014/main" id="{684FE0EC-6AFE-4443-BA53-DFF1088B9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2379" y="3465912"/>
            <a:ext cx="2095500" cy="1419225"/>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C4F1499C-5508-44F5-AD5C-D0A9A1126323}"/>
              </a:ext>
            </a:extLst>
          </p:cNvPr>
          <p:cNvSpPr txBox="1"/>
          <p:nvPr/>
        </p:nvSpPr>
        <p:spPr>
          <a:xfrm>
            <a:off x="2505863" y="4881890"/>
            <a:ext cx="6780049" cy="261610"/>
          </a:xfrm>
          <a:prstGeom prst="rect">
            <a:avLst/>
          </a:prstGeom>
          <a:noFill/>
        </p:spPr>
        <p:txBody>
          <a:bodyPr wrap="square">
            <a:spAutoFit/>
          </a:bodyPr>
          <a:lstStyle/>
          <a:p>
            <a:r>
              <a:rPr lang="es-MX" sz="1100" b="0" i="0" dirty="0">
                <a:solidFill>
                  <a:srgbClr val="FFFF00"/>
                </a:solidFill>
                <a:effectLst/>
                <a:latin typeface="Arial" panose="020B0604020202020204" pitchFamily="34" charset="0"/>
              </a:rPr>
              <a:t>Técnicos que trabajan en un gran clúster de </a:t>
            </a:r>
            <a:r>
              <a:rPr lang="es-MX" sz="1100" b="0" i="0" u="none" strike="noStrike" dirty="0">
                <a:solidFill>
                  <a:srgbClr val="FFFF00"/>
                </a:solidFill>
                <a:effectLst/>
                <a:latin typeface="Arial" panose="020B0604020202020204" pitchFamily="34" charset="0"/>
              </a:rPr>
              <a:t>Linux</a:t>
            </a:r>
            <a:r>
              <a:rPr lang="es-MX" sz="1100" b="0" i="0" dirty="0">
                <a:solidFill>
                  <a:srgbClr val="FFFF00"/>
                </a:solidFill>
                <a:effectLst/>
                <a:latin typeface="Arial" panose="020B0604020202020204" pitchFamily="34" charset="0"/>
              </a:rPr>
              <a:t> en la </a:t>
            </a:r>
            <a:r>
              <a:rPr lang="es-MX" sz="1100" b="0" i="0" u="none" strike="noStrike" dirty="0">
                <a:solidFill>
                  <a:srgbClr val="FFFF00"/>
                </a:solidFill>
                <a:effectLst/>
                <a:latin typeface="Arial" panose="020B0604020202020204" pitchFamily="34" charset="0"/>
              </a:rPr>
              <a:t>Universidad Tecnológica de Chemnitz</a:t>
            </a:r>
            <a:r>
              <a:rPr lang="es-MX" sz="1100" b="0" i="0" dirty="0">
                <a:solidFill>
                  <a:srgbClr val="FFFF00"/>
                </a:solidFill>
                <a:effectLst/>
                <a:latin typeface="Arial" panose="020B0604020202020204" pitchFamily="34" charset="0"/>
              </a:rPr>
              <a:t> , Alemania</a:t>
            </a:r>
            <a:endParaRPr lang="es-MX" sz="1100"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ctrTitle" idx="4294967295"/>
          </p:nvPr>
        </p:nvSpPr>
        <p:spPr>
          <a:xfrm>
            <a:off x="685800" y="1542779"/>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6000" dirty="0">
                <a:latin typeface="Cooper Black" panose="0208090404030B020404" pitchFamily="18" charset="0"/>
              </a:rPr>
              <a:t>problemas de ARP</a:t>
            </a:r>
            <a:endParaRPr sz="6000" dirty="0">
              <a:latin typeface="Cooper Black" panose="0208090404030B020404" pitchFamily="18" charset="0"/>
            </a:endParaRPr>
          </a:p>
        </p:txBody>
      </p:sp>
      <p:grpSp>
        <p:nvGrpSpPr>
          <p:cNvPr id="106" name="Google Shape;106;p17"/>
          <p:cNvGrpSpPr/>
          <p:nvPr/>
        </p:nvGrpSpPr>
        <p:grpSpPr>
          <a:xfrm rot="-7230029">
            <a:off x="5407243" y="620941"/>
            <a:ext cx="1516808" cy="960909"/>
            <a:chOff x="238125" y="1918825"/>
            <a:chExt cx="1042450" cy="660400"/>
          </a:xfrm>
        </p:grpSpPr>
        <p:sp>
          <p:nvSpPr>
            <p:cNvPr id="107"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7"/>
          <p:cNvGrpSpPr/>
          <p:nvPr/>
        </p:nvGrpSpPr>
        <p:grpSpPr>
          <a:xfrm rot="4843953" flipH="1">
            <a:off x="1852839" y="713511"/>
            <a:ext cx="1166676" cy="1032863"/>
            <a:chOff x="1113100" y="2199475"/>
            <a:chExt cx="801900" cy="709925"/>
          </a:xfrm>
        </p:grpSpPr>
        <p:sp>
          <p:nvSpPr>
            <p:cNvPr id="110" name="Google Shape;110;p1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7"/>
          <p:cNvGrpSpPr/>
          <p:nvPr/>
        </p:nvGrpSpPr>
        <p:grpSpPr>
          <a:xfrm rot="2011211">
            <a:off x="2252931" y="147946"/>
            <a:ext cx="1046869" cy="269659"/>
            <a:chOff x="271125" y="812725"/>
            <a:chExt cx="766525" cy="221725"/>
          </a:xfrm>
        </p:grpSpPr>
        <p:sp>
          <p:nvSpPr>
            <p:cNvPr id="113" name="Google Shape;113;p1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6" name="Picture 4" descr="La importancia de aprender a resolver problemas">
            <a:extLst>
              <a:ext uri="{FF2B5EF4-FFF2-40B4-BE49-F238E27FC236}">
                <a16:creationId xmlns:a16="http://schemas.microsoft.com/office/drawing/2014/main" id="{872B15D2-2D25-404E-91E5-0520910CF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176" y="420413"/>
            <a:ext cx="2052947" cy="1149650"/>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B68D0934-459C-41F0-B6C3-C790417C82C2}"/>
              </a:ext>
            </a:extLst>
          </p:cNvPr>
          <p:cNvSpPr txBox="1"/>
          <p:nvPr/>
        </p:nvSpPr>
        <p:spPr>
          <a:xfrm>
            <a:off x="4587287" y="2978378"/>
            <a:ext cx="4572000" cy="1569660"/>
          </a:xfrm>
          <a:prstGeom prst="rect">
            <a:avLst/>
          </a:prstGeom>
          <a:noFill/>
        </p:spPr>
        <p:txBody>
          <a:bodyPr wrap="square">
            <a:spAutoFit/>
          </a:bodyPr>
          <a:lstStyle/>
          <a:p>
            <a:r>
              <a:rPr lang="es-MX" sz="2400" b="0" i="0" dirty="0">
                <a:solidFill>
                  <a:srgbClr val="FFFF00"/>
                </a:solidFill>
                <a:effectLst/>
                <a:latin typeface="Cooper Black" panose="0208090404030B020404" pitchFamily="18" charset="0"/>
              </a:rPr>
              <a:t>En la ilustración, se muestran dos problemas potenciales con el protocolo ARP.</a:t>
            </a:r>
            <a:endParaRPr lang="es-MX" sz="1800" dirty="0">
              <a:solidFill>
                <a:srgbClr val="FFFF00"/>
              </a:solidFill>
              <a:latin typeface="Cooper Black" panose="0208090404030B020404" pitchFamily="18" charset="0"/>
            </a:endParaRPr>
          </a:p>
        </p:txBody>
      </p:sp>
      <p:pic>
        <p:nvPicPr>
          <p:cNvPr id="6" name="Imagen 5">
            <a:extLst>
              <a:ext uri="{FF2B5EF4-FFF2-40B4-BE49-F238E27FC236}">
                <a16:creationId xmlns:a16="http://schemas.microsoft.com/office/drawing/2014/main" id="{87D7DAA3-471A-42FB-85BB-B39D65575562}"/>
              </a:ext>
            </a:extLst>
          </p:cNvPr>
          <p:cNvPicPr>
            <a:picLocks noChangeAspect="1"/>
          </p:cNvPicPr>
          <p:nvPr/>
        </p:nvPicPr>
        <p:blipFill rotWithShape="1">
          <a:blip r:embed="rId4"/>
          <a:srcRect l="37527" t="24838" r="20210" b="20272"/>
          <a:stretch/>
        </p:blipFill>
        <p:spPr>
          <a:xfrm>
            <a:off x="1067409" y="2525029"/>
            <a:ext cx="3230240" cy="23587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body" idx="1"/>
          </p:nvPr>
        </p:nvSpPr>
        <p:spPr>
          <a:xfrm>
            <a:off x="457200" y="2169650"/>
            <a:ext cx="3994500" cy="275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dirty="0">
                <a:latin typeface="Cooper Black" panose="0208090404030B020404" pitchFamily="18" charset="0"/>
              </a:rPr>
              <a:t>Existen numerosas desventajas al usar ARP proxy, incluido un aumento en el tráfico ARP general.</a:t>
            </a:r>
          </a:p>
          <a:p>
            <a:pPr marL="0" lvl="0" indent="0" algn="l" rtl="0">
              <a:spcBef>
                <a:spcPts val="600"/>
              </a:spcBef>
              <a:spcAft>
                <a:spcPts val="0"/>
              </a:spcAft>
              <a:buNone/>
            </a:pPr>
            <a:r>
              <a:rPr lang="es-MX" dirty="0">
                <a:latin typeface="Cooper Black" panose="0208090404030B020404" pitchFamily="18" charset="0"/>
              </a:rPr>
              <a:t>En la Figura  Wireshark ha detectado que se ha producido un uso de direcciones duplicadas.</a:t>
            </a:r>
            <a:endParaRPr dirty="0">
              <a:latin typeface="Cooper Black" panose="0208090404030B020404" pitchFamily="18" charset="0"/>
            </a:endParaRPr>
          </a:p>
        </p:txBody>
      </p:sp>
      <p:sp>
        <p:nvSpPr>
          <p:cNvPr id="122" name="Google Shape;122;p1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Cuidado con el ARP proxy</a:t>
            </a:r>
            <a:endParaRPr dirty="0"/>
          </a:p>
        </p:txBody>
      </p:sp>
      <p:sp>
        <p:nvSpPr>
          <p:cNvPr id="124" name="Google Shape;124;p18"/>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C39A8038-E499-49D3-B4B2-FAB1BEB3CF7F}"/>
              </a:ext>
            </a:extLst>
          </p:cNvPr>
          <p:cNvPicPr>
            <a:picLocks noChangeAspect="1"/>
          </p:cNvPicPr>
          <p:nvPr/>
        </p:nvPicPr>
        <p:blipFill rotWithShape="1">
          <a:blip r:embed="rId3"/>
          <a:srcRect l="20537" t="25495" r="31720" b="9832"/>
          <a:stretch/>
        </p:blipFill>
        <p:spPr>
          <a:xfrm>
            <a:off x="4469856" y="1600929"/>
            <a:ext cx="4365523" cy="33248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9A089617-D1BB-4BE7-895F-5CF9FE669D8D}"/>
              </a:ext>
            </a:extLst>
          </p:cNvPr>
          <p:cNvPicPr>
            <a:picLocks noChangeAspect="1"/>
          </p:cNvPicPr>
          <p:nvPr/>
        </p:nvPicPr>
        <p:blipFill rotWithShape="1">
          <a:blip r:embed="rId2"/>
          <a:srcRect r="71720"/>
          <a:stretch/>
        </p:blipFill>
        <p:spPr>
          <a:xfrm>
            <a:off x="0" y="1255"/>
            <a:ext cx="2585884" cy="5140990"/>
          </a:xfrm>
          <a:prstGeom prst="rect">
            <a:avLst/>
          </a:prstGeom>
        </p:spPr>
      </p:pic>
      <p:pic>
        <p:nvPicPr>
          <p:cNvPr id="9" name="Imagen 8">
            <a:extLst>
              <a:ext uri="{FF2B5EF4-FFF2-40B4-BE49-F238E27FC236}">
                <a16:creationId xmlns:a16="http://schemas.microsoft.com/office/drawing/2014/main" id="{1C7ED36A-AFF9-4625-99DC-7297B732FDED}"/>
              </a:ext>
            </a:extLst>
          </p:cNvPr>
          <p:cNvPicPr>
            <a:picLocks noChangeAspect="1"/>
          </p:cNvPicPr>
          <p:nvPr/>
        </p:nvPicPr>
        <p:blipFill rotWithShape="1">
          <a:blip r:embed="rId3"/>
          <a:srcRect l="37312" r="30430"/>
          <a:stretch/>
        </p:blipFill>
        <p:spPr>
          <a:xfrm>
            <a:off x="2685915" y="0"/>
            <a:ext cx="2949677" cy="5140990"/>
          </a:xfrm>
          <a:prstGeom prst="rect">
            <a:avLst/>
          </a:prstGeom>
        </p:spPr>
      </p:pic>
      <p:pic>
        <p:nvPicPr>
          <p:cNvPr id="11" name="Imagen 10">
            <a:extLst>
              <a:ext uri="{FF2B5EF4-FFF2-40B4-BE49-F238E27FC236}">
                <a16:creationId xmlns:a16="http://schemas.microsoft.com/office/drawing/2014/main" id="{B3689C82-C79A-4618-833C-D90FFCF00E7C}"/>
              </a:ext>
            </a:extLst>
          </p:cNvPr>
          <p:cNvPicPr>
            <a:picLocks noChangeAspect="1"/>
          </p:cNvPicPr>
          <p:nvPr/>
        </p:nvPicPr>
        <p:blipFill rotWithShape="1">
          <a:blip r:embed="rId4"/>
          <a:srcRect l="37634" t="20249" r="23334" b="17021"/>
          <a:stretch/>
        </p:blipFill>
        <p:spPr>
          <a:xfrm>
            <a:off x="5735623" y="570271"/>
            <a:ext cx="3329719" cy="3008671"/>
          </a:xfrm>
          <a:prstGeom prst="rect">
            <a:avLst/>
          </a:prstGeom>
        </p:spPr>
      </p:pic>
    </p:spTree>
    <p:extLst>
      <p:ext uri="{BB962C8B-B14F-4D97-AF65-F5344CB8AC3E}">
        <p14:creationId xmlns:p14="http://schemas.microsoft.com/office/powerpoint/2010/main" val="180893590"/>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481</Words>
  <Application>Microsoft Office PowerPoint</Application>
  <PresentationFormat>Presentación en pantalla (16:9)</PresentationFormat>
  <Paragraphs>54</Paragraphs>
  <Slides>24</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Aharoni</vt:lpstr>
      <vt:lpstr>Sniglet</vt:lpstr>
      <vt:lpstr>Calibri</vt:lpstr>
      <vt:lpstr>Cooper Black</vt:lpstr>
      <vt:lpstr>Walter Turncoat</vt:lpstr>
      <vt:lpstr>Ursula template</vt:lpstr>
      <vt:lpstr>Capítulo 16 Analizar el tráfico del Protocolo de resolución de direcciones (ARP)</vt:lpstr>
      <vt:lpstr>Proposito del protocolo ARP </vt:lpstr>
      <vt:lpstr>Analizar solicitudes / respuestas ARP normales</vt:lpstr>
      <vt:lpstr>Presentación de PowerPoint</vt:lpstr>
      <vt:lpstr>  Analizar ARP gratuitos</vt:lpstr>
      <vt:lpstr>Los ARP gratuitos son útiles por cuatro razones:</vt:lpstr>
      <vt:lpstr>problemas de ARP</vt:lpstr>
      <vt:lpstr>Cuidado con el ARP proxy</vt:lpstr>
      <vt:lpstr>Presentación de PowerPoint</vt:lpstr>
      <vt:lpstr>Ejemplo</vt:lpstr>
      <vt:lpstr>Hacemos un ping con la ip del celular  </vt:lpstr>
      <vt:lpstr>Entramos a wireshark y notamos que ah generado varios paquetes  </vt:lpstr>
      <vt:lpstr>En este caso analizaremos el tráfico del Protocolo ARP. Para eso aplicaremos un filtro donde colocaremos ARP. </vt:lpstr>
      <vt:lpstr>Nos encontramos con varios. El primero es el que tiene que ver con el ARP request y el de abajo con ARP replay  </vt:lpstr>
      <vt:lpstr>Ahora analizaremos cada uno</vt:lpstr>
      <vt:lpstr>El paquete esta formado por tres capas  </vt:lpstr>
      <vt:lpstr>Presentación de PowerPoint</vt:lpstr>
      <vt:lpstr>Presentación de PowerPoint</vt:lpstr>
      <vt:lpstr>Presentación de PowerPoint</vt:lpstr>
      <vt:lpstr>Presentación de PowerPoint</vt:lpstr>
      <vt:lpstr>Arp replay </vt:lpstr>
      <vt:lpstr>Presentación de PowerPoint</vt:lpstr>
      <vt:lpstr>Presentación de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16 Analizar el tráfico del Protocolo de resolución de direcciones (ARP)</dc:title>
  <dc:creator>Penguch7 Alonzo</dc:creator>
  <cp:lastModifiedBy>Manu Alonzo</cp:lastModifiedBy>
  <cp:revision>24</cp:revision>
  <dcterms:modified xsi:type="dcterms:W3CDTF">2020-12-07T10:26:09Z</dcterms:modified>
</cp:coreProperties>
</file>