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  <p:sldId id="261" r:id="rId7"/>
    <p:sldId id="262" r:id="rId8"/>
    <p:sldId id="269" r:id="rId9"/>
    <p:sldId id="265" r:id="rId10"/>
    <p:sldId id="270" r:id="rId11"/>
    <p:sldId id="267" r:id="rId12"/>
    <p:sldId id="272" r:id="rId13"/>
    <p:sldId id="271" r:id="rId14"/>
    <p:sldId id="273" r:id="rId15"/>
    <p:sldId id="274" r:id="rId16"/>
    <p:sldId id="276" r:id="rId17"/>
    <p:sldId id="275" r:id="rId18"/>
    <p:sldId id="26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64840-6463-483B-B586-B2936D206A28}" v="2" dt="2021-12-06T05:02:47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1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66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EBEB0-2C5F-45E5-8D30-47DF9A468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4B484F-E296-474A-91CF-54A2A024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018E2-B0E4-4611-A952-3AA0B526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E4832-041C-484D-A685-898898B2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27CD6-48EE-4EA4-A65B-E7B0B4D0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3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013B-30D1-4B01-B487-401526D1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6D2A6-FCB7-4650-9171-3564BD215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8013F-B199-4D23-B6A4-C44A4DD7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0D5FD-AE39-4680-A5FD-1C90E1EF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DD6B7-ED32-42C8-97BB-E5D9DB48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8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508460-A055-4D2C-B040-72AF987E9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D5D29-3FF5-463C-A064-2731CE30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B3841-0D1B-478E-B7D7-5D10E4F9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CAF8F-09A5-4050-BB9F-657E2A32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1DF18-0133-4AC4-A654-4A61EE7F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B8D23-70D1-4076-B72A-78EF495E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94BF9-AAAD-4545-B787-B06904ED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7B3F-9953-4692-A59A-0C700845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2C54E-2BF8-4756-BED2-0E0D524B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04367-81DD-48F0-8276-9861BBB2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9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5EAEC-7E3F-4476-BFD5-62DC5C66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884201-275A-414A-9129-58B4DA09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FE430-015B-45EA-809A-0B66CC53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5F8DC-9190-4D92-9CAA-F6A93751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CCFFB-B280-440E-867F-4D1AB1B2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0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546BC-52C2-4CD1-BF53-8501CB0F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0933F-0377-4F00-BC69-386910756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40940-3BD6-4432-95C9-DE8A8A054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2AB61-BD5C-4AD7-8984-6657891B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A5B30-C2B4-47A4-B3EA-EA22611D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FF49E1-3CE4-4C26-90A2-8AF608D4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4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2F2C1-799F-4A9B-B2B5-6A6F35B3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8F708-21F6-4FB7-BD46-18BAFE0EA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B4A18D-A946-4667-A3FE-C0204BC4C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B995A3-EA24-47CD-B04B-7481B953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49CCF8-084A-493C-94D1-DF8899DBF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31BDE8-2444-43BE-B96B-37C5B44B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0CA715-B2C7-4477-8E58-5189FB48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DCA673-90E4-4625-9AC9-14522703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8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E45F-6EDC-4384-AEF6-5BF93C1A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05874F-F89A-44FB-BCF4-E173DD1F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DC0700-0F34-4DAF-89CE-4515F9F1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13AAE2-EC43-4F40-93DD-56244F19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0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6A48C-6A2A-496F-BA98-EC741F7E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B0E328-F3E5-4350-90C1-4CBC64D7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9D2E7B-6887-40A7-9869-02354D12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0E9F-F601-410D-982B-FF8E9197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375E2-F2B9-450C-86CC-67F0123F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7D062-C8DC-486F-9C90-90D14363A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D2813-1B2C-4A29-918F-5B8E2D59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A27083-77DA-4361-BFB1-54E52EE0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178AB-1CBB-4240-A83E-D7852151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F730B-3866-4B1A-8648-F771F06B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AD41CF-4252-4AB1-8829-48D49697A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7859AC-FC08-466E-A06B-F14AE0A4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7D1A5-2341-45C6-8EA0-AE55111A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4EF01-7ADC-4FF7-90C3-FB5FFA4C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8C11F-04B4-4E62-B380-C792E792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2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FCDB7-B691-45A9-99F3-26ECC366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9F2918-6DBA-4C05-BA71-2D6191E1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61ADE-85A8-4D47-874E-1C02A8AFD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DC905-6EA0-4A31-9790-77FD88D75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FF853-355D-483A-8650-129862DE4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1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126330-218B-4A15-94C1-6A7A0217C732}"/>
              </a:ext>
            </a:extLst>
          </p:cNvPr>
          <p:cNvSpPr/>
          <p:nvPr/>
        </p:nvSpPr>
        <p:spPr>
          <a:xfrm rot="10800000" flipV="1">
            <a:off x="0" y="6301740"/>
            <a:ext cx="12192000" cy="5562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E7A095-5A56-4E57-9790-82442CD2410C}"/>
              </a:ext>
            </a:extLst>
          </p:cNvPr>
          <p:cNvSpPr/>
          <p:nvPr/>
        </p:nvSpPr>
        <p:spPr>
          <a:xfrm rot="10800000" flipV="1">
            <a:off x="-1" y="2689860"/>
            <a:ext cx="12192000" cy="147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3E6D57-D58F-4DAB-A666-8ADEF7DFA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개미 주식회사 게임 진행 방식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4FAB67-5122-4228-AC4C-5C3C876D8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097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작성일</a:t>
            </a:r>
            <a:r>
              <a:rPr lang="en-US" altLang="ko-KR" sz="2000" dirty="0"/>
              <a:t>: 2022-03-24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97F080-5135-4DF1-83D2-DF6081245D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64522"/>
            <a:ext cx="1059181" cy="238316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1610EECD-1DE7-4CCD-81A6-DAC226E9F443}"/>
              </a:ext>
            </a:extLst>
          </p:cNvPr>
          <p:cNvSpPr txBox="1">
            <a:spLocks/>
          </p:cNvSpPr>
          <p:nvPr/>
        </p:nvSpPr>
        <p:spPr>
          <a:xfrm>
            <a:off x="10824519" y="6028657"/>
            <a:ext cx="1367481" cy="2730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작성자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Rookiss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01796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3FA74A7-EF11-4952-830F-98F260293E33}"/>
              </a:ext>
            </a:extLst>
          </p:cNvPr>
          <p:cNvSpPr txBox="1"/>
          <p:nvPr/>
        </p:nvSpPr>
        <p:spPr>
          <a:xfrm>
            <a:off x="320588" y="1301869"/>
            <a:ext cx="5635891" cy="50280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endParaRPr lang="en-US" altLang="ko-KR" sz="1000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게임 진행 방식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EF7EDF-6D8A-416F-A780-CD371B02D5C8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2-2. </a:t>
            </a:r>
            <a:r>
              <a:rPr lang="ko-KR" altLang="en-US" sz="1100" b="1" dirty="0"/>
              <a:t>생활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B7CB55-F0DF-4D4D-941A-517097CF11D7}"/>
              </a:ext>
            </a:extLst>
          </p:cNvPr>
          <p:cNvSpPr txBox="1"/>
          <p:nvPr/>
        </p:nvSpPr>
        <p:spPr>
          <a:xfrm>
            <a:off x="320588" y="867623"/>
            <a:ext cx="5635891" cy="4434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프로젝트</a:t>
            </a:r>
            <a:r>
              <a:rPr lang="en-US" altLang="ko-KR" sz="1000" dirty="0">
                <a:latin typeface="+mj-lt"/>
              </a:rPr>
              <a:t>(</a:t>
            </a:r>
            <a:r>
              <a:rPr lang="ko-KR" altLang="en-US" sz="1000" dirty="0">
                <a:latin typeface="+mj-lt"/>
              </a:rPr>
              <a:t>퀘스트</a:t>
            </a:r>
            <a:r>
              <a:rPr lang="en-US" altLang="ko-KR" sz="1000" dirty="0">
                <a:latin typeface="+mj-lt"/>
              </a:rPr>
              <a:t>)</a:t>
            </a:r>
            <a:r>
              <a:rPr lang="ko-KR" altLang="en-US" sz="1000" dirty="0">
                <a:latin typeface="+mj-lt"/>
              </a:rPr>
              <a:t>를 진행하며 벽돌 획득 및 능력치 상승 및 인센티브</a:t>
            </a:r>
            <a:r>
              <a:rPr lang="en-US" altLang="ko-KR" sz="1000" dirty="0">
                <a:latin typeface="+mj-lt"/>
              </a:rPr>
              <a:t>(</a:t>
            </a:r>
            <a:r>
              <a:rPr lang="ko-KR" altLang="en-US" sz="1000" dirty="0">
                <a:latin typeface="+mj-lt"/>
              </a:rPr>
              <a:t>돈</a:t>
            </a:r>
            <a:r>
              <a:rPr lang="en-US" altLang="ko-KR" sz="1000" dirty="0">
                <a:latin typeface="+mj-lt"/>
              </a:rPr>
              <a:t>)</a:t>
            </a:r>
            <a:r>
              <a:rPr lang="ko-KR" altLang="en-US" sz="1000" dirty="0">
                <a:latin typeface="+mj-lt"/>
              </a:rPr>
              <a:t>을 받을 수 있다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프로젝트는 무조건적으로 성공하지 않는다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3F70939-05FA-4FAE-BA2A-A43330EF2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0" y="1481059"/>
            <a:ext cx="2477647" cy="46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C1BD8A9-4E8C-4FBB-9052-3C66793C6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916" y="1481059"/>
            <a:ext cx="2477647" cy="46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858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1942DD6-E2C9-4D9F-880F-9CDB48447A84}"/>
              </a:ext>
            </a:extLst>
          </p:cNvPr>
          <p:cNvSpPr txBox="1"/>
          <p:nvPr/>
        </p:nvSpPr>
        <p:spPr>
          <a:xfrm>
            <a:off x="320588" y="868699"/>
            <a:ext cx="5635891" cy="4434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개미는 습득한 벽돌을 가지고</a:t>
            </a:r>
            <a:r>
              <a:rPr lang="en-US" altLang="ko-KR" sz="1000" dirty="0">
                <a:latin typeface="+mj-lt"/>
              </a:rPr>
              <a:t> </a:t>
            </a:r>
            <a:r>
              <a:rPr lang="ko-KR" altLang="en-US" sz="1000" dirty="0">
                <a:latin typeface="+mj-lt"/>
              </a:rPr>
              <a:t>바로 </a:t>
            </a:r>
            <a:r>
              <a:rPr lang="ko-KR" altLang="en-US" sz="1000" dirty="0" err="1">
                <a:latin typeface="+mj-lt"/>
              </a:rPr>
              <a:t>윗</a:t>
            </a:r>
            <a:r>
              <a:rPr lang="ko-KR" altLang="en-US" sz="1000" dirty="0">
                <a:latin typeface="+mj-lt"/>
              </a:rPr>
              <a:t> 단계 상사와 전투를 할 수 있다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어떤 상대방과도 원한다면 전투할 수 있다</a:t>
            </a:r>
            <a:r>
              <a:rPr lang="en-US" altLang="ko-KR" sz="1000" dirty="0">
                <a:latin typeface="+mj-lt"/>
              </a:rPr>
              <a:t>. (</a:t>
            </a:r>
            <a:r>
              <a:rPr lang="ko-KR" altLang="en-US" sz="1000" dirty="0">
                <a:latin typeface="+mj-lt"/>
              </a:rPr>
              <a:t>바로 사장과 전투 가능</a:t>
            </a:r>
            <a:r>
              <a:rPr lang="en-US" altLang="ko-KR" sz="1000" dirty="0">
                <a:latin typeface="+mj-lt"/>
              </a:rPr>
              <a:t>)</a:t>
            </a:r>
            <a:r>
              <a:rPr lang="ko-KR" altLang="en-US" sz="1000" dirty="0">
                <a:latin typeface="+mj-lt"/>
              </a:rPr>
              <a:t> </a:t>
            </a:r>
            <a:endParaRPr lang="en-US" altLang="ko-KR" sz="1000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8C5058-A4C3-4898-B883-6A7A5E14A0D2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2-3. </a:t>
            </a:r>
            <a:r>
              <a:rPr lang="ko-KR" altLang="en-US" sz="1100" b="1" dirty="0"/>
              <a:t>전투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게임 진행 방식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59CB7D-D4D3-4B15-A934-2418529A1DD0}"/>
              </a:ext>
            </a:extLst>
          </p:cNvPr>
          <p:cNvSpPr txBox="1"/>
          <p:nvPr/>
        </p:nvSpPr>
        <p:spPr>
          <a:xfrm>
            <a:off x="320588" y="1301869"/>
            <a:ext cx="5635891" cy="50280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endParaRPr lang="en-US" altLang="ko-KR" sz="1000" dirty="0">
              <a:latin typeface="+mj-lt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0BA6005-2F39-43F1-840E-A8FDC016A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0" y="1480522"/>
            <a:ext cx="2477647" cy="46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8" name="그림 2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C845E1F5-262D-4626-A7BC-6AB4C5038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916" y="1480522"/>
            <a:ext cx="2477647" cy="46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393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98C5058-A4C3-4898-B883-6A7A5E14A0D2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2-3. </a:t>
            </a:r>
            <a:r>
              <a:rPr lang="ko-KR" altLang="en-US" sz="1100" b="1" dirty="0"/>
              <a:t>전투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2A27AC-054E-4FC7-B2B8-300546059AC2}"/>
              </a:ext>
            </a:extLst>
          </p:cNvPr>
          <p:cNvSpPr txBox="1"/>
          <p:nvPr/>
        </p:nvSpPr>
        <p:spPr>
          <a:xfrm>
            <a:off x="320588" y="867623"/>
            <a:ext cx="5635891" cy="4434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개미의 능력치에 비례해 벽돌의 데미지가 결정되며 상대의 </a:t>
            </a:r>
            <a:r>
              <a:rPr lang="en-US" altLang="ko-KR" sz="1000" dirty="0">
                <a:latin typeface="+mj-lt"/>
              </a:rPr>
              <a:t>Hp</a:t>
            </a:r>
            <a:r>
              <a:rPr lang="ko-KR" altLang="en-US" sz="1000" dirty="0">
                <a:latin typeface="+mj-lt"/>
              </a:rPr>
              <a:t>를 먼저 깎아 승리한다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상대방을 쓰러트릴 시 상대방의 직급으로 승진하며 상대방을 아군으로 포섭하게 된다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게임 진행 방식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659F94-6A2A-4E11-B837-B79188DB6562}"/>
              </a:ext>
            </a:extLst>
          </p:cNvPr>
          <p:cNvSpPr txBox="1"/>
          <p:nvPr/>
        </p:nvSpPr>
        <p:spPr>
          <a:xfrm>
            <a:off x="320588" y="1301869"/>
            <a:ext cx="5635891" cy="50280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endParaRPr lang="en-US" altLang="ko-KR" sz="1000" dirty="0">
              <a:latin typeface="+mj-lt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9B2D4D5-32B8-4D28-A618-3B9A4510C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582" y="1480522"/>
            <a:ext cx="2477647" cy="46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그림 9" descr="화이트보드이(가) 표시된 사진&#10;&#10;자동 생성된 설명">
            <a:extLst>
              <a:ext uri="{FF2B5EF4-FFF2-40B4-BE49-F238E27FC236}">
                <a16:creationId xmlns:a16="http://schemas.microsoft.com/office/drawing/2014/main" id="{FDE122ED-C457-4DF5-A6EE-4A1FDCAB0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0" y="1480522"/>
            <a:ext cx="2477647" cy="46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4373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게임 진행 방식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CB7A3-41C3-4818-A7E4-E77C8B962C6F}"/>
              </a:ext>
            </a:extLst>
          </p:cNvPr>
          <p:cNvSpPr txBox="1"/>
          <p:nvPr/>
        </p:nvSpPr>
        <p:spPr>
          <a:xfrm>
            <a:off x="320588" y="863557"/>
            <a:ext cx="5635891" cy="4434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기간 또는 간헐적으로 특정 이벤트가 진행된다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간헐적으로 상사가 다가와 이야기를 걸고 선택지를 제공한다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C8B36-8093-46E8-B0B3-A45E01B770BA}"/>
              </a:ext>
            </a:extLst>
          </p:cNvPr>
          <p:cNvSpPr txBox="1"/>
          <p:nvPr/>
        </p:nvSpPr>
        <p:spPr>
          <a:xfrm>
            <a:off x="320588" y="600871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2-4. </a:t>
            </a:r>
            <a:r>
              <a:rPr lang="ko-KR" altLang="en-US" sz="1100" b="1" dirty="0"/>
              <a:t>이벤트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1DB2B9-5DB2-42BC-B6CC-68B13C34B7AC}"/>
              </a:ext>
            </a:extLst>
          </p:cNvPr>
          <p:cNvSpPr txBox="1"/>
          <p:nvPr/>
        </p:nvSpPr>
        <p:spPr>
          <a:xfrm>
            <a:off x="320588" y="1301869"/>
            <a:ext cx="5635891" cy="50280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endParaRPr lang="en-US" altLang="ko-KR" sz="1000" dirty="0">
              <a:latin typeface="+mj-lt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ABEAFCF-6C27-47FB-9079-47D3C7738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0" y="1480522"/>
            <a:ext cx="2477647" cy="46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2C57BBC-8DAB-40C5-8ACE-D45B6A182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583" y="1480522"/>
            <a:ext cx="2477647" cy="46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702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게임 진행 방식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2F3E84-0978-4D11-A9FA-0B885AE9D0A1}"/>
              </a:ext>
            </a:extLst>
          </p:cNvPr>
          <p:cNvSpPr txBox="1"/>
          <p:nvPr/>
        </p:nvSpPr>
        <p:spPr>
          <a:xfrm>
            <a:off x="320588" y="858414"/>
            <a:ext cx="6105970" cy="4434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이벤트 및 선택지 선택에 따라 능력치 증가 또는 감소</a:t>
            </a:r>
            <a:r>
              <a:rPr lang="en-US" altLang="ko-KR" sz="1000" dirty="0">
                <a:latin typeface="+mj-lt"/>
              </a:rPr>
              <a:t>, </a:t>
            </a:r>
            <a:r>
              <a:rPr lang="ko-KR" altLang="en-US" sz="1000" dirty="0">
                <a:latin typeface="+mj-lt"/>
              </a:rPr>
              <a:t>골드 증가 또는 감소 등등 효과를 받는다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플레이어가 직접 다른 직급의 개미들에게 대화를 걸 수 있다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C2A2FA-6720-416B-A637-06D73DCD4DB0}"/>
              </a:ext>
            </a:extLst>
          </p:cNvPr>
          <p:cNvSpPr txBox="1"/>
          <p:nvPr/>
        </p:nvSpPr>
        <p:spPr>
          <a:xfrm>
            <a:off x="320588" y="600871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2-4. </a:t>
            </a:r>
            <a:r>
              <a:rPr lang="ko-KR" altLang="en-US" sz="1100" b="1" dirty="0"/>
              <a:t>이벤트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C3115-47EC-49B9-B303-A8B91E2CB432}"/>
              </a:ext>
            </a:extLst>
          </p:cNvPr>
          <p:cNvSpPr txBox="1"/>
          <p:nvPr/>
        </p:nvSpPr>
        <p:spPr>
          <a:xfrm>
            <a:off x="320588" y="1301869"/>
            <a:ext cx="6105970" cy="50280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endParaRPr lang="en-US" altLang="ko-KR" sz="1000" dirty="0">
              <a:latin typeface="+mj-lt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6DF88D0-C1AE-4B26-BA5F-6D1A490B0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582" y="1478489"/>
            <a:ext cx="2477648" cy="46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4204D90-C71A-47F5-8261-4E699B792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0" y="1478489"/>
            <a:ext cx="2477648" cy="46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603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게임 진행 방식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2F3E84-0978-4D11-A9FA-0B885AE9D0A1}"/>
              </a:ext>
            </a:extLst>
          </p:cNvPr>
          <p:cNvSpPr txBox="1"/>
          <p:nvPr/>
        </p:nvSpPr>
        <p:spPr>
          <a:xfrm>
            <a:off x="320588" y="858414"/>
            <a:ext cx="6105970" cy="4434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캐릭터의 능력치에 따라 스토리가 진행 되며 중간중간 게임 오버가 될 수 있는 선택지가 존재한다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게임 오버 시 바로 직전 선택지에서 다시 시작한다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C2A2FA-6720-416B-A637-06D73DCD4DB0}"/>
              </a:ext>
            </a:extLst>
          </p:cNvPr>
          <p:cNvSpPr txBox="1"/>
          <p:nvPr/>
        </p:nvSpPr>
        <p:spPr>
          <a:xfrm>
            <a:off x="320588" y="600871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2-5. </a:t>
            </a:r>
            <a:r>
              <a:rPr lang="ko-KR" altLang="en-US" sz="1100" b="1" dirty="0"/>
              <a:t>멀티 엔딩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C3115-47EC-49B9-B303-A8B91E2CB432}"/>
              </a:ext>
            </a:extLst>
          </p:cNvPr>
          <p:cNvSpPr txBox="1"/>
          <p:nvPr/>
        </p:nvSpPr>
        <p:spPr>
          <a:xfrm>
            <a:off x="320588" y="1301869"/>
            <a:ext cx="6105970" cy="50280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endParaRPr lang="en-US" altLang="ko-KR" sz="1000" dirty="0">
              <a:latin typeface="+mj-lt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3B72154-59E2-458F-BA6B-9ABDE468F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583" y="1478490"/>
            <a:ext cx="2477648" cy="468000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A448018-E418-4FF3-8F0D-EF02EDCA4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1" y="1480522"/>
            <a:ext cx="2477647" cy="46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9965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게임 진행 방식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2F3E84-0978-4D11-A9FA-0B885AE9D0A1}"/>
              </a:ext>
            </a:extLst>
          </p:cNvPr>
          <p:cNvSpPr txBox="1"/>
          <p:nvPr/>
        </p:nvSpPr>
        <p:spPr>
          <a:xfrm>
            <a:off x="320588" y="858414"/>
            <a:ext cx="6105970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마지막 사장 엔딩 시 세가지 선택권이 출력되며</a:t>
            </a:r>
            <a:r>
              <a:rPr lang="en-US" altLang="ko-KR" sz="1000" dirty="0">
                <a:latin typeface="+mj-lt"/>
              </a:rPr>
              <a:t>, </a:t>
            </a:r>
            <a:r>
              <a:rPr lang="ko-KR" altLang="en-US" sz="1000" dirty="0">
                <a:latin typeface="+mj-lt"/>
              </a:rPr>
              <a:t>선택에 따라 원하는 플레이가 가능하다</a:t>
            </a:r>
            <a:r>
              <a:rPr lang="en-US" altLang="ko-KR" sz="1000" dirty="0">
                <a:latin typeface="+mj-lt"/>
              </a:rPr>
              <a:t>.</a:t>
            </a:r>
            <a:r>
              <a:rPr lang="ko-KR" altLang="en-US" sz="1000" dirty="0">
                <a:latin typeface="+mj-lt"/>
              </a:rPr>
              <a:t> </a:t>
            </a:r>
            <a:endParaRPr lang="en-US" altLang="ko-KR" sz="1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C2A2FA-6720-416B-A637-06D73DCD4DB0}"/>
              </a:ext>
            </a:extLst>
          </p:cNvPr>
          <p:cNvSpPr txBox="1"/>
          <p:nvPr/>
        </p:nvSpPr>
        <p:spPr>
          <a:xfrm>
            <a:off x="320588" y="600871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2-5. </a:t>
            </a:r>
            <a:r>
              <a:rPr lang="ko-KR" altLang="en-US" sz="1100" b="1" dirty="0"/>
              <a:t>멀티 엔딩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C3115-47EC-49B9-B303-A8B91E2CB432}"/>
              </a:ext>
            </a:extLst>
          </p:cNvPr>
          <p:cNvSpPr txBox="1"/>
          <p:nvPr/>
        </p:nvSpPr>
        <p:spPr>
          <a:xfrm>
            <a:off x="320588" y="1117203"/>
            <a:ext cx="6105970" cy="50280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endParaRPr lang="en-US" altLang="ko-KR" sz="1000" dirty="0">
              <a:latin typeface="+mj-lt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2033FB7-A274-4E2C-B498-625B97324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0" y="1291251"/>
            <a:ext cx="2477647" cy="46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7EF858B-C0F6-4521-94A7-DA76B23676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582" y="1291249"/>
            <a:ext cx="2477649" cy="468000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0686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게임 진행 방식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2F3E84-0978-4D11-A9FA-0B885AE9D0A1}"/>
              </a:ext>
            </a:extLst>
          </p:cNvPr>
          <p:cNvSpPr txBox="1"/>
          <p:nvPr/>
        </p:nvSpPr>
        <p:spPr>
          <a:xfrm>
            <a:off x="320588" y="858414"/>
            <a:ext cx="6105970" cy="4434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게임 오버 시 컬렉션이 오픈 되며</a:t>
            </a:r>
            <a:r>
              <a:rPr lang="en-US" altLang="ko-KR" sz="1000" dirty="0">
                <a:latin typeface="+mj-lt"/>
              </a:rPr>
              <a:t>, </a:t>
            </a:r>
            <a:r>
              <a:rPr lang="ko-KR" altLang="en-US" sz="1000" dirty="0">
                <a:latin typeface="+mj-lt"/>
              </a:rPr>
              <a:t>컬렉션마다 기본 </a:t>
            </a:r>
            <a:r>
              <a:rPr lang="ko-KR" altLang="en-US" sz="1000" dirty="0" err="1">
                <a:latin typeface="+mj-lt"/>
              </a:rPr>
              <a:t>스탯이</a:t>
            </a:r>
            <a:r>
              <a:rPr lang="ko-KR" altLang="en-US" sz="1000" dirty="0">
                <a:latin typeface="+mj-lt"/>
              </a:rPr>
              <a:t> 존재한다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컬렉션은 별도로 보관된다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C2A2FA-6720-416B-A637-06D73DCD4DB0}"/>
              </a:ext>
            </a:extLst>
          </p:cNvPr>
          <p:cNvSpPr txBox="1"/>
          <p:nvPr/>
        </p:nvSpPr>
        <p:spPr>
          <a:xfrm>
            <a:off x="320588" y="600871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2-6. </a:t>
            </a:r>
            <a:r>
              <a:rPr lang="ko-KR" altLang="en-US" sz="1100" b="1" dirty="0"/>
              <a:t>컬렉션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C3115-47EC-49B9-B303-A8B91E2CB432}"/>
              </a:ext>
            </a:extLst>
          </p:cNvPr>
          <p:cNvSpPr txBox="1"/>
          <p:nvPr/>
        </p:nvSpPr>
        <p:spPr>
          <a:xfrm>
            <a:off x="320588" y="1301870"/>
            <a:ext cx="6105970" cy="443566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endParaRPr lang="en-US" altLang="ko-KR" sz="1000" dirty="0">
              <a:latin typeface="+mj-lt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D722229-1B05-43FC-9A76-659CA489D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583" y="1450068"/>
            <a:ext cx="2483563" cy="41392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C7A63E6-9E67-41D8-94B7-CD5E883770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09"/>
          <a:stretch/>
        </p:blipFill>
        <p:spPr>
          <a:xfrm>
            <a:off x="444289" y="1450068"/>
            <a:ext cx="2477648" cy="41366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1665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/>
              <a:t>감사합니다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912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3"/>
            <a:ext cx="12192000" cy="552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717C27-A790-4074-921E-39352B9D30BC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0. </a:t>
            </a:r>
            <a:r>
              <a:rPr lang="ko-KR" altLang="en-US" sz="1600" b="1" dirty="0">
                <a:latin typeface="+mj-lt"/>
              </a:rPr>
              <a:t>문서 이력</a:t>
            </a:r>
            <a:endParaRPr lang="en-US" altLang="ko-KR" sz="1600" b="1" dirty="0">
              <a:latin typeface="+mj-lt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228CC26-2990-4B86-B259-1D7608344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65705"/>
              </p:ext>
            </p:extLst>
          </p:nvPr>
        </p:nvGraphicFramePr>
        <p:xfrm>
          <a:off x="320588" y="886482"/>
          <a:ext cx="11541895" cy="56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>
                  <a:extLst>
                    <a:ext uri="{9D8B030D-6E8A-4147-A177-3AD203B41FA5}">
                      <a16:colId xmlns:a16="http://schemas.microsoft.com/office/drawing/2014/main" val="2395970356"/>
                    </a:ext>
                  </a:extLst>
                </a:gridCol>
                <a:gridCol w="1007075">
                  <a:extLst>
                    <a:ext uri="{9D8B030D-6E8A-4147-A177-3AD203B41FA5}">
                      <a16:colId xmlns:a16="http://schemas.microsoft.com/office/drawing/2014/main" val="635339287"/>
                    </a:ext>
                  </a:extLst>
                </a:gridCol>
                <a:gridCol w="1056503">
                  <a:extLst>
                    <a:ext uri="{9D8B030D-6E8A-4147-A177-3AD203B41FA5}">
                      <a16:colId xmlns:a16="http://schemas.microsoft.com/office/drawing/2014/main" val="3986455100"/>
                    </a:ext>
                  </a:extLst>
                </a:gridCol>
                <a:gridCol w="8384059">
                  <a:extLst>
                    <a:ext uri="{9D8B030D-6E8A-4147-A177-3AD203B41FA5}">
                      <a16:colId xmlns:a16="http://schemas.microsoft.com/office/drawing/2014/main" val="2175268523"/>
                    </a:ext>
                  </a:extLst>
                </a:gridCol>
                <a:gridCol w="654905">
                  <a:extLst>
                    <a:ext uri="{9D8B030D-6E8A-4147-A177-3AD203B41FA5}">
                      <a16:colId xmlns:a16="http://schemas.microsoft.com/office/drawing/2014/main" val="1289178422"/>
                    </a:ext>
                  </a:extLst>
                </a:gridCol>
              </a:tblGrid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8113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Rookiss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2022-03-24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최초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15223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92556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94617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4439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30718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44300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24449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80529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81169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617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40671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99586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508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52280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973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2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F8E4DE1-876B-41F1-B152-6C1D61438F86}"/>
              </a:ext>
            </a:extLst>
          </p:cNvPr>
          <p:cNvSpPr/>
          <p:nvPr/>
        </p:nvSpPr>
        <p:spPr>
          <a:xfrm rot="16200000" flipV="1">
            <a:off x="6789421" y="1455420"/>
            <a:ext cx="6858002" cy="3947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rot="16200000" flipV="1">
            <a:off x="-1455420" y="1455419"/>
            <a:ext cx="6858002" cy="3947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76474"/>
            <a:ext cx="1059181" cy="238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CFCE04-2559-439B-88B3-28FC5C493B7E}"/>
              </a:ext>
            </a:extLst>
          </p:cNvPr>
          <p:cNvSpPr txBox="1"/>
          <p:nvPr/>
        </p:nvSpPr>
        <p:spPr>
          <a:xfrm>
            <a:off x="5018905" y="2930251"/>
            <a:ext cx="215419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개요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게임 진행 방식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16BD1-1D96-41DE-8FEB-B4896A193A10}"/>
              </a:ext>
            </a:extLst>
          </p:cNvPr>
          <p:cNvSpPr txBox="1"/>
          <p:nvPr/>
        </p:nvSpPr>
        <p:spPr>
          <a:xfrm>
            <a:off x="1438912" y="3198166"/>
            <a:ext cx="106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목차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58903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/>
              <a:t>1. </a:t>
            </a:r>
            <a:r>
              <a:rPr lang="ko-KR" altLang="en-US" sz="2400" b="1" dirty="0"/>
              <a:t>개요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95425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BA500A5-6F36-42FB-BFB4-3A8AFBBB9CC3}"/>
              </a:ext>
            </a:extLst>
          </p:cNvPr>
          <p:cNvSpPr txBox="1"/>
          <p:nvPr/>
        </p:nvSpPr>
        <p:spPr>
          <a:xfrm>
            <a:off x="320588" y="4234071"/>
            <a:ext cx="6666201" cy="16394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5F8B54-311A-4646-9E90-62C03D15EAD3}"/>
              </a:ext>
            </a:extLst>
          </p:cNvPr>
          <p:cNvSpPr txBox="1"/>
          <p:nvPr/>
        </p:nvSpPr>
        <p:spPr>
          <a:xfrm>
            <a:off x="320588" y="2267983"/>
            <a:ext cx="6666201" cy="16394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/>
              <a:t>개요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FB93F-B0CE-4FD2-B636-8F5E6680DAC6}"/>
              </a:ext>
            </a:extLst>
          </p:cNvPr>
          <p:cNvSpPr txBox="1"/>
          <p:nvPr/>
        </p:nvSpPr>
        <p:spPr>
          <a:xfrm>
            <a:off x="320588" y="868699"/>
            <a:ext cx="6666201" cy="81278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본 문서는 개미 주식 회사의 게임 전반 구성 내용을 제공한다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개미 주식 회사는 소스 제공자의 아이디어를 각색하여 제작한 게임이다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게임은 모바일 기반으로 제작한다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기획 내용은 회의를 통해 변경될 수 있다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1625C-B829-4FA8-9421-B8AF7328AF17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1-1. </a:t>
            </a:r>
            <a:r>
              <a:rPr lang="ko-KR" altLang="en-US" sz="1100" b="1" dirty="0"/>
              <a:t>문서 개요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047D1-EB9E-4D25-909F-8324ACACE69C}"/>
              </a:ext>
            </a:extLst>
          </p:cNvPr>
          <p:cNvSpPr txBox="1"/>
          <p:nvPr/>
        </p:nvSpPr>
        <p:spPr>
          <a:xfrm>
            <a:off x="320588" y="2009194"/>
            <a:ext cx="6666201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본 게임은 직장인의 애환을 </a:t>
            </a:r>
            <a:r>
              <a:rPr lang="ko-KR" altLang="en-US" sz="1000" dirty="0" err="1">
                <a:latin typeface="+mj-lt"/>
              </a:rPr>
              <a:t>개그적</a:t>
            </a:r>
            <a:r>
              <a:rPr lang="ko-KR" altLang="en-US" sz="1000" dirty="0">
                <a:latin typeface="+mj-lt"/>
              </a:rPr>
              <a:t> 요소로 승화시키고 스트레스 해소용 사이다를 제공한다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F3A54-613C-4E15-A465-F438D673C17C}"/>
              </a:ext>
            </a:extLst>
          </p:cNvPr>
          <p:cNvSpPr txBox="1"/>
          <p:nvPr/>
        </p:nvSpPr>
        <p:spPr>
          <a:xfrm>
            <a:off x="320588" y="1746508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1-2. </a:t>
            </a:r>
            <a:r>
              <a:rPr lang="ko-KR" altLang="en-US" sz="1100" b="1" dirty="0"/>
              <a:t>게임 개요</a:t>
            </a:r>
            <a:endParaRPr lang="en-US" altLang="ko-KR" sz="1100" b="1" dirty="0">
              <a:latin typeface="+mj-lt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CA11638-9ED9-4ADC-8378-2CE475D03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5" y="4301914"/>
            <a:ext cx="2603539" cy="14644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E627450B-D6EA-424E-B29A-49D5E13894EB}"/>
              </a:ext>
            </a:extLst>
          </p:cNvPr>
          <p:cNvGrpSpPr/>
          <p:nvPr/>
        </p:nvGrpSpPr>
        <p:grpSpPr>
          <a:xfrm>
            <a:off x="378543" y="2335826"/>
            <a:ext cx="4449028" cy="1476111"/>
            <a:chOff x="320588" y="2780357"/>
            <a:chExt cx="7900713" cy="2621321"/>
          </a:xfrm>
        </p:grpSpPr>
        <p:pic>
          <p:nvPicPr>
            <p:cNvPr id="1026" name="Picture 2" descr="개비스콘 - 나무위키">
              <a:extLst>
                <a:ext uri="{FF2B5EF4-FFF2-40B4-BE49-F238E27FC236}">
                  <a16:creationId xmlns:a16="http://schemas.microsoft.com/office/drawing/2014/main" id="{25DE9A79-3C3C-468E-8BD6-2B213185DF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591"/>
            <a:stretch/>
          </p:blipFill>
          <p:spPr bwMode="auto">
            <a:xfrm>
              <a:off x="320588" y="2780357"/>
              <a:ext cx="4419600" cy="2621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개비스콘 짤 생성기 포스트모템">
              <a:extLst>
                <a:ext uri="{FF2B5EF4-FFF2-40B4-BE49-F238E27FC236}">
                  <a16:creationId xmlns:a16="http://schemas.microsoft.com/office/drawing/2014/main" id="{C3CEB8F4-3258-4063-8375-57CE7C913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0188" y="2780358"/>
              <a:ext cx="3481113" cy="2621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A564641-016C-4088-A5E9-0F83BCAD1CB1}"/>
              </a:ext>
            </a:extLst>
          </p:cNvPr>
          <p:cNvSpPr txBox="1"/>
          <p:nvPr/>
        </p:nvSpPr>
        <p:spPr>
          <a:xfrm>
            <a:off x="320588" y="3975282"/>
            <a:ext cx="6666201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회사 생활을 통해 캐릭터를 성장시켜 최종 보스인 사장을 밀어내고 사장의 자리에 앉는 것이 게임의 목표이다</a:t>
            </a:r>
            <a:r>
              <a:rPr lang="en-US" altLang="ko-KR" sz="1000" dirty="0">
                <a:latin typeface="+mj-lt"/>
              </a:rPr>
              <a:t>.</a:t>
            </a:r>
            <a:r>
              <a:rPr lang="ko-KR" altLang="en-US" sz="1000" dirty="0">
                <a:latin typeface="+mj-lt"/>
              </a:rPr>
              <a:t> </a:t>
            </a:r>
            <a:endParaRPr lang="en-US" altLang="ko-KR" sz="1000" dirty="0">
              <a:latin typeface="+mj-lt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1E962B-B57B-4BAE-B8B6-DC1BC07D2B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33" y="4301914"/>
            <a:ext cx="2603539" cy="14644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BB87A17-ABEC-4B02-8F77-C5759A237114}"/>
              </a:ext>
            </a:extLst>
          </p:cNvPr>
          <p:cNvCxnSpPr/>
          <p:nvPr/>
        </p:nvCxnSpPr>
        <p:spPr>
          <a:xfrm>
            <a:off x="2867296" y="5035640"/>
            <a:ext cx="442574" cy="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38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/>
              <a:t>2. </a:t>
            </a:r>
            <a:r>
              <a:rPr lang="ko-KR" altLang="en-US" sz="2400" b="1" dirty="0"/>
              <a:t>게임 진행 방식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5497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C1289EB-EF92-4CF1-9455-AAA66C612B95}"/>
              </a:ext>
            </a:extLst>
          </p:cNvPr>
          <p:cNvSpPr txBox="1"/>
          <p:nvPr/>
        </p:nvSpPr>
        <p:spPr>
          <a:xfrm>
            <a:off x="320588" y="1301869"/>
            <a:ext cx="5635891" cy="50280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endParaRPr lang="en-US" altLang="ko-KR" sz="1000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게임 진행 방식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FB93F-B0CE-4FD2-B636-8F5E6680DAC6}"/>
              </a:ext>
            </a:extLst>
          </p:cNvPr>
          <p:cNvSpPr txBox="1"/>
          <p:nvPr/>
        </p:nvSpPr>
        <p:spPr>
          <a:xfrm>
            <a:off x="320588" y="868699"/>
            <a:ext cx="5635891" cy="4434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개미는 플레이어로 직장에서 신입 직급부터 시작하게 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플레이어는 신입 개미를 성장시켜 재화인 돈</a:t>
            </a:r>
            <a:r>
              <a:rPr lang="en-US" altLang="ko-KR" sz="1000" dirty="0">
                <a:latin typeface="+mj-lt"/>
              </a:rPr>
              <a:t>, </a:t>
            </a:r>
            <a:r>
              <a:rPr lang="ko-KR" altLang="en-US" sz="1000" dirty="0">
                <a:latin typeface="+mj-lt"/>
              </a:rPr>
              <a:t>벽돌과 직장에 필요한 능력치를 쌓는다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1625C-B829-4FA8-9421-B8AF7328AF17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2-1. </a:t>
            </a:r>
            <a:r>
              <a:rPr lang="ko-KR" altLang="en-US" sz="1100" b="1" dirty="0"/>
              <a:t>성장</a:t>
            </a:r>
            <a:endParaRPr lang="en-US" altLang="ko-KR" sz="1100" b="1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93E137-348D-48BA-BE3B-5DA0DCA4D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9" y="1481060"/>
            <a:ext cx="2477648" cy="46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55C47A-ADC4-4B30-8623-343246528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75" y="1481060"/>
            <a:ext cx="2477648" cy="46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571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C1289EB-EF92-4CF1-9455-AAA66C612B95}"/>
              </a:ext>
            </a:extLst>
          </p:cNvPr>
          <p:cNvSpPr txBox="1"/>
          <p:nvPr/>
        </p:nvSpPr>
        <p:spPr>
          <a:xfrm>
            <a:off x="320588" y="1301869"/>
            <a:ext cx="5635891" cy="50280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endParaRPr lang="en-US" altLang="ko-KR" sz="1000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게임 진행 방식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1625C-B829-4FA8-9421-B8AF7328AF17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2-1. </a:t>
            </a:r>
            <a:r>
              <a:rPr lang="ko-KR" altLang="en-US" sz="1100" b="1" dirty="0"/>
              <a:t>성장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14C645-1DC3-422B-8EEA-B239DE116A35}"/>
              </a:ext>
            </a:extLst>
          </p:cNvPr>
          <p:cNvSpPr txBox="1"/>
          <p:nvPr/>
        </p:nvSpPr>
        <p:spPr>
          <a:xfrm>
            <a:off x="320587" y="858414"/>
            <a:ext cx="5635891" cy="4434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재화를 통해 능력치를 올릴 수 있다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개미 성장 시 연봉 협상 및 다른 개미의 자리에 도전할 수 있게 된다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pic>
        <p:nvPicPr>
          <p:cNvPr id="13" name="그림 1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77563E69-D7E5-4B8F-8ED2-F6E6390DD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072" y="1481617"/>
            <a:ext cx="2477352" cy="467944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EAC82B-71F5-41D5-9AFD-BB599AB1F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9" y="1475917"/>
            <a:ext cx="2477648" cy="46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8147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3FA74A7-EF11-4952-830F-98F260293E33}"/>
              </a:ext>
            </a:extLst>
          </p:cNvPr>
          <p:cNvSpPr txBox="1"/>
          <p:nvPr/>
        </p:nvSpPr>
        <p:spPr>
          <a:xfrm>
            <a:off x="320588" y="1301869"/>
            <a:ext cx="5635891" cy="50280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endParaRPr lang="en-US" altLang="ko-KR" sz="1000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게임 진행 방식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0F13E1-54DE-442B-81D2-02E811286A51}"/>
              </a:ext>
            </a:extLst>
          </p:cNvPr>
          <p:cNvSpPr txBox="1"/>
          <p:nvPr/>
        </p:nvSpPr>
        <p:spPr>
          <a:xfrm>
            <a:off x="320588" y="868699"/>
            <a:ext cx="5635891" cy="4434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출근 시 자리에서 근무하며</a:t>
            </a:r>
            <a:r>
              <a:rPr lang="en-US" altLang="ko-KR" sz="1000" dirty="0">
                <a:latin typeface="+mj-lt"/>
              </a:rPr>
              <a:t>, </a:t>
            </a:r>
            <a:r>
              <a:rPr lang="ko-KR" altLang="en-US" sz="1000" dirty="0">
                <a:latin typeface="+mj-lt"/>
              </a:rPr>
              <a:t>근무 시 체력이 깎이고 능력치가 랜덤하게 상승한다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간헐적으로 발생하는 이벤트를 통해 벽돌 획득 및  능력치가 상승하거나 깎일 수 있다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EF7EDF-6D8A-416F-A780-CD371B02D5C8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2-2. </a:t>
            </a:r>
            <a:r>
              <a:rPr lang="ko-KR" altLang="en-US" sz="1100" b="1" dirty="0"/>
              <a:t>생활</a:t>
            </a:r>
            <a:endParaRPr lang="en-US" altLang="ko-KR" sz="1100" b="1" dirty="0">
              <a:latin typeface="+mj-lt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0C9284D-A737-4A99-8432-68F970C6C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0" y="1481060"/>
            <a:ext cx="2477647" cy="46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1AEF8C-9004-4BD6-8B76-1850D40FD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917" y="1481059"/>
            <a:ext cx="2477647" cy="46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442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459</Words>
  <Application>Microsoft Office PowerPoint</Application>
  <PresentationFormat>와이드스크린</PresentationFormat>
  <Paragraphs>86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개미 주식회사 게임 진행 방식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Lee YoungHun</dc:creator>
  <cp:lastModifiedBy>user4</cp:lastModifiedBy>
  <cp:revision>34</cp:revision>
  <dcterms:created xsi:type="dcterms:W3CDTF">2021-11-30T08:11:03Z</dcterms:created>
  <dcterms:modified xsi:type="dcterms:W3CDTF">2022-03-30T06:59:32Z</dcterms:modified>
</cp:coreProperties>
</file>