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4" r:id="rId7"/>
    <p:sldId id="265" r:id="rId8"/>
    <p:sldId id="266" r:id="rId9"/>
    <p:sldId id="273" r:id="rId10"/>
    <p:sldId id="274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6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EBEB0-2C5F-45E5-8D30-47DF9A46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4B484F-E296-474A-91CF-54A2A024F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18E2-B0E4-4611-A952-3AA0B526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E4832-041C-484D-A685-898898B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27CD6-48EE-4EA4-A65B-E7B0B4D0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B013B-30D1-4B01-B487-401526D1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6D2A6-FCB7-4650-9171-3564BD215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8013F-B199-4D23-B6A4-C44A4DD7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D5FD-AE39-4680-A5FD-1C90E1E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DD6B7-ED32-42C8-97BB-E5D9DB48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508460-A055-4D2C-B040-72AF987E9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D5D29-3FF5-463C-A064-2731CE30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B3841-0D1B-478E-B7D7-5D10E4F9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CAF8F-09A5-4050-BB9F-657E2A3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1DF18-0133-4AC4-A654-4A61EE7F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8D23-70D1-4076-B72A-78EF495E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4BF9-AAAD-4545-B787-B06904ED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77B3F-9953-4692-A59A-0C70084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2C54E-2BF8-4756-BED2-0E0D524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04367-81DD-48F0-8276-9861BBB2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5EAEC-7E3F-4476-BFD5-62DC5C66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84201-275A-414A-9129-58B4DA09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FE430-015B-45EA-809A-0B66CC53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5F8DC-9190-4D92-9CAA-F6A9375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CCFFB-B280-440E-867F-4D1AB1B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46BC-52C2-4CD1-BF53-8501CB0F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40933F-0377-4F00-BC69-386910756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C40940-3BD6-4432-95C9-DE8A8A054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2AB61-BD5C-4AD7-8984-6657891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5B30-C2B4-47A4-B3EA-EA22611D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F49E1-3CE4-4C26-90A2-8AF608D4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2F2C1-799F-4A9B-B2B5-6A6F35B3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8F708-21F6-4FB7-BD46-18BAFE0E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4A18D-A946-4667-A3FE-C0204BC4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B995A3-EA24-47CD-B04B-7481B953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9CCF8-084A-493C-94D1-DF8899DBF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31BDE8-2444-43BE-B96B-37C5B44B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A715-B2C7-4477-8E58-5189FB48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CA673-90E4-4625-9AC9-1452270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E45F-6EDC-4384-AEF6-5BF93C1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5874F-F89A-44FB-BCF4-E173DD1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DC0700-0F34-4DAF-89CE-4515F9F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3AAE2-EC43-4F40-93DD-56244F1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0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6A48C-6A2A-496F-BA98-EC741F7E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B0E328-F3E5-4350-90C1-4CBC64D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D2E7B-6887-40A7-9869-02354D1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0E9F-F601-410D-982B-FF8E9197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375E2-F2B9-450C-86CC-67F0123F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7D062-C8DC-486F-9C90-90D14363A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DD2813-1B2C-4A29-918F-5B8E2D59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27083-77DA-4361-BFB1-54E52EE0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178AB-1CBB-4240-A83E-D7852151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730B-3866-4B1A-8648-F771F06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D41CF-4252-4AB1-8829-48D49697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859AC-FC08-466E-A06B-F14AE0A4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B7D1A5-2341-45C6-8EA0-AE55111A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4EF01-7ADC-4FF7-90C3-FB5FFA4C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8C11F-04B4-4E62-B380-C792E792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FCDB7-B691-45A9-99F3-26ECC3660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F2918-6DBA-4C05-BA71-2D6191E1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61ADE-85A8-4D47-874E-1C02A8AFD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89FE-D7F2-42F5-AEC3-A0DC100777F2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DC905-6EA0-4A31-9790-77FD88D75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FF853-355D-483A-8650-129862DE4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4219-4EB9-474C-840D-A58CE8FC4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1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126330-218B-4A15-94C1-6A7A0217C732}"/>
              </a:ext>
            </a:extLst>
          </p:cNvPr>
          <p:cNvSpPr/>
          <p:nvPr/>
        </p:nvSpPr>
        <p:spPr>
          <a:xfrm rot="10800000" flipV="1">
            <a:off x="0" y="6301740"/>
            <a:ext cx="12192000" cy="556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7A095-5A56-4E57-9790-82442CD2410C}"/>
              </a:ext>
            </a:extLst>
          </p:cNvPr>
          <p:cNvSpPr/>
          <p:nvPr/>
        </p:nvSpPr>
        <p:spPr>
          <a:xfrm rot="10800000" flipV="1">
            <a:off x="-1" y="2689860"/>
            <a:ext cx="12192000" cy="147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3E6D57-D58F-4DAB-A666-8ADEF7DF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개미 주식회사 </a:t>
            </a:r>
            <a:r>
              <a:rPr lang="ko-KR" altLang="en-US" sz="3200" dirty="0" err="1"/>
              <a:t>스탯</a:t>
            </a:r>
            <a:r>
              <a:rPr lang="en-US" altLang="ko-KR" sz="3200" dirty="0"/>
              <a:t>, </a:t>
            </a:r>
            <a:r>
              <a:rPr lang="ko-KR" altLang="en-US" sz="3200" dirty="0"/>
              <a:t>데이터 계산 공식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4FAB67-5122-4228-AC4C-5C3C876D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09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작성일</a:t>
            </a:r>
            <a:r>
              <a:rPr lang="en-US" altLang="ko-KR" sz="2000" dirty="0"/>
              <a:t>: 2022-04-19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7F080-5135-4DF1-83D2-DF6081245D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64522"/>
            <a:ext cx="1059181" cy="2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9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전투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1834A-EF04-4DB2-85F4-29D83A5BB4DB}"/>
              </a:ext>
            </a:extLst>
          </p:cNvPr>
          <p:cNvSpPr txBox="1"/>
          <p:nvPr/>
        </p:nvSpPr>
        <p:spPr>
          <a:xfrm>
            <a:off x="320587" y="869441"/>
            <a:ext cx="1080167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시 게이지 바의 </a:t>
            </a:r>
            <a:r>
              <a:rPr lang="ko-KR" altLang="en-US" sz="1000" dirty="0" err="1">
                <a:latin typeface="+mj-lt"/>
              </a:rPr>
              <a:t>존에</a:t>
            </a:r>
            <a:r>
              <a:rPr lang="ko-KR" altLang="en-US" sz="1000" dirty="0">
                <a:latin typeface="+mj-lt"/>
              </a:rPr>
              <a:t> 따라 데미지가 달라진다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69A38-D77E-48B4-B548-0F666B954111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3-1. </a:t>
            </a:r>
            <a:r>
              <a:rPr lang="ko-KR" altLang="en-US" sz="1100" b="1" dirty="0"/>
              <a:t>게이지 바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028932-F06B-43A9-BB51-65422E37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125463"/>
              </p:ext>
            </p:extLst>
          </p:nvPr>
        </p:nvGraphicFramePr>
        <p:xfrm>
          <a:off x="320588" y="1128230"/>
          <a:ext cx="1080167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61">
                  <a:extLst>
                    <a:ext uri="{9D8B030D-6E8A-4147-A177-3AD203B41FA5}">
                      <a16:colId xmlns:a16="http://schemas.microsoft.com/office/drawing/2014/main" val="1149217161"/>
                    </a:ext>
                  </a:extLst>
                </a:gridCol>
                <a:gridCol w="843267">
                  <a:extLst>
                    <a:ext uri="{9D8B030D-6E8A-4147-A177-3AD203B41FA5}">
                      <a16:colId xmlns:a16="http://schemas.microsoft.com/office/drawing/2014/main" val="1738806900"/>
                    </a:ext>
                  </a:extLst>
                </a:gridCol>
                <a:gridCol w="2795798">
                  <a:extLst>
                    <a:ext uri="{9D8B030D-6E8A-4147-A177-3AD203B41FA5}">
                      <a16:colId xmlns:a16="http://schemas.microsoft.com/office/drawing/2014/main" val="2627265272"/>
                    </a:ext>
                  </a:extLst>
                </a:gridCol>
                <a:gridCol w="6754146">
                  <a:extLst>
                    <a:ext uri="{9D8B030D-6E8A-4147-A177-3AD203B41FA5}">
                      <a16:colId xmlns:a16="http://schemas.microsoft.com/office/drawing/2014/main" val="1153286687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078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노멀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노멀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존에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맞출 시 전체 데미지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캐릭터 전체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현재 스트레스 수치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0.n(%) ) ) * 0.7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8584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굿 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굿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존에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맞출 시 전체 데미지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캐릭터 전체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현재 스트레스 수치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0.n(%) ) ) *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5893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퍼펙트 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퍼펙트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존에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맞출 시 전체 데미지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캐릭터 전체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현재 스트레스 수치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0.n(%) ) ) * 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6733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0AFA6A-8F6B-421A-94CE-3043F0EA283F}"/>
              </a:ext>
            </a:extLst>
          </p:cNvPr>
          <p:cNvSpPr txBox="1"/>
          <p:nvPr/>
        </p:nvSpPr>
        <p:spPr>
          <a:xfrm>
            <a:off x="320587" y="2494260"/>
            <a:ext cx="1080167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시 상대 직급에 따라 굿 존의 크기가 달라지며 공식은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ADCA0-1363-457C-B391-E799591F98B7}"/>
              </a:ext>
            </a:extLst>
          </p:cNvPr>
          <p:cNvSpPr txBox="1"/>
          <p:nvPr/>
        </p:nvSpPr>
        <p:spPr>
          <a:xfrm>
            <a:off x="320588" y="2231574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3-2. </a:t>
            </a:r>
            <a:r>
              <a:rPr lang="ko-KR" altLang="en-US" sz="1100" b="1" dirty="0"/>
              <a:t>게이지 바 굿 존 크기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FBDB83D-143A-4CC6-BE78-7A51BB60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57117"/>
              </p:ext>
            </p:extLst>
          </p:nvPr>
        </p:nvGraphicFramePr>
        <p:xfrm>
          <a:off x="320588" y="2753049"/>
          <a:ext cx="108016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61">
                  <a:extLst>
                    <a:ext uri="{9D8B030D-6E8A-4147-A177-3AD203B41FA5}">
                      <a16:colId xmlns:a16="http://schemas.microsoft.com/office/drawing/2014/main" val="1149217161"/>
                    </a:ext>
                  </a:extLst>
                </a:gridCol>
                <a:gridCol w="843267">
                  <a:extLst>
                    <a:ext uri="{9D8B030D-6E8A-4147-A177-3AD203B41FA5}">
                      <a16:colId xmlns:a16="http://schemas.microsoft.com/office/drawing/2014/main" val="1738806900"/>
                    </a:ext>
                  </a:extLst>
                </a:gridCol>
                <a:gridCol w="2795798">
                  <a:extLst>
                    <a:ext uri="{9D8B030D-6E8A-4147-A177-3AD203B41FA5}">
                      <a16:colId xmlns:a16="http://schemas.microsoft.com/office/drawing/2014/main" val="2627265272"/>
                    </a:ext>
                  </a:extLst>
                </a:gridCol>
                <a:gridCol w="6754146">
                  <a:extLst>
                    <a:ext uri="{9D8B030D-6E8A-4147-A177-3AD203B41FA5}">
                      <a16:colId xmlns:a16="http://schemas.microsoft.com/office/drawing/2014/main" val="1153286687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굿 존 기본 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078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굿 존의 기본 크기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100(%) * 2) / 1 =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8584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과장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굿 존의 기본 크기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100(%) * 3) / 2  = 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5893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굿 존의 기본 크기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100(%) * 4) / 3  = 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67338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굿 존의 기본 크기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100(%) * 5) / 4  = 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714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굿 존의 기본 크기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100(%) * 6) / 5  = 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9815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A7B67A-40C9-49D8-B8C9-FE47A4356CAC}"/>
              </a:ext>
            </a:extLst>
          </p:cNvPr>
          <p:cNvSpPr txBox="1"/>
          <p:nvPr/>
        </p:nvSpPr>
        <p:spPr>
          <a:xfrm>
            <a:off x="320587" y="4606759"/>
            <a:ext cx="1080167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전투 시 상대 직급에 따라 굿 존의 크기가 달라지며 공식은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BB4F4-03BB-4479-A6A0-A4F6FB6B1DA4}"/>
              </a:ext>
            </a:extLst>
          </p:cNvPr>
          <p:cNvSpPr txBox="1"/>
          <p:nvPr/>
        </p:nvSpPr>
        <p:spPr>
          <a:xfrm>
            <a:off x="320588" y="434407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3-3. </a:t>
            </a:r>
            <a:r>
              <a:rPr lang="ko-KR" altLang="en-US" sz="1100" b="1" dirty="0"/>
              <a:t>게이지 바 벽돌의 속도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A4AE3CC-734F-4D55-A06B-4C80F7C2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1694"/>
              </p:ext>
            </p:extLst>
          </p:nvPr>
        </p:nvGraphicFramePr>
        <p:xfrm>
          <a:off x="320588" y="4865548"/>
          <a:ext cx="108016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61">
                  <a:extLst>
                    <a:ext uri="{9D8B030D-6E8A-4147-A177-3AD203B41FA5}">
                      <a16:colId xmlns:a16="http://schemas.microsoft.com/office/drawing/2014/main" val="1149217161"/>
                    </a:ext>
                  </a:extLst>
                </a:gridCol>
                <a:gridCol w="843267">
                  <a:extLst>
                    <a:ext uri="{9D8B030D-6E8A-4147-A177-3AD203B41FA5}">
                      <a16:colId xmlns:a16="http://schemas.microsoft.com/office/drawing/2014/main" val="1738806900"/>
                    </a:ext>
                  </a:extLst>
                </a:gridCol>
                <a:gridCol w="2795798">
                  <a:extLst>
                    <a:ext uri="{9D8B030D-6E8A-4147-A177-3AD203B41FA5}">
                      <a16:colId xmlns:a16="http://schemas.microsoft.com/office/drawing/2014/main" val="2627265272"/>
                    </a:ext>
                  </a:extLst>
                </a:gridCol>
                <a:gridCol w="6754146">
                  <a:extLst>
                    <a:ext uri="{9D8B030D-6E8A-4147-A177-3AD203B41FA5}">
                      <a16:colId xmlns:a16="http://schemas.microsoft.com/office/drawing/2014/main" val="1153286687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적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벽돌의 기본 속도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수치가 높을수록 빠름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078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(100(%) * 1) / 2 * 1.5 = 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8584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(100(%) * 2) / 3 * 2 = 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5893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(100(%) * 3) / 4 * 2 = 112.5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67338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(100(%) * 4) / 5 * 2 = 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171434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(100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(%) * 5) / 6 * 2 = 124.5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4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/>
              <a:t>감사합니다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17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3"/>
            <a:ext cx="12192000" cy="552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7C27-A790-4074-921E-39352B9D30BC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0. </a:t>
            </a:r>
            <a:r>
              <a:rPr lang="ko-KR" altLang="en-US" sz="1600" b="1" dirty="0">
                <a:latin typeface="+mj-lt"/>
              </a:rPr>
              <a:t>문서 이력</a:t>
            </a:r>
            <a:endParaRPr lang="en-US" altLang="ko-KR" sz="1600" b="1" dirty="0">
              <a:latin typeface="+mj-lt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228CC26-2990-4B86-B259-1D760834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81955"/>
              </p:ext>
            </p:extLst>
          </p:nvPr>
        </p:nvGraphicFramePr>
        <p:xfrm>
          <a:off x="320588" y="886482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2022-03-31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최초 작성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이영훈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2022-04-05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 수정 및 보강 </a:t>
                      </a:r>
                      <a:r>
                        <a:rPr lang="en-US" altLang="ko-KR" sz="1200" dirty="0"/>
                        <a:t>-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8E4DE1-876B-41F1-B152-6C1D61438F86}"/>
              </a:ext>
            </a:extLst>
          </p:cNvPr>
          <p:cNvSpPr/>
          <p:nvPr/>
        </p:nvSpPr>
        <p:spPr>
          <a:xfrm rot="16200000" flipV="1">
            <a:off x="6789421" y="1455420"/>
            <a:ext cx="6858002" cy="394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rot="16200000" flipV="1">
            <a:off x="-1455420" y="1455419"/>
            <a:ext cx="6858002" cy="39471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409" y="6476474"/>
            <a:ext cx="1059181" cy="238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FCE04-2559-439B-88B3-28FC5C493B7E}"/>
              </a:ext>
            </a:extLst>
          </p:cNvPr>
          <p:cNvSpPr txBox="1"/>
          <p:nvPr/>
        </p:nvSpPr>
        <p:spPr>
          <a:xfrm>
            <a:off x="5506995" y="2736927"/>
            <a:ext cx="117801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/>
              <a:t>스탯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전투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16BD1-1D96-41DE-8FEB-B4896A193A10}"/>
              </a:ext>
            </a:extLst>
          </p:cNvPr>
          <p:cNvSpPr txBox="1"/>
          <p:nvPr/>
        </p:nvSpPr>
        <p:spPr>
          <a:xfrm>
            <a:off x="1438912" y="3198166"/>
            <a:ext cx="106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8903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1. </a:t>
            </a:r>
            <a:r>
              <a:rPr lang="ko-KR" altLang="en-US" sz="2400" b="1" dirty="0"/>
              <a:t>개요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542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/>
              <a:t>개요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C6A4C-EBFE-4336-851F-152078962D03}"/>
              </a:ext>
            </a:extLst>
          </p:cNvPr>
          <p:cNvSpPr txBox="1"/>
          <p:nvPr/>
        </p:nvSpPr>
        <p:spPr>
          <a:xfrm>
            <a:off x="320588" y="868699"/>
            <a:ext cx="6666201" cy="4434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개미 주식회사 </a:t>
            </a:r>
            <a:r>
              <a:rPr lang="ko-KR" altLang="en-US" sz="1000" dirty="0" err="1">
                <a:latin typeface="+mj-lt"/>
              </a:rPr>
              <a:t>스탯에</a:t>
            </a:r>
            <a:r>
              <a:rPr lang="ko-KR" altLang="en-US" sz="1000" dirty="0">
                <a:latin typeface="+mj-lt"/>
              </a:rPr>
              <a:t> 따른 능력치 공식 계산 및 연봉협상과 같은 부가 능력치 계산식을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계산 식은 밸런스 기획에 따라 변경될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8941-A562-481E-8A18-0DFC878168ED}"/>
              </a:ext>
            </a:extLst>
          </p:cNvPr>
          <p:cNvSpPr txBox="1"/>
          <p:nvPr/>
        </p:nvSpPr>
        <p:spPr>
          <a:xfrm>
            <a:off x="320588" y="606013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1-1. </a:t>
            </a:r>
            <a:r>
              <a:rPr lang="ko-KR" altLang="en-US" sz="1100" b="1" dirty="0"/>
              <a:t>문서 개요</a:t>
            </a:r>
            <a:endParaRPr lang="en-US" altLang="ko-KR" sz="11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950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2. </a:t>
            </a:r>
            <a:r>
              <a:rPr lang="ko-KR" altLang="en-US" sz="2400" b="1" dirty="0" err="1"/>
              <a:t>스탯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11368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 err="1"/>
              <a:t>스탯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1834A-EF04-4DB2-85F4-29D83A5BB4DB}"/>
              </a:ext>
            </a:extLst>
          </p:cNvPr>
          <p:cNvSpPr txBox="1"/>
          <p:nvPr/>
        </p:nvSpPr>
        <p:spPr>
          <a:xfrm>
            <a:off x="320587" y="869441"/>
            <a:ext cx="1080167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 err="1">
                <a:latin typeface="+mj-lt"/>
              </a:rPr>
              <a:t>스탯은</a:t>
            </a:r>
            <a:r>
              <a:rPr lang="ko-KR" altLang="en-US" sz="1000" dirty="0">
                <a:latin typeface="+mj-lt"/>
              </a:rPr>
              <a:t> 캐릭터의 기본 능력치 이며 능력치마다 효과가 정해져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69A38-D77E-48B4-B548-0F666B954111}"/>
              </a:ext>
            </a:extLst>
          </p:cNvPr>
          <p:cNvSpPr txBox="1"/>
          <p:nvPr/>
        </p:nvSpPr>
        <p:spPr>
          <a:xfrm>
            <a:off x="320588" y="606755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/>
              <a:t>2-1. </a:t>
            </a:r>
            <a:r>
              <a:rPr lang="ko-KR" altLang="en-US" sz="1100" b="1" dirty="0" err="1"/>
              <a:t>스탯</a:t>
            </a:r>
            <a:r>
              <a:rPr lang="ko-KR" altLang="en-US" sz="1100" b="1" dirty="0"/>
              <a:t> 설명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028932-F06B-43A9-BB51-65422E374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961112"/>
              </p:ext>
            </p:extLst>
          </p:nvPr>
        </p:nvGraphicFramePr>
        <p:xfrm>
          <a:off x="320588" y="1128230"/>
          <a:ext cx="1080167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61">
                  <a:extLst>
                    <a:ext uri="{9D8B030D-6E8A-4147-A177-3AD203B41FA5}">
                      <a16:colId xmlns:a16="http://schemas.microsoft.com/office/drawing/2014/main" val="1149217161"/>
                    </a:ext>
                  </a:extLst>
                </a:gridCol>
                <a:gridCol w="843267">
                  <a:extLst>
                    <a:ext uri="{9D8B030D-6E8A-4147-A177-3AD203B41FA5}">
                      <a16:colId xmlns:a16="http://schemas.microsoft.com/office/drawing/2014/main" val="1738806900"/>
                    </a:ext>
                  </a:extLst>
                </a:gridCol>
                <a:gridCol w="8508535">
                  <a:extLst>
                    <a:ext uri="{9D8B030D-6E8A-4147-A177-3AD203B41FA5}">
                      <a16:colId xmlns:a16="http://schemas.microsoft.com/office/drawing/2014/main" val="2627265272"/>
                    </a:ext>
                  </a:extLst>
                </a:gridCol>
                <a:gridCol w="1041409">
                  <a:extLst>
                    <a:ext uri="{9D8B030D-6E8A-4147-A177-3AD203B41FA5}">
                      <a16:colId xmlns:a16="http://schemas.microsoft.com/office/drawing/2014/main" val="1153286687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078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최대 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근무 시 체력이 차감되며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전투 시 사용될 캐릭터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8584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업무 능력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벽돌 공격력에 영향을 주며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수치가 높을 수록 높은 레벨 프로젝트 수행가능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쿨타임에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영향 사장 승진 시 필요한 주요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95893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호감도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사내 전체 호감도로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수치가 높으면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습득하는 모든 돈 추가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인센티브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월급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사장 승진 시 필요한 주요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67338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벽돌로 때린다 선택지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선택 시 성공 확률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265349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스트레스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업무 시 스트레스가 증가하며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벽돌 공격력에 영향을 준다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스트레스가 너무 높을 경우 자진 퇴사함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사장 승진 시 관리해야 할 주요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스탯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921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C5A2C33-0E7A-49A0-8DCC-5A88849C0C91}"/>
              </a:ext>
            </a:extLst>
          </p:cNvPr>
          <p:cNvSpPr txBox="1"/>
          <p:nvPr/>
        </p:nvSpPr>
        <p:spPr>
          <a:xfrm>
            <a:off x="320588" y="2651637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최대 체력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08782AB-3FD5-45E5-B268-03F6F57AB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48836"/>
              </p:ext>
            </p:extLst>
          </p:nvPr>
        </p:nvGraphicFramePr>
        <p:xfrm>
          <a:off x="320588" y="2913247"/>
          <a:ext cx="10801671" cy="51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26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602891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808854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계산 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당 최대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Hp 20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씩 증가한다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D7B98D-4FE2-4F19-9C75-382E20E34323}"/>
              </a:ext>
            </a:extLst>
          </p:cNvPr>
          <p:cNvSpPr txBox="1"/>
          <p:nvPr/>
        </p:nvSpPr>
        <p:spPr>
          <a:xfrm>
            <a:off x="320588" y="3486186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업무 능력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374975-E951-4AAF-AA32-E2D7D3F9D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86638"/>
              </p:ext>
            </p:extLst>
          </p:nvPr>
        </p:nvGraphicFramePr>
        <p:xfrm>
          <a:off x="320588" y="3747796"/>
          <a:ext cx="10801671" cy="76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597718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803585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계산 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업무능력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당 벽돌의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이 상승한다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스탯이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 음수라면 하락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기본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10 + 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현재 업무 능력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스탯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 수치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* n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능력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 프로젝트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쿨타임이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0.n%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감소한다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쿨타임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0(%) + (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업무 능력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수치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0.n(%)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12B8A67-F3DD-417B-93FD-B0AE769AEE88}"/>
              </a:ext>
            </a:extLst>
          </p:cNvPr>
          <p:cNvSpPr txBox="1"/>
          <p:nvPr/>
        </p:nvSpPr>
        <p:spPr>
          <a:xfrm>
            <a:off x="320588" y="4577021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호감도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F77574A-13C8-4884-89EC-6849E4A8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96130"/>
              </p:ext>
            </p:extLst>
          </p:nvPr>
        </p:nvGraphicFramePr>
        <p:xfrm>
          <a:off x="320588" y="4837411"/>
          <a:ext cx="10801670" cy="76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04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609070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796496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습득하는 모든 돈 추가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보너스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인센티브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월급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추가 금액 보너스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0(%) + (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호감도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수치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0.n(%) 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연봉 협상 시 업무능력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당 연봉 협상 금액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0.n%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적용된다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음수라면 반대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연봉 협상 시 선택지에 따른 상승치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‘0 or 3 or 6’ (%) + (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업무 능력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스탯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수치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0.n(%)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8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934C4-C944-48E9-897A-E273897F1B6C}"/>
              </a:ext>
            </a:extLst>
          </p:cNvPr>
          <p:cNvSpPr/>
          <p:nvPr/>
        </p:nvSpPr>
        <p:spPr>
          <a:xfrm flipV="1">
            <a:off x="0" y="-2"/>
            <a:ext cx="12192000" cy="5420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409" y="151874"/>
            <a:ext cx="1059181" cy="238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D938B-05CE-4A6A-B62D-93768FE97407}"/>
              </a:ext>
            </a:extLst>
          </p:cNvPr>
          <p:cNvSpPr txBox="1"/>
          <p:nvPr/>
        </p:nvSpPr>
        <p:spPr>
          <a:xfrm>
            <a:off x="320588" y="101755"/>
            <a:ext cx="192809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 err="1"/>
              <a:t>스탯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4FEC3A-C057-4C56-AF22-637131F45868}"/>
              </a:ext>
            </a:extLst>
          </p:cNvPr>
          <p:cNvSpPr txBox="1"/>
          <p:nvPr/>
        </p:nvSpPr>
        <p:spPr>
          <a:xfrm>
            <a:off x="320588" y="643824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운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ED39D51-21F1-4712-8E4C-FFEF4DD59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31589"/>
              </p:ext>
            </p:extLst>
          </p:nvPr>
        </p:nvGraphicFramePr>
        <p:xfrm>
          <a:off x="320588" y="910758"/>
          <a:ext cx="10246527" cy="512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63849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482310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벽돌로 때린다 선택지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선택 시 성공 확률 상승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스탯이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 음수라면 하락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기본 성공 확률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50(%) + 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현재 운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스탯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 수치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* 0.n(%)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E55766B-CEAE-4D31-B506-C3DC5B12E96E}"/>
              </a:ext>
            </a:extLst>
          </p:cNvPr>
          <p:cNvSpPr txBox="1"/>
          <p:nvPr/>
        </p:nvSpPr>
        <p:spPr>
          <a:xfrm>
            <a:off x="320588" y="1493342"/>
            <a:ext cx="1928090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ko-KR" sz="1100" b="1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스트레스</a:t>
            </a:r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C7E1742-7A1F-4E06-A72A-B20332042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05388"/>
              </p:ext>
            </p:extLst>
          </p:nvPr>
        </p:nvGraphicFramePr>
        <p:xfrm>
          <a:off x="320588" y="1754952"/>
          <a:ext cx="10246527" cy="76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993477978"/>
                    </a:ext>
                  </a:extLst>
                </a:gridCol>
                <a:gridCol w="4363849">
                  <a:extLst>
                    <a:ext uri="{9D8B030D-6E8A-4147-A177-3AD203B41FA5}">
                      <a16:colId xmlns:a16="http://schemas.microsoft.com/office/drawing/2014/main" val="3309024264"/>
                    </a:ext>
                  </a:extLst>
                </a:gridCol>
                <a:gridCol w="5482310">
                  <a:extLst>
                    <a:ext uri="{9D8B030D-6E8A-4147-A177-3AD203B41FA5}">
                      <a16:colId xmlns:a16="http://schemas.microsoft.com/office/drawing/2014/main" val="4036737405"/>
                    </a:ext>
                  </a:extLst>
                </a:gridCol>
              </a:tblGrid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상세 내용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145835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계산된 캐릭터 전체 공격력에 영향을 준다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캐릭터 전체 공격력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(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현재 스트레스 수치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+mn-ea"/>
                          <a:cs typeface="+mn-cs"/>
                        </a:rPr>
                        <a:t>* 0.n(%)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41502"/>
                  </a:ext>
                </a:extLst>
              </a:tr>
              <a:tr h="176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전투 시 하단 바에 움직이는 벽돌의 이동 속도에 영향을 줌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벽돌 이동속도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(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현재 스트레스 수치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0.3(%)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86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21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동 입력 2">
            <a:extLst>
              <a:ext uri="{FF2B5EF4-FFF2-40B4-BE49-F238E27FC236}">
                <a16:creationId xmlns:a16="http://schemas.microsoft.com/office/drawing/2014/main" id="{A2D51FCF-F954-4AE3-B3F6-DF9A29928504}"/>
              </a:ext>
            </a:extLst>
          </p:cNvPr>
          <p:cNvSpPr/>
          <p:nvPr/>
        </p:nvSpPr>
        <p:spPr>
          <a:xfrm rot="5400000">
            <a:off x="-45719" y="45719"/>
            <a:ext cx="6858000" cy="6766562"/>
          </a:xfrm>
          <a:prstGeom prst="flowChartManualInpu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0EBE06-6210-4646-9E67-03926FD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49" y="6476474"/>
            <a:ext cx="1059181" cy="238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C5DB75-DCCA-4739-A8A4-F65DEBCD1915}"/>
              </a:ext>
            </a:extLst>
          </p:cNvPr>
          <p:cNvSpPr txBox="1"/>
          <p:nvPr/>
        </p:nvSpPr>
        <p:spPr>
          <a:xfrm>
            <a:off x="3943082" y="3198167"/>
            <a:ext cx="430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3. </a:t>
            </a:r>
            <a:r>
              <a:rPr lang="ko-KR" altLang="en-US" sz="2400" b="1" dirty="0"/>
              <a:t>전투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57417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821</Words>
  <Application>Microsoft Office PowerPoint</Application>
  <PresentationFormat>와이드스크린</PresentationFormat>
  <Paragraphs>185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개미 주식회사 스탯, 데이터 계산 공식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Lee YoungHun</dc:creator>
  <cp:lastModifiedBy>user4</cp:lastModifiedBy>
  <cp:revision>205</cp:revision>
  <dcterms:created xsi:type="dcterms:W3CDTF">2021-11-30T08:11:03Z</dcterms:created>
  <dcterms:modified xsi:type="dcterms:W3CDTF">2022-04-20T05:09:18Z</dcterms:modified>
</cp:coreProperties>
</file>