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3" r:id="rId13"/>
    <p:sldId id="274" r:id="rId14"/>
    <p:sldId id="268" r:id="rId15"/>
    <p:sldId id="276" r:id="rId16"/>
    <p:sldId id="275" r:id="rId17"/>
    <p:sldId id="269" r:id="rId18"/>
    <p:sldId id="277" r:id="rId19"/>
    <p:sldId id="270" r:id="rId20"/>
    <p:sldId id="278" r:id="rId21"/>
    <p:sldId id="279" r:id="rId22"/>
    <p:sldId id="271" r:id="rId23"/>
    <p:sldId id="272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51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660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EBEB0-2C5F-45E5-8D30-47DF9A468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4B484F-E296-474A-91CF-54A2A024FB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D018E2-B0E4-4611-A952-3AA0B5269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DE4832-041C-484D-A685-898898B2E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D27CD6-48EE-4EA4-A65B-E7B0B4D0A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335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B013B-30D1-4B01-B487-401526D1B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F6D2A6-FCB7-4650-9171-3564BD215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B8013F-B199-4D23-B6A4-C44A4DD7A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0D5FD-AE39-4680-A5FD-1C90E1EF6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5DD6B7-ED32-42C8-97BB-E5D9DB48E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288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508460-A055-4D2C-B040-72AF987E9C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ED5D29-3FF5-463C-A064-2731CE30B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6B3841-0D1B-478E-B7D7-5D10E4F9E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8CAF8F-09A5-4050-BB9F-657E2A32F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A1DF18-0133-4AC4-A654-4A61EE7FC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91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B8D23-70D1-4076-B72A-78EF495E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E94BF9-AAAD-4545-B787-B06904ED4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F77B3F-9953-4692-A59A-0C7008459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42C54E-2BF8-4756-BED2-0E0D524BC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B04367-81DD-48F0-8276-9861BBB21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994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5EAEC-7E3F-4476-BFD5-62DC5C663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884201-275A-414A-9129-58B4DA099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5FE430-015B-45EA-809A-0B66CC53C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D5F8DC-9190-4D92-9CAA-F6A937515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5CCFFB-B280-440E-867F-4D1AB1B2B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0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7546BC-52C2-4CD1-BF53-8501CB0F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40933F-0377-4F00-BC69-386910756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C40940-3BD6-4432-95C9-DE8A8A054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D2AB61-BD5C-4AD7-8984-6657891B0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A5B30-C2B4-47A4-B3EA-EA22611DC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FF49E1-3CE4-4C26-90A2-8AF608D43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047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2F2C1-799F-4A9B-B2B5-6A6F35B32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78F708-21F6-4FB7-BD46-18BAFE0EA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B4A18D-A946-4667-A3FE-C0204BC4C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B995A3-EA24-47CD-B04B-7481B9532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49CCF8-084A-493C-94D1-DF8899DBF9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31BDE8-2444-43BE-B96B-37C5B44B2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0CA715-B2C7-4477-8E58-5189FB48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5DCA673-90E4-4625-9AC9-14522703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85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BE45F-6EDC-4384-AEF6-5BF93C1A6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05874F-F89A-44FB-BCF4-E173DD1F0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DC0700-0F34-4DAF-89CE-4515F9F10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13AAE2-EC43-4F40-93DD-56244F193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704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66A48C-6A2A-496F-BA98-EC741F7EC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B0E328-F3E5-4350-90C1-4CBC64D75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9D2E7B-6887-40A7-9869-02354D12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0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C0E9F-F601-410D-982B-FF8E91977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B375E2-F2B9-450C-86CC-67F0123F9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D7D062-C8DC-486F-9C90-90D14363A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DD2813-1B2C-4A29-918F-5B8E2D59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A27083-77DA-4361-BFB1-54E52EE0D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A178AB-1CBB-4240-A83E-D78521510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31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F730B-3866-4B1A-8648-F771F06BA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AD41CF-4252-4AB1-8829-48D49697A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7859AC-FC08-466E-A06B-F14AE0A4E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B7D1A5-2341-45C6-8EA0-AE55111A9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04EF01-7ADC-4FF7-90C3-FB5FFA4C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28C11F-04B4-4E62-B380-C792E792B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32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9FCDB7-B691-45A9-99F3-26ECC3660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9F2918-6DBA-4C05-BA71-2D6191E18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361ADE-85A8-4D47-874E-1C02A8AFD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389FE-D7F2-42F5-AEC3-A0DC100777F2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8DC905-6EA0-4A31-9790-77FD88D75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EFF853-355D-483A-8650-129862DE4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01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3126330-218B-4A15-94C1-6A7A0217C732}"/>
              </a:ext>
            </a:extLst>
          </p:cNvPr>
          <p:cNvSpPr/>
          <p:nvPr/>
        </p:nvSpPr>
        <p:spPr>
          <a:xfrm rot="10800000" flipV="1">
            <a:off x="0" y="6301740"/>
            <a:ext cx="12192000" cy="5562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E7A095-5A56-4E57-9790-82442CD2410C}"/>
              </a:ext>
            </a:extLst>
          </p:cNvPr>
          <p:cNvSpPr/>
          <p:nvPr/>
        </p:nvSpPr>
        <p:spPr>
          <a:xfrm rot="10800000" flipV="1">
            <a:off x="-1" y="2689860"/>
            <a:ext cx="12192000" cy="1478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53E6D57-D58F-4DAB-A666-8ADEF7DFA0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개미 주식회사 </a:t>
            </a:r>
            <a:r>
              <a:rPr lang="ko-KR" altLang="en-US" sz="3200"/>
              <a:t>시스템 구성 기획</a:t>
            </a:r>
            <a:endParaRPr lang="ko-KR" altLang="en-US" sz="32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4FAB67-5122-4228-AC4C-5C3C876D8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5097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작성일</a:t>
            </a:r>
            <a:r>
              <a:rPr lang="en-US" altLang="ko-KR" sz="2000" dirty="0"/>
              <a:t>: 2022-03-31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97F080-5135-4DF1-83D2-DF6081245D5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409" y="6464522"/>
            <a:ext cx="1059181" cy="23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796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C5A2C33-0E7A-49A0-8DCC-5A88849C0C91}"/>
              </a:ext>
            </a:extLst>
          </p:cNvPr>
          <p:cNvSpPr txBox="1"/>
          <p:nvPr/>
        </p:nvSpPr>
        <p:spPr>
          <a:xfrm>
            <a:off x="320588" y="606755"/>
            <a:ext cx="192809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>
                <a:latin typeface="+mj-lt"/>
              </a:rPr>
              <a:t>- </a:t>
            </a:r>
            <a:r>
              <a:rPr lang="ko-KR" altLang="en-US" sz="1100" b="1" dirty="0">
                <a:latin typeface="+mj-lt"/>
              </a:rPr>
              <a:t>업무 능력</a:t>
            </a:r>
            <a:endParaRPr lang="en-US" altLang="ko-KR" sz="1100" b="1" dirty="0">
              <a:latin typeface="+mj-lt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CD938B-05CE-4A6A-B62D-93768FE97407}"/>
              </a:ext>
            </a:extLst>
          </p:cNvPr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/>
              <a:t>3. </a:t>
            </a:r>
            <a:r>
              <a:rPr lang="ko-KR" altLang="en-US" sz="1600" b="1" dirty="0"/>
              <a:t>시스템</a:t>
            </a:r>
            <a:endParaRPr lang="en-US" altLang="ko-KR" sz="1600" b="1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2AA523-F849-4183-859F-131EBA3F5459}"/>
              </a:ext>
            </a:extLst>
          </p:cNvPr>
          <p:cNvSpPr txBox="1"/>
          <p:nvPr/>
        </p:nvSpPr>
        <p:spPr>
          <a:xfrm>
            <a:off x="320588" y="2471989"/>
            <a:ext cx="192809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>
                <a:latin typeface="+mj-lt"/>
              </a:rPr>
              <a:t>- </a:t>
            </a:r>
            <a:r>
              <a:rPr lang="ko-KR" altLang="en-US" sz="1100" b="1" dirty="0">
                <a:latin typeface="+mj-lt"/>
              </a:rPr>
              <a:t>호감도</a:t>
            </a:r>
            <a:endParaRPr lang="en-US" altLang="ko-KR" sz="1100" b="1" dirty="0"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4FEC3A-C057-4C56-AF22-637131F45868}"/>
              </a:ext>
            </a:extLst>
          </p:cNvPr>
          <p:cNvSpPr txBox="1"/>
          <p:nvPr/>
        </p:nvSpPr>
        <p:spPr>
          <a:xfrm>
            <a:off x="320588" y="3822211"/>
            <a:ext cx="192809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>
                <a:latin typeface="+mj-lt"/>
              </a:rPr>
              <a:t>- </a:t>
            </a:r>
            <a:r>
              <a:rPr lang="ko-KR" altLang="en-US" sz="1100" b="1" dirty="0">
                <a:latin typeface="+mj-lt"/>
              </a:rPr>
              <a:t>운</a:t>
            </a:r>
            <a:endParaRPr lang="en-US" altLang="ko-KR" sz="1100" b="1" dirty="0">
              <a:latin typeface="+mj-lt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54189AC-C45D-4542-A055-5E90D6CB6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302669"/>
              </p:ext>
            </p:extLst>
          </p:nvPr>
        </p:nvGraphicFramePr>
        <p:xfrm>
          <a:off x="320588" y="868365"/>
          <a:ext cx="10246527" cy="1537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368">
                  <a:extLst>
                    <a:ext uri="{9D8B030D-6E8A-4147-A177-3AD203B41FA5}">
                      <a16:colId xmlns:a16="http://schemas.microsoft.com/office/drawing/2014/main" val="2993477978"/>
                    </a:ext>
                  </a:extLst>
                </a:gridCol>
                <a:gridCol w="3615055">
                  <a:extLst>
                    <a:ext uri="{9D8B030D-6E8A-4147-A177-3AD203B41FA5}">
                      <a16:colId xmlns:a16="http://schemas.microsoft.com/office/drawing/2014/main" val="3309024264"/>
                    </a:ext>
                  </a:extLst>
                </a:gridCol>
                <a:gridCol w="6231104">
                  <a:extLst>
                    <a:ext uri="{9D8B030D-6E8A-4147-A177-3AD203B41FA5}">
                      <a16:colId xmlns:a16="http://schemas.microsoft.com/office/drawing/2014/main" val="4036737405"/>
                    </a:ext>
                  </a:extLst>
                </a:gridCol>
              </a:tblGrid>
              <a:tr h="176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내용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상세 내용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145835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벽돌 기본 공격력에 영향을 준다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업무능력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당 벽돌의 공격력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이 상승한다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. (</a:t>
                      </a:r>
                      <a:r>
                        <a:rPr kumimoji="0" lang="ko-KR" alt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스탯이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 음수라면 하락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641502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수치가 낮을 경우 높은 레벨의 프로젝트 수행이 불가능하다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프로젝트의 요구 업무 능력치가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이라면 업무 능력이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일 때 해금된다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086934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프로젝트 진행 속도에 영향을 준다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업무능력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당 프로젝트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쿨타임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감소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0.n%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246563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수치에 따라 연봉 협상 시 받게 될 금액에 영향을 준다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연봉 협상 시 업무능력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당 연봉 협상 금액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0.n%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가 적용된다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음수라면 반대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497413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사장 승진 시 필요한 주요 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스탯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중 하나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사장 승진을 위해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만큼의 업무 능력 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스탯이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필요하다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991403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D8552FBA-9C90-401A-A637-FCB5E9759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847843"/>
              </p:ext>
            </p:extLst>
          </p:nvPr>
        </p:nvGraphicFramePr>
        <p:xfrm>
          <a:off x="320588" y="2732379"/>
          <a:ext cx="10246527" cy="1025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368">
                  <a:extLst>
                    <a:ext uri="{9D8B030D-6E8A-4147-A177-3AD203B41FA5}">
                      <a16:colId xmlns:a16="http://schemas.microsoft.com/office/drawing/2014/main" val="2993477978"/>
                    </a:ext>
                  </a:extLst>
                </a:gridCol>
                <a:gridCol w="3615055">
                  <a:extLst>
                    <a:ext uri="{9D8B030D-6E8A-4147-A177-3AD203B41FA5}">
                      <a16:colId xmlns:a16="http://schemas.microsoft.com/office/drawing/2014/main" val="3309024264"/>
                    </a:ext>
                  </a:extLst>
                </a:gridCol>
                <a:gridCol w="6231104">
                  <a:extLst>
                    <a:ext uri="{9D8B030D-6E8A-4147-A177-3AD203B41FA5}">
                      <a16:colId xmlns:a16="http://schemas.microsoft.com/office/drawing/2014/main" val="4036737405"/>
                    </a:ext>
                  </a:extLst>
                </a:gridCol>
              </a:tblGrid>
              <a:tr h="176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내용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상세 내용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145835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사내 전체의 호감도를 표시해 준다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캐릭터 개개인의 호감도가 아닌 전체 </a:t>
                      </a:r>
                      <a:r>
                        <a:rPr kumimoji="0" lang="ko-KR" alt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호감도이다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641502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습득하는 모든 돈 추가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%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보너스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인센티브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월급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호감도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당 프로젝트 진행 후 받는 인센티브나 월급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0.n%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가 적용된다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086934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사장 승진 시 필요한 주요 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스탯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중 하나 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사장 승진을 위해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만큼의 업무 능력 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스탯이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필요하다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106204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6ED39D51-21F1-4712-8E4C-FFEF4DD596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526239"/>
              </p:ext>
            </p:extLst>
          </p:nvPr>
        </p:nvGraphicFramePr>
        <p:xfrm>
          <a:off x="320588" y="4089145"/>
          <a:ext cx="10246527" cy="512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368">
                  <a:extLst>
                    <a:ext uri="{9D8B030D-6E8A-4147-A177-3AD203B41FA5}">
                      <a16:colId xmlns:a16="http://schemas.microsoft.com/office/drawing/2014/main" val="2993477978"/>
                    </a:ext>
                  </a:extLst>
                </a:gridCol>
                <a:gridCol w="3615055">
                  <a:extLst>
                    <a:ext uri="{9D8B030D-6E8A-4147-A177-3AD203B41FA5}">
                      <a16:colId xmlns:a16="http://schemas.microsoft.com/office/drawing/2014/main" val="3309024264"/>
                    </a:ext>
                  </a:extLst>
                </a:gridCol>
                <a:gridCol w="6231104">
                  <a:extLst>
                    <a:ext uri="{9D8B030D-6E8A-4147-A177-3AD203B41FA5}">
                      <a16:colId xmlns:a16="http://schemas.microsoft.com/office/drawing/2014/main" val="4036737405"/>
                    </a:ext>
                  </a:extLst>
                </a:gridCol>
              </a:tblGrid>
              <a:tr h="176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내용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상세 내용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145835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벽돌로 때린다 선택지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선택 시 성공 확률 상승 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벽돌로 때린다 선택지의 성공확률이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50%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라면 운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당 절대값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n%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만큼 상승한다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. (</a:t>
                      </a:r>
                      <a:r>
                        <a:rPr kumimoji="0" lang="ko-KR" alt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스탯이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 음수라면 하락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641502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0E55766B-CEAE-4D31-B506-C3DC5B12E96E}"/>
              </a:ext>
            </a:extLst>
          </p:cNvPr>
          <p:cNvSpPr txBox="1"/>
          <p:nvPr/>
        </p:nvSpPr>
        <p:spPr>
          <a:xfrm>
            <a:off x="320588" y="4671729"/>
            <a:ext cx="192809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>
                <a:latin typeface="+mj-lt"/>
              </a:rPr>
              <a:t>- </a:t>
            </a:r>
            <a:r>
              <a:rPr lang="ko-KR" altLang="en-US" sz="1100" b="1" dirty="0">
                <a:latin typeface="+mj-lt"/>
              </a:rPr>
              <a:t>스트레스</a:t>
            </a:r>
            <a:endParaRPr lang="en-US" altLang="ko-KR" sz="1100" b="1" dirty="0">
              <a:latin typeface="+mj-lt"/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7C7E1742-7A1F-4E06-A72A-B20332042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656437"/>
              </p:ext>
            </p:extLst>
          </p:nvPr>
        </p:nvGraphicFramePr>
        <p:xfrm>
          <a:off x="320588" y="4933339"/>
          <a:ext cx="10246527" cy="1281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368">
                  <a:extLst>
                    <a:ext uri="{9D8B030D-6E8A-4147-A177-3AD203B41FA5}">
                      <a16:colId xmlns:a16="http://schemas.microsoft.com/office/drawing/2014/main" val="2993477978"/>
                    </a:ext>
                  </a:extLst>
                </a:gridCol>
                <a:gridCol w="3615055">
                  <a:extLst>
                    <a:ext uri="{9D8B030D-6E8A-4147-A177-3AD203B41FA5}">
                      <a16:colId xmlns:a16="http://schemas.microsoft.com/office/drawing/2014/main" val="3309024264"/>
                    </a:ext>
                  </a:extLst>
                </a:gridCol>
                <a:gridCol w="6231104">
                  <a:extLst>
                    <a:ext uri="{9D8B030D-6E8A-4147-A177-3AD203B41FA5}">
                      <a16:colId xmlns:a16="http://schemas.microsoft.com/office/drawing/2014/main" val="4036737405"/>
                    </a:ext>
                  </a:extLst>
                </a:gridCol>
              </a:tblGrid>
              <a:tr h="176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내용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상세 내용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145835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업무 시 스트레스가 증가함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초에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씩 증가함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641502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벽돌 전체 공격력에 영향을 준다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벽돌 기본 공격력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+ (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벽돌 기본 공격력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*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스트레스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당 추가되는 공격력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0.n%)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086934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스트레스가 너무 높으면 캐릭터가 자진 퇴사 하게 됨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스트레스가 너무 높으면 캐릭터가 자진 퇴사하게 됨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246563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사장 승진 시 필요한 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스탯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사장 승진을 위해 스트레스를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이하로 만들어야 승진 가능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788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2219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CD938B-05CE-4A6A-B62D-93768FE97407}"/>
              </a:ext>
            </a:extLst>
          </p:cNvPr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/>
              <a:t>3. </a:t>
            </a:r>
            <a:r>
              <a:rPr lang="ko-KR" altLang="en-US" sz="1600" b="1" dirty="0"/>
              <a:t>시스템</a:t>
            </a:r>
            <a:endParaRPr lang="en-US" altLang="ko-KR" sz="1600" b="1" dirty="0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A69A38-D77E-48B4-B548-0F666B954111}"/>
              </a:ext>
            </a:extLst>
          </p:cNvPr>
          <p:cNvSpPr txBox="1"/>
          <p:nvPr/>
        </p:nvSpPr>
        <p:spPr>
          <a:xfrm>
            <a:off x="320588" y="606755"/>
            <a:ext cx="192809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/>
              <a:t>3-2. </a:t>
            </a:r>
            <a:r>
              <a:rPr lang="ko-KR" altLang="en-US" sz="1100" b="1" dirty="0"/>
              <a:t>업그레이드</a:t>
            </a:r>
            <a:endParaRPr lang="en-US" altLang="ko-KR" sz="1100" b="1" dirty="0">
              <a:latin typeface="+mj-lt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F621013-0F2C-4CDB-A069-99746BB2A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411773"/>
              </p:ext>
            </p:extLst>
          </p:nvPr>
        </p:nvGraphicFramePr>
        <p:xfrm>
          <a:off x="320588" y="868365"/>
          <a:ext cx="10245600" cy="1281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84">
                  <a:extLst>
                    <a:ext uri="{9D8B030D-6E8A-4147-A177-3AD203B41FA5}">
                      <a16:colId xmlns:a16="http://schemas.microsoft.com/office/drawing/2014/main" val="2993477978"/>
                    </a:ext>
                  </a:extLst>
                </a:gridCol>
                <a:gridCol w="4344467">
                  <a:extLst>
                    <a:ext uri="{9D8B030D-6E8A-4147-A177-3AD203B41FA5}">
                      <a16:colId xmlns:a16="http://schemas.microsoft.com/office/drawing/2014/main" val="3309024264"/>
                    </a:ext>
                  </a:extLst>
                </a:gridCol>
                <a:gridCol w="5500549">
                  <a:extLst>
                    <a:ext uri="{9D8B030D-6E8A-4147-A177-3AD203B41FA5}">
                      <a16:colId xmlns:a16="http://schemas.microsoft.com/office/drawing/2014/main" val="4036737405"/>
                    </a:ext>
                  </a:extLst>
                </a:gridCol>
              </a:tblGrid>
              <a:tr h="176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내용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상세 내용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145835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월급을 통해 지급받은 돈으로 캐릭터의 </a:t>
                      </a:r>
                      <a:r>
                        <a:rPr lang="ko-KR" altLang="en-US" sz="10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스탯을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업그레이드 할 수 있다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여느 키우기 류 게임과 같은 업그레이드 시스템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641502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업그레이드를 할 수록 필요한 돈은 점점 더 증가하게 된다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Ex) </a:t>
                      </a:r>
                      <a:r>
                        <a:rPr kumimoji="0" lang="ko-KR" alt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스탯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1Lv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 업그레이드 비용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= 100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원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 -&gt; 2Lv = 110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원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086934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최대 체력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업무 능력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호감도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스트레스를 돈으로 업그레이드 할 수 있다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스트레스 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스탯은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구매 시 스트레스가 감소하게 된다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246563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운 </a:t>
                      </a:r>
                      <a:r>
                        <a:rPr lang="ko-KR" altLang="en-US" sz="10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스탯은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돈으로 업그레이드가 불가능하다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운 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스탯은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오로지 프로젝트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퇴근 선택지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벽돌로 때리기 선택지 성공 시 획득 가능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78811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799945F-26B0-43E2-8A30-2537A95E404F}"/>
              </a:ext>
            </a:extLst>
          </p:cNvPr>
          <p:cNvSpPr txBox="1"/>
          <p:nvPr/>
        </p:nvSpPr>
        <p:spPr>
          <a:xfrm>
            <a:off x="320587" y="2149795"/>
            <a:ext cx="10252475" cy="38398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 anchor="t" anchorCtr="0">
            <a:noAutofit/>
          </a:bodyPr>
          <a:lstStyle/>
          <a:p>
            <a:pPr>
              <a:lnSpc>
                <a:spcPct val="120000"/>
              </a:lnSpc>
            </a:pPr>
            <a:endParaRPr lang="en-US" altLang="ko-KR" sz="1000" dirty="0">
              <a:latin typeface="+mj-lt"/>
            </a:endParaRPr>
          </a:p>
        </p:txBody>
      </p:sp>
      <p:pic>
        <p:nvPicPr>
          <p:cNvPr id="1026" name="Picture 2" descr="사신키우기 쿠폰 타격감 넘치는 RPG게임 플레이 리뷰 공략, 단순한 게임성 : 네이버 블로그">
            <a:extLst>
              <a:ext uri="{FF2B5EF4-FFF2-40B4-BE49-F238E27FC236}">
                <a16:creationId xmlns:a16="http://schemas.microsoft.com/office/drawing/2014/main" id="{C60B2CF1-6FAD-4F8E-BD67-137D77C08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87" y="2260233"/>
            <a:ext cx="2050746" cy="361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C1EF83A-E485-4CE6-BF8F-73426C94A3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733" y="2278031"/>
            <a:ext cx="7555061" cy="360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02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4D4A1780-8526-4D27-9422-3956BC9967D3}"/>
              </a:ext>
            </a:extLst>
          </p:cNvPr>
          <p:cNvSpPr txBox="1"/>
          <p:nvPr/>
        </p:nvSpPr>
        <p:spPr>
          <a:xfrm>
            <a:off x="320588" y="606755"/>
            <a:ext cx="192809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/>
              <a:t>3-3. </a:t>
            </a:r>
            <a:r>
              <a:rPr lang="ko-KR" altLang="en-US" sz="1100" b="1" dirty="0"/>
              <a:t>벽돌</a:t>
            </a:r>
            <a:endParaRPr lang="en-US" altLang="ko-KR" sz="1100" b="1" dirty="0">
              <a:latin typeface="+mj-lt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CD938B-05CE-4A6A-B62D-93768FE97407}"/>
              </a:ext>
            </a:extLst>
          </p:cNvPr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/>
              <a:t>3. </a:t>
            </a:r>
            <a:r>
              <a:rPr lang="ko-KR" altLang="en-US" sz="1600" b="1" dirty="0"/>
              <a:t>시스템</a:t>
            </a:r>
            <a:endParaRPr lang="en-US" altLang="ko-KR" sz="1600" b="1" dirty="0">
              <a:latin typeface="+mj-lt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4E74093C-1F86-46FA-84E7-F66A1FC3B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992225"/>
              </p:ext>
            </p:extLst>
          </p:nvPr>
        </p:nvGraphicFramePr>
        <p:xfrm>
          <a:off x="320588" y="868365"/>
          <a:ext cx="10245600" cy="1794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84">
                  <a:extLst>
                    <a:ext uri="{9D8B030D-6E8A-4147-A177-3AD203B41FA5}">
                      <a16:colId xmlns:a16="http://schemas.microsoft.com/office/drawing/2014/main" val="2993477978"/>
                    </a:ext>
                  </a:extLst>
                </a:gridCol>
                <a:gridCol w="4344467">
                  <a:extLst>
                    <a:ext uri="{9D8B030D-6E8A-4147-A177-3AD203B41FA5}">
                      <a16:colId xmlns:a16="http://schemas.microsoft.com/office/drawing/2014/main" val="3309024264"/>
                    </a:ext>
                  </a:extLst>
                </a:gridCol>
                <a:gridCol w="5500549">
                  <a:extLst>
                    <a:ext uri="{9D8B030D-6E8A-4147-A177-3AD203B41FA5}">
                      <a16:colId xmlns:a16="http://schemas.microsoft.com/office/drawing/2014/main" val="4036737405"/>
                    </a:ext>
                  </a:extLst>
                </a:gridCol>
              </a:tblGrid>
              <a:tr h="176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내용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상세 내용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145835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승진을 위한 전투 시 무기로 사용된다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벽돌을 던져 공격한다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641502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1000" dirty="0"/>
                        <a:t>벽돌로 때린다는 선택지 선택 시 차감되는 전투용 재화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대화 선택지 중 벽돌로 때린다 라는 선택 시 벽돌이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N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개 차감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086934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벽돌의 공격력 공식은 다음과 같다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기본 공격력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추가 공격력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*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스트레스 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스탯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변환 수치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246563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벽돌은 게임내 플레이 시 쉽게 획득이 가능하다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부장의 진상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아재개그를 받거나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프로젝트 수행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근무 중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획득 가능 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544455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전투 시 벽돌이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 되면 무조건 패배한다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공격할 수단이 없기 때문이며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이때 과금 팝업을 출력한다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918151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벽돌은 계정 재화로 엔딩을 보고 처음부터 시작해도 유지된다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개를 들고 엔딩을 봤다면 다시 처음 시작할 때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개를 들고 시작한다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53069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EEF280A-9457-4CAE-8C87-4132F191862A}"/>
              </a:ext>
            </a:extLst>
          </p:cNvPr>
          <p:cNvSpPr txBox="1"/>
          <p:nvPr/>
        </p:nvSpPr>
        <p:spPr>
          <a:xfrm>
            <a:off x="313713" y="2662367"/>
            <a:ext cx="10252475" cy="295926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 anchor="t" anchorCtr="0">
            <a:noAutofit/>
          </a:bodyPr>
          <a:lstStyle/>
          <a:p>
            <a:pPr>
              <a:lnSpc>
                <a:spcPct val="120000"/>
              </a:lnSpc>
            </a:pPr>
            <a:endParaRPr lang="en-US" altLang="ko-KR" sz="1000" dirty="0">
              <a:latin typeface="+mj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638F8C-36AC-4F1E-BCE3-B137C0656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29" y="2810022"/>
            <a:ext cx="6364585" cy="265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526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2289C982-0966-42C7-A019-73AF91C999A4}"/>
              </a:ext>
            </a:extLst>
          </p:cNvPr>
          <p:cNvSpPr txBox="1"/>
          <p:nvPr/>
        </p:nvSpPr>
        <p:spPr>
          <a:xfrm>
            <a:off x="320588" y="606755"/>
            <a:ext cx="192809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/>
              <a:t>3-4. </a:t>
            </a:r>
            <a:r>
              <a:rPr lang="ko-KR" altLang="en-US" sz="1100" b="1" dirty="0"/>
              <a:t>돈</a:t>
            </a:r>
            <a:endParaRPr lang="en-US" altLang="ko-KR" sz="1100" b="1" dirty="0">
              <a:latin typeface="+mj-lt"/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480CF352-D038-43DA-81D2-0D2A90A15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798671"/>
              </p:ext>
            </p:extLst>
          </p:nvPr>
        </p:nvGraphicFramePr>
        <p:xfrm>
          <a:off x="320588" y="868365"/>
          <a:ext cx="10245600" cy="1025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84">
                  <a:extLst>
                    <a:ext uri="{9D8B030D-6E8A-4147-A177-3AD203B41FA5}">
                      <a16:colId xmlns:a16="http://schemas.microsoft.com/office/drawing/2014/main" val="2993477978"/>
                    </a:ext>
                  </a:extLst>
                </a:gridCol>
                <a:gridCol w="4344467">
                  <a:extLst>
                    <a:ext uri="{9D8B030D-6E8A-4147-A177-3AD203B41FA5}">
                      <a16:colId xmlns:a16="http://schemas.microsoft.com/office/drawing/2014/main" val="3309024264"/>
                    </a:ext>
                  </a:extLst>
                </a:gridCol>
                <a:gridCol w="5500549">
                  <a:extLst>
                    <a:ext uri="{9D8B030D-6E8A-4147-A177-3AD203B41FA5}">
                      <a16:colId xmlns:a16="http://schemas.microsoft.com/office/drawing/2014/main" val="4036737405"/>
                    </a:ext>
                  </a:extLst>
                </a:gridCol>
              </a:tblGrid>
              <a:tr h="176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내용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상세 내용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145835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게임 내에 사용되는 무료 재화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월급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or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프로젝트 후 인센티브를 통해 수급이 가능하다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641502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스탯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업그레이드에 사용 가능하다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086934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퇴근 이벤트 시 선택지에 따라 돈이 소모된다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Ex)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친구들과 놀기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-100,000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원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외식하기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– 50,000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원과 같은 형태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246563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CD938B-05CE-4A6A-B62D-93768FE97407}"/>
              </a:ext>
            </a:extLst>
          </p:cNvPr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/>
              <a:t>3. </a:t>
            </a:r>
            <a:r>
              <a:rPr lang="ko-KR" altLang="en-US" sz="1600" b="1" dirty="0"/>
              <a:t>시스템</a:t>
            </a:r>
            <a:endParaRPr lang="en-US" altLang="ko-KR" sz="1600" b="1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B0D303-86F1-4627-AE5D-8D025B003F71}"/>
              </a:ext>
            </a:extLst>
          </p:cNvPr>
          <p:cNvSpPr txBox="1"/>
          <p:nvPr/>
        </p:nvSpPr>
        <p:spPr>
          <a:xfrm>
            <a:off x="313713" y="1893509"/>
            <a:ext cx="10252475" cy="295926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 anchor="t" anchorCtr="0">
            <a:noAutofit/>
          </a:bodyPr>
          <a:lstStyle/>
          <a:p>
            <a:pPr>
              <a:lnSpc>
                <a:spcPct val="120000"/>
              </a:lnSpc>
            </a:pPr>
            <a:endParaRPr lang="en-US" altLang="ko-KR" sz="1000" dirty="0">
              <a:latin typeface="+mj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776648-2489-4EC1-8EA9-1084746D9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67" y="2219807"/>
            <a:ext cx="7321639" cy="224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513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5D49DE1-0C8F-4CD2-9A86-C8B82AD5E735}"/>
              </a:ext>
            </a:extLst>
          </p:cNvPr>
          <p:cNvSpPr txBox="1"/>
          <p:nvPr/>
        </p:nvSpPr>
        <p:spPr>
          <a:xfrm>
            <a:off x="320588" y="2658901"/>
            <a:ext cx="10252475" cy="179400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 anchor="t" anchorCtr="0">
            <a:noAutofit/>
          </a:bodyPr>
          <a:lstStyle/>
          <a:p>
            <a:pPr>
              <a:lnSpc>
                <a:spcPct val="120000"/>
              </a:lnSpc>
            </a:pPr>
            <a:endParaRPr lang="en-US" altLang="ko-KR" sz="1000" dirty="0">
              <a:latin typeface="+mj-lt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CD938B-05CE-4A6A-B62D-93768FE97407}"/>
              </a:ext>
            </a:extLst>
          </p:cNvPr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/>
              <a:t>3. </a:t>
            </a:r>
            <a:r>
              <a:rPr lang="ko-KR" altLang="en-US" sz="1600" b="1" dirty="0"/>
              <a:t>시스템</a:t>
            </a:r>
            <a:endParaRPr lang="en-US" altLang="ko-KR" sz="1600" b="1" dirty="0"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62D080-4DC1-4030-A7F7-F1A2D80C2363}"/>
              </a:ext>
            </a:extLst>
          </p:cNvPr>
          <p:cNvSpPr txBox="1"/>
          <p:nvPr/>
        </p:nvSpPr>
        <p:spPr>
          <a:xfrm>
            <a:off x="320588" y="603289"/>
            <a:ext cx="192809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/>
              <a:t>3-5. </a:t>
            </a:r>
            <a:r>
              <a:rPr lang="ko-KR" altLang="en-US" sz="1100" b="1" dirty="0"/>
              <a:t>프로젝트</a:t>
            </a:r>
            <a:endParaRPr lang="en-US" altLang="ko-KR" sz="1100" b="1" dirty="0">
              <a:latin typeface="+mj-lt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723ABADD-C7B1-4619-9511-46AF62E6B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289518"/>
              </p:ext>
            </p:extLst>
          </p:nvPr>
        </p:nvGraphicFramePr>
        <p:xfrm>
          <a:off x="320588" y="864899"/>
          <a:ext cx="10246527" cy="1794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368">
                  <a:extLst>
                    <a:ext uri="{9D8B030D-6E8A-4147-A177-3AD203B41FA5}">
                      <a16:colId xmlns:a16="http://schemas.microsoft.com/office/drawing/2014/main" val="2993477978"/>
                    </a:ext>
                  </a:extLst>
                </a:gridCol>
                <a:gridCol w="4342130">
                  <a:extLst>
                    <a:ext uri="{9D8B030D-6E8A-4147-A177-3AD203B41FA5}">
                      <a16:colId xmlns:a16="http://schemas.microsoft.com/office/drawing/2014/main" val="3309024264"/>
                    </a:ext>
                  </a:extLst>
                </a:gridCol>
                <a:gridCol w="5504029">
                  <a:extLst>
                    <a:ext uri="{9D8B030D-6E8A-4147-A177-3AD203B41FA5}">
                      <a16:colId xmlns:a16="http://schemas.microsoft.com/office/drawing/2014/main" val="4036737405"/>
                    </a:ext>
                  </a:extLst>
                </a:gridCol>
              </a:tblGrid>
              <a:tr h="176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내용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상세 내용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145835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플레이어는 플레이 중 언제든지 프로젝트를 진행할 수 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프로젝트 진행 시 진행 애니메이션이 출력된다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641502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프로젝트는 총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가지 이다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기본 오픈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개 진급 또는 업무 능력 레벨업으로 해금된다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086934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프로젝트 기간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쿨타임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개월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~ 12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개월까지 다양하게 분포해 있다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개월 프로젝트를 진행하면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개월간 프로젝트 진행이 불가능하다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246563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프로젝트 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쿨타임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중에는 다른 프로젝트도 진행 불가능하다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544455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프로젝트는 무조건 성공한다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918151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프로젝트 성공 시 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스탯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또는 벽돌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인센티브와 같은 보상을 획득한다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12295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B88D18F4-5E4D-42E1-9710-28C8DE4154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05" y="2782350"/>
            <a:ext cx="8995893" cy="159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729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FA3E241-0594-4F73-B8DD-A3AA5CC726B4}"/>
              </a:ext>
            </a:extLst>
          </p:cNvPr>
          <p:cNvSpPr txBox="1"/>
          <p:nvPr/>
        </p:nvSpPr>
        <p:spPr>
          <a:xfrm>
            <a:off x="320588" y="603289"/>
            <a:ext cx="192809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/>
              <a:t>3-6. </a:t>
            </a:r>
            <a:r>
              <a:rPr lang="ko-KR" altLang="en-US" sz="1100" b="1" dirty="0"/>
              <a:t>시간</a:t>
            </a:r>
            <a:endParaRPr lang="en-US" altLang="ko-KR" sz="1100" b="1" dirty="0">
              <a:latin typeface="+mj-lt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B17F214E-0B87-4F7F-A963-35A32F5AC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529888"/>
              </p:ext>
            </p:extLst>
          </p:nvPr>
        </p:nvGraphicFramePr>
        <p:xfrm>
          <a:off x="320588" y="864899"/>
          <a:ext cx="10246527" cy="1281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368">
                  <a:extLst>
                    <a:ext uri="{9D8B030D-6E8A-4147-A177-3AD203B41FA5}">
                      <a16:colId xmlns:a16="http://schemas.microsoft.com/office/drawing/2014/main" val="2993477978"/>
                    </a:ext>
                  </a:extLst>
                </a:gridCol>
                <a:gridCol w="4342130">
                  <a:extLst>
                    <a:ext uri="{9D8B030D-6E8A-4147-A177-3AD203B41FA5}">
                      <a16:colId xmlns:a16="http://schemas.microsoft.com/office/drawing/2014/main" val="3309024264"/>
                    </a:ext>
                  </a:extLst>
                </a:gridCol>
                <a:gridCol w="5504029">
                  <a:extLst>
                    <a:ext uri="{9D8B030D-6E8A-4147-A177-3AD203B41FA5}">
                      <a16:colId xmlns:a16="http://schemas.microsoft.com/office/drawing/2014/main" val="4036737405"/>
                    </a:ext>
                  </a:extLst>
                </a:gridCol>
              </a:tblGrid>
              <a:tr h="176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내용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상세 내용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145835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게임 속 시간은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개월에 </a:t>
                      </a:r>
                      <a:r>
                        <a:rPr lang="en-US" altLang="ko-KR" sz="1000" dirty="0"/>
                        <a:t>40</a:t>
                      </a:r>
                      <a:r>
                        <a:rPr lang="ko-KR" altLang="en-US" sz="1000" dirty="0"/>
                        <a:t>초로 세팅한다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년에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480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초이다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641502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플레이어는 총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년 동안 플레이 하게 된다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팝업 출력 시간을 제외한 순수 게임 시간은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시간이다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086934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프로젝트 및 대화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승진 이벤트 팝업 출력 시 시간이 흐르지 않는다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팝업이나 이벤트 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씬에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한함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246563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년이 지나면 무조건 해당되는 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엔딩씬을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출력한다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544455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CD938B-05CE-4A6A-B62D-93768FE97407}"/>
              </a:ext>
            </a:extLst>
          </p:cNvPr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/>
              <a:t>3. </a:t>
            </a:r>
            <a:r>
              <a:rPr lang="ko-KR" altLang="en-US" sz="1600" b="1" dirty="0"/>
              <a:t>시스템</a:t>
            </a:r>
            <a:endParaRPr lang="en-US" altLang="ko-KR" sz="1600" b="1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8B731A-B970-491F-8FE2-BDB5A50C2904}"/>
              </a:ext>
            </a:extLst>
          </p:cNvPr>
          <p:cNvSpPr txBox="1"/>
          <p:nvPr/>
        </p:nvSpPr>
        <p:spPr>
          <a:xfrm>
            <a:off x="314640" y="2146329"/>
            <a:ext cx="10252475" cy="179400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 anchor="t" anchorCtr="0">
            <a:noAutofit/>
          </a:bodyPr>
          <a:lstStyle/>
          <a:p>
            <a:pPr>
              <a:lnSpc>
                <a:spcPct val="120000"/>
              </a:lnSpc>
            </a:pPr>
            <a:endParaRPr lang="en-US" altLang="ko-KR" sz="1000" dirty="0">
              <a:latin typeface="+mj-lt"/>
            </a:endParaRPr>
          </a:p>
        </p:txBody>
      </p:sp>
      <p:pic>
        <p:nvPicPr>
          <p:cNvPr id="8" name="그림 7" descr="화살이(가) 표시된 사진&#10;&#10;자동 생성된 설명">
            <a:extLst>
              <a:ext uri="{FF2B5EF4-FFF2-40B4-BE49-F238E27FC236}">
                <a16:creationId xmlns:a16="http://schemas.microsoft.com/office/drawing/2014/main" id="{CA1F96AC-A3F7-45B1-91C4-A9669B4339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74" y="2367510"/>
            <a:ext cx="4221453" cy="131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70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878C665A-D23C-48CD-B37A-DCA34CE80ABA}"/>
              </a:ext>
            </a:extLst>
          </p:cNvPr>
          <p:cNvSpPr txBox="1"/>
          <p:nvPr/>
        </p:nvSpPr>
        <p:spPr>
          <a:xfrm>
            <a:off x="320588" y="603289"/>
            <a:ext cx="192809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/>
              <a:t>3-7. </a:t>
            </a:r>
            <a:r>
              <a:rPr lang="ko-KR" altLang="en-US" sz="1100" b="1" dirty="0"/>
              <a:t>연봉협상 </a:t>
            </a:r>
            <a:r>
              <a:rPr lang="en-US" altLang="ko-KR" sz="1100" b="1" dirty="0"/>
              <a:t>/ </a:t>
            </a:r>
            <a:r>
              <a:rPr lang="ko-KR" altLang="en-US" sz="1100" b="1" dirty="0"/>
              <a:t>월급</a:t>
            </a:r>
            <a:r>
              <a:rPr lang="en-US" altLang="ko-KR" sz="1100" b="1" dirty="0"/>
              <a:t> </a:t>
            </a:r>
            <a:endParaRPr lang="en-US" altLang="ko-KR" sz="1100" b="1" dirty="0">
              <a:latin typeface="+mj-lt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91012A8D-1A1D-424E-B471-49574B504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203837"/>
              </p:ext>
            </p:extLst>
          </p:nvPr>
        </p:nvGraphicFramePr>
        <p:xfrm>
          <a:off x="320588" y="864899"/>
          <a:ext cx="10244439" cy="1281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368">
                  <a:extLst>
                    <a:ext uri="{9D8B030D-6E8A-4147-A177-3AD203B41FA5}">
                      <a16:colId xmlns:a16="http://schemas.microsoft.com/office/drawing/2014/main" val="2993477978"/>
                    </a:ext>
                  </a:extLst>
                </a:gridCol>
                <a:gridCol w="7076158">
                  <a:extLst>
                    <a:ext uri="{9D8B030D-6E8A-4147-A177-3AD203B41FA5}">
                      <a16:colId xmlns:a16="http://schemas.microsoft.com/office/drawing/2014/main" val="3309024264"/>
                    </a:ext>
                  </a:extLst>
                </a:gridCol>
                <a:gridCol w="2767913">
                  <a:extLst>
                    <a:ext uri="{9D8B030D-6E8A-4147-A177-3AD203B41FA5}">
                      <a16:colId xmlns:a16="http://schemas.microsoft.com/office/drawing/2014/main" val="4036737405"/>
                    </a:ext>
                  </a:extLst>
                </a:gridCol>
              </a:tblGrid>
              <a:tr h="176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내용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상세 내용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145835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년 주기로 연봉을 협상할 수 있는 대화 팝업이 출력된다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480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초 마다 연봉 협상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641502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연봉은 업무 능력을 통해 결정 된다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086934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최초 연봉은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2400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만원 부터 시작한다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051565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월급은 연봉을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로 나누어 다달이 지급하며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호감도에 따라 추가 보너스를 받을 수 있다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99637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CD938B-05CE-4A6A-B62D-93768FE97407}"/>
              </a:ext>
            </a:extLst>
          </p:cNvPr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/>
              <a:t>3. </a:t>
            </a:r>
            <a:r>
              <a:rPr lang="ko-KR" altLang="en-US" sz="1600" b="1" dirty="0"/>
              <a:t>시스템</a:t>
            </a:r>
            <a:endParaRPr lang="en-US" altLang="ko-KR" sz="1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69101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C6320E2-CF10-4165-AFB2-F038376774B4}"/>
              </a:ext>
            </a:extLst>
          </p:cNvPr>
          <p:cNvSpPr txBox="1"/>
          <p:nvPr/>
        </p:nvSpPr>
        <p:spPr>
          <a:xfrm>
            <a:off x="314640" y="2915187"/>
            <a:ext cx="10252475" cy="25261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 anchor="t" anchorCtr="0">
            <a:noAutofit/>
          </a:bodyPr>
          <a:lstStyle/>
          <a:p>
            <a:pPr>
              <a:lnSpc>
                <a:spcPct val="120000"/>
              </a:lnSpc>
            </a:pPr>
            <a:endParaRPr lang="en-US" altLang="ko-KR" sz="1000" dirty="0">
              <a:latin typeface="+mj-lt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CD938B-05CE-4A6A-B62D-93768FE97407}"/>
              </a:ext>
            </a:extLst>
          </p:cNvPr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/>
              <a:t>3. </a:t>
            </a:r>
            <a:r>
              <a:rPr lang="ko-KR" altLang="en-US" sz="1600" b="1" dirty="0"/>
              <a:t>시스템</a:t>
            </a:r>
            <a:endParaRPr lang="en-US" altLang="ko-KR" sz="1600" b="1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B58C1E-9A36-4F94-B256-04531982F7A8}"/>
              </a:ext>
            </a:extLst>
          </p:cNvPr>
          <p:cNvSpPr txBox="1"/>
          <p:nvPr/>
        </p:nvSpPr>
        <p:spPr>
          <a:xfrm>
            <a:off x="320588" y="603289"/>
            <a:ext cx="192809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/>
              <a:t>3-8. </a:t>
            </a:r>
            <a:r>
              <a:rPr lang="ko-KR" altLang="en-US" sz="1100" b="1" dirty="0"/>
              <a:t>퇴근 이벤트</a:t>
            </a:r>
            <a:endParaRPr lang="en-US" altLang="ko-KR" sz="1100" b="1" dirty="0">
              <a:latin typeface="+mj-lt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286F94D-B842-4618-B1F5-FDD779FEB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459722"/>
              </p:ext>
            </p:extLst>
          </p:nvPr>
        </p:nvGraphicFramePr>
        <p:xfrm>
          <a:off x="320588" y="864899"/>
          <a:ext cx="10246527" cy="2050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368">
                  <a:extLst>
                    <a:ext uri="{9D8B030D-6E8A-4147-A177-3AD203B41FA5}">
                      <a16:colId xmlns:a16="http://schemas.microsoft.com/office/drawing/2014/main" val="2993477978"/>
                    </a:ext>
                  </a:extLst>
                </a:gridCol>
                <a:gridCol w="4342130">
                  <a:extLst>
                    <a:ext uri="{9D8B030D-6E8A-4147-A177-3AD203B41FA5}">
                      <a16:colId xmlns:a16="http://schemas.microsoft.com/office/drawing/2014/main" val="3309024264"/>
                    </a:ext>
                  </a:extLst>
                </a:gridCol>
                <a:gridCol w="5504029">
                  <a:extLst>
                    <a:ext uri="{9D8B030D-6E8A-4147-A177-3AD203B41FA5}">
                      <a16:colId xmlns:a16="http://schemas.microsoft.com/office/drawing/2014/main" val="4036737405"/>
                    </a:ext>
                  </a:extLst>
                </a:gridCol>
              </a:tblGrid>
              <a:tr h="176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내용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상세 내용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145835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근무 시 체력이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 될 경우 퇴근 이벤트가 출력된다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641502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개미는 자리에서 일어나 화면 밖으로 나간다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086934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개미가 화면밖으로 나간 후 퇴근 이벤트 팝업 창이 출력된다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개미가 화면 밖 특수 영역에 도착 시 출력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246563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팝업에는 퇴근 선택지가 출력되며 다양한 활동을 할 수 있다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544455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활동은 총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가지 중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가지가 랜덤하게 출력된다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918151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활동 선택 시 관련된 애니메이션 팝업이 출력된다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12295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애니메이션 팝업 소멸 후 화면 밖에서 개미가 다시 들어온다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29869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8D3699A7-D553-4DBC-9C6F-B31EAC6A09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97" y="3299272"/>
            <a:ext cx="9781880" cy="175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408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FED22D7-BFD2-4E8E-97CA-3DE0FDCF1903}"/>
              </a:ext>
            </a:extLst>
          </p:cNvPr>
          <p:cNvSpPr txBox="1"/>
          <p:nvPr/>
        </p:nvSpPr>
        <p:spPr>
          <a:xfrm>
            <a:off x="320588" y="603289"/>
            <a:ext cx="192809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/>
              <a:t>3-9. </a:t>
            </a:r>
            <a:r>
              <a:rPr lang="ko-KR" altLang="en-US" sz="1100" b="1" dirty="0"/>
              <a:t>전투</a:t>
            </a:r>
            <a:endParaRPr lang="en-US" altLang="ko-KR" sz="1100" b="1" dirty="0">
              <a:latin typeface="+mj-lt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F88F3EC6-B366-4BDD-905A-891BC67FF0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896324"/>
              </p:ext>
            </p:extLst>
          </p:nvPr>
        </p:nvGraphicFramePr>
        <p:xfrm>
          <a:off x="320588" y="864899"/>
          <a:ext cx="10246527" cy="2050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368">
                  <a:extLst>
                    <a:ext uri="{9D8B030D-6E8A-4147-A177-3AD203B41FA5}">
                      <a16:colId xmlns:a16="http://schemas.microsoft.com/office/drawing/2014/main" val="2993477978"/>
                    </a:ext>
                  </a:extLst>
                </a:gridCol>
                <a:gridCol w="4342130">
                  <a:extLst>
                    <a:ext uri="{9D8B030D-6E8A-4147-A177-3AD203B41FA5}">
                      <a16:colId xmlns:a16="http://schemas.microsoft.com/office/drawing/2014/main" val="3309024264"/>
                    </a:ext>
                  </a:extLst>
                </a:gridCol>
                <a:gridCol w="5504029">
                  <a:extLst>
                    <a:ext uri="{9D8B030D-6E8A-4147-A177-3AD203B41FA5}">
                      <a16:colId xmlns:a16="http://schemas.microsoft.com/office/drawing/2014/main" val="4036737405"/>
                    </a:ext>
                  </a:extLst>
                </a:gridCol>
              </a:tblGrid>
              <a:tr h="176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내용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상세 내용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145835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플레이어는 언제든 어떤 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상사든간에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전투를 벌일 수 있다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신입이 사장을 때릴 수 있음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히든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 엔딩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641502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전투 시 전투 화면이 출력되고 서로 공격한다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플레이어는 벽돌로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상사는 말풍선으로 공격한다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086934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플레이어의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Hp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또는 보유 벽돌 수가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 되면 패배한다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246563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패배 시 일부 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스탯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수치가 감소하며 현재 직급을 그대로 플레이한다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544455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상사의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Hp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 되면 승리하게 된다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918151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승리 시 일부 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스탯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수치가 상승하며 상사의 직급으로 플레이하게 된다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과장 처치 시 과장으로 진급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12295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패배한 상사는 플레이어의 직급으로 강등된다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633802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CD938B-05CE-4A6A-B62D-93768FE97407}"/>
              </a:ext>
            </a:extLst>
          </p:cNvPr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/>
              <a:t>3. </a:t>
            </a:r>
            <a:r>
              <a:rPr lang="ko-KR" altLang="en-US" sz="1600" b="1" dirty="0"/>
              <a:t>시스템</a:t>
            </a:r>
            <a:endParaRPr lang="en-US" altLang="ko-KR" sz="1600" b="1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E27E03-7432-4DCA-87EF-C0A97F25B101}"/>
              </a:ext>
            </a:extLst>
          </p:cNvPr>
          <p:cNvSpPr txBox="1"/>
          <p:nvPr/>
        </p:nvSpPr>
        <p:spPr>
          <a:xfrm>
            <a:off x="314640" y="2915187"/>
            <a:ext cx="10252475" cy="25261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 anchor="t" anchorCtr="0">
            <a:noAutofit/>
          </a:bodyPr>
          <a:lstStyle/>
          <a:p>
            <a:pPr>
              <a:lnSpc>
                <a:spcPct val="120000"/>
              </a:lnSpc>
            </a:pPr>
            <a:endParaRPr lang="en-US" altLang="ko-KR" sz="1000" dirty="0">
              <a:latin typeface="+mj-lt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E39F152-9017-4D41-B053-24DBE258E3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0" y="3176797"/>
            <a:ext cx="10015242" cy="199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951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CD938B-05CE-4A6A-B62D-93768FE97407}"/>
              </a:ext>
            </a:extLst>
          </p:cNvPr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/>
              <a:t>3. </a:t>
            </a:r>
            <a:r>
              <a:rPr lang="ko-KR" altLang="en-US" sz="1600" b="1" dirty="0"/>
              <a:t>시스템</a:t>
            </a:r>
            <a:endParaRPr lang="en-US" altLang="ko-KR" sz="1600" b="1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B58C1E-9A36-4F94-B256-04531982F7A8}"/>
              </a:ext>
            </a:extLst>
          </p:cNvPr>
          <p:cNvSpPr txBox="1"/>
          <p:nvPr/>
        </p:nvSpPr>
        <p:spPr>
          <a:xfrm>
            <a:off x="320588" y="603289"/>
            <a:ext cx="192809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/>
              <a:t>3-10. </a:t>
            </a:r>
            <a:r>
              <a:rPr lang="ko-KR" altLang="en-US" sz="1100" b="1" dirty="0"/>
              <a:t>진급 이벤트</a:t>
            </a:r>
            <a:endParaRPr lang="en-US" altLang="ko-KR" sz="1100" b="1" dirty="0">
              <a:latin typeface="+mj-lt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286F94D-B842-4618-B1F5-FDD779FEB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66899"/>
              </p:ext>
            </p:extLst>
          </p:nvPr>
        </p:nvGraphicFramePr>
        <p:xfrm>
          <a:off x="320588" y="864899"/>
          <a:ext cx="10246527" cy="512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368">
                  <a:extLst>
                    <a:ext uri="{9D8B030D-6E8A-4147-A177-3AD203B41FA5}">
                      <a16:colId xmlns:a16="http://schemas.microsoft.com/office/drawing/2014/main" val="2993477978"/>
                    </a:ext>
                  </a:extLst>
                </a:gridCol>
                <a:gridCol w="4342130">
                  <a:extLst>
                    <a:ext uri="{9D8B030D-6E8A-4147-A177-3AD203B41FA5}">
                      <a16:colId xmlns:a16="http://schemas.microsoft.com/office/drawing/2014/main" val="3309024264"/>
                    </a:ext>
                  </a:extLst>
                </a:gridCol>
                <a:gridCol w="5504029">
                  <a:extLst>
                    <a:ext uri="{9D8B030D-6E8A-4147-A177-3AD203B41FA5}">
                      <a16:colId xmlns:a16="http://schemas.microsoft.com/office/drawing/2014/main" val="4036737405"/>
                    </a:ext>
                  </a:extLst>
                </a:gridCol>
              </a:tblGrid>
              <a:tr h="176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내용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상세 내용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145835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전투 후 진급 시 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씬이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전환되어 직급에 해당하는 애니메이션 출력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64150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3419CDD-6DAC-48FF-86CE-4667B8084551}"/>
              </a:ext>
            </a:extLst>
          </p:cNvPr>
          <p:cNvSpPr txBox="1"/>
          <p:nvPr/>
        </p:nvSpPr>
        <p:spPr>
          <a:xfrm>
            <a:off x="320588" y="2411368"/>
            <a:ext cx="192809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/>
              <a:t>3-11. </a:t>
            </a:r>
            <a:r>
              <a:rPr lang="ko-KR" altLang="en-US" sz="1100" b="1" dirty="0"/>
              <a:t>상점</a:t>
            </a:r>
            <a:endParaRPr lang="en-US" altLang="ko-KR" sz="1100" b="1" dirty="0">
              <a:latin typeface="+mj-lt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C033326-E6C0-4AEA-88B9-0B7BA1DFB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736133"/>
              </p:ext>
            </p:extLst>
          </p:nvPr>
        </p:nvGraphicFramePr>
        <p:xfrm>
          <a:off x="320588" y="2672978"/>
          <a:ext cx="10246527" cy="1281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368">
                  <a:extLst>
                    <a:ext uri="{9D8B030D-6E8A-4147-A177-3AD203B41FA5}">
                      <a16:colId xmlns:a16="http://schemas.microsoft.com/office/drawing/2014/main" val="2993477978"/>
                    </a:ext>
                  </a:extLst>
                </a:gridCol>
                <a:gridCol w="4342130">
                  <a:extLst>
                    <a:ext uri="{9D8B030D-6E8A-4147-A177-3AD203B41FA5}">
                      <a16:colId xmlns:a16="http://schemas.microsoft.com/office/drawing/2014/main" val="3309024264"/>
                    </a:ext>
                  </a:extLst>
                </a:gridCol>
                <a:gridCol w="5504029">
                  <a:extLst>
                    <a:ext uri="{9D8B030D-6E8A-4147-A177-3AD203B41FA5}">
                      <a16:colId xmlns:a16="http://schemas.microsoft.com/office/drawing/2014/main" val="4036737405"/>
                    </a:ext>
                  </a:extLst>
                </a:gridCol>
              </a:tblGrid>
              <a:tr h="176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내용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상세 내용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145835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상시로 아이템을 판매하는 캐시 상점이다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641502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광고제거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3,300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원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~5,500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원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예상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086934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벽돌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1,100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원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246563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현재 월급의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배 즉시 지급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1,100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원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54445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F196907-00A0-4EA7-9037-484863C7757C}"/>
              </a:ext>
            </a:extLst>
          </p:cNvPr>
          <p:cNvSpPr txBox="1"/>
          <p:nvPr/>
        </p:nvSpPr>
        <p:spPr>
          <a:xfrm>
            <a:off x="314640" y="1377471"/>
            <a:ext cx="10252475" cy="97621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 anchor="t" anchorCtr="0">
            <a:noAutofit/>
          </a:bodyPr>
          <a:lstStyle/>
          <a:p>
            <a:pPr>
              <a:lnSpc>
                <a:spcPct val="120000"/>
              </a:lnSpc>
            </a:pPr>
            <a:endParaRPr lang="en-US" altLang="ko-KR" sz="1000" dirty="0">
              <a:latin typeface="+mj-lt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8AAC713-EC6B-45EB-9D69-71820DDE68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52" y="1511047"/>
            <a:ext cx="5677749" cy="6647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C274F91-C39F-4749-BC6D-311410E8364F}"/>
              </a:ext>
            </a:extLst>
          </p:cNvPr>
          <p:cNvSpPr txBox="1"/>
          <p:nvPr/>
        </p:nvSpPr>
        <p:spPr>
          <a:xfrm>
            <a:off x="314640" y="3954408"/>
            <a:ext cx="10252475" cy="210510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 anchor="t" anchorCtr="0">
            <a:noAutofit/>
          </a:bodyPr>
          <a:lstStyle/>
          <a:p>
            <a:pPr>
              <a:lnSpc>
                <a:spcPct val="120000"/>
              </a:lnSpc>
            </a:pPr>
            <a:endParaRPr lang="en-US" altLang="ko-KR" sz="1000" dirty="0">
              <a:latin typeface="+mj-lt"/>
            </a:endParaRPr>
          </a:p>
        </p:txBody>
      </p:sp>
      <p:pic>
        <p:nvPicPr>
          <p:cNvPr id="20" name="그림 19" descr="화살이(가) 표시된 사진&#10;&#10;자동 생성된 설명">
            <a:extLst>
              <a:ext uri="{FF2B5EF4-FFF2-40B4-BE49-F238E27FC236}">
                <a16:creationId xmlns:a16="http://schemas.microsoft.com/office/drawing/2014/main" id="{86E27C53-FA61-4F19-A8CF-2B947B88CE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7" y="4170741"/>
            <a:ext cx="7476186" cy="167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445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3"/>
            <a:ext cx="12192000" cy="5524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717C27-A790-4074-921E-39352B9D30BC}"/>
              </a:ext>
            </a:extLst>
          </p:cNvPr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/>
              <a:t>0. </a:t>
            </a:r>
            <a:r>
              <a:rPr lang="ko-KR" altLang="en-US" sz="1600" b="1" dirty="0">
                <a:latin typeface="+mj-lt"/>
              </a:rPr>
              <a:t>문서 이력</a:t>
            </a:r>
            <a:endParaRPr lang="en-US" altLang="ko-KR" sz="1600" b="1" dirty="0">
              <a:latin typeface="+mj-lt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228CC26-2990-4B86-B259-1D7608344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181955"/>
              </p:ext>
            </p:extLst>
          </p:nvPr>
        </p:nvGraphicFramePr>
        <p:xfrm>
          <a:off x="320588" y="886482"/>
          <a:ext cx="11541895" cy="56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353">
                  <a:extLst>
                    <a:ext uri="{9D8B030D-6E8A-4147-A177-3AD203B41FA5}">
                      <a16:colId xmlns:a16="http://schemas.microsoft.com/office/drawing/2014/main" val="2395970356"/>
                    </a:ext>
                  </a:extLst>
                </a:gridCol>
                <a:gridCol w="1007075">
                  <a:extLst>
                    <a:ext uri="{9D8B030D-6E8A-4147-A177-3AD203B41FA5}">
                      <a16:colId xmlns:a16="http://schemas.microsoft.com/office/drawing/2014/main" val="635339287"/>
                    </a:ext>
                  </a:extLst>
                </a:gridCol>
                <a:gridCol w="1056503">
                  <a:extLst>
                    <a:ext uri="{9D8B030D-6E8A-4147-A177-3AD203B41FA5}">
                      <a16:colId xmlns:a16="http://schemas.microsoft.com/office/drawing/2014/main" val="3986455100"/>
                    </a:ext>
                  </a:extLst>
                </a:gridCol>
                <a:gridCol w="8384059">
                  <a:extLst>
                    <a:ext uri="{9D8B030D-6E8A-4147-A177-3AD203B41FA5}">
                      <a16:colId xmlns:a16="http://schemas.microsoft.com/office/drawing/2014/main" val="2175268523"/>
                    </a:ext>
                  </a:extLst>
                </a:gridCol>
                <a:gridCol w="654905">
                  <a:extLst>
                    <a:ext uri="{9D8B030D-6E8A-4147-A177-3AD203B41FA5}">
                      <a16:colId xmlns:a16="http://schemas.microsoft.com/office/drawing/2014/main" val="1289178422"/>
                    </a:ext>
                  </a:extLst>
                </a:gridCol>
              </a:tblGrid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081136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이영훈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2022-03-31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최초 작성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0.1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152233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이영훈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2022-04-05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내용 수정 및 보강 </a:t>
                      </a:r>
                      <a:r>
                        <a:rPr lang="en-US" altLang="ko-KR" sz="1200" dirty="0"/>
                        <a:t>- 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925566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946178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44394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307186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443004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244498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805296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81169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617381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406718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995861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508381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522803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973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3426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1DB9E4F0-3C89-4A21-8C1A-87B6A2557CFF}"/>
              </a:ext>
            </a:extLst>
          </p:cNvPr>
          <p:cNvSpPr txBox="1"/>
          <p:nvPr/>
        </p:nvSpPr>
        <p:spPr>
          <a:xfrm>
            <a:off x="320588" y="603289"/>
            <a:ext cx="192809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/>
              <a:t>3-12. </a:t>
            </a:r>
            <a:r>
              <a:rPr lang="ko-KR" altLang="en-US" sz="1100" b="1" dirty="0"/>
              <a:t>대화</a:t>
            </a:r>
            <a:endParaRPr lang="en-US" altLang="ko-KR" sz="1100" b="1" dirty="0">
              <a:latin typeface="+mj-lt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167DF1B2-D966-4F37-B93F-302B78FA5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056204"/>
              </p:ext>
            </p:extLst>
          </p:nvPr>
        </p:nvGraphicFramePr>
        <p:xfrm>
          <a:off x="320588" y="864899"/>
          <a:ext cx="10246527" cy="1537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368">
                  <a:extLst>
                    <a:ext uri="{9D8B030D-6E8A-4147-A177-3AD203B41FA5}">
                      <a16:colId xmlns:a16="http://schemas.microsoft.com/office/drawing/2014/main" val="2993477978"/>
                    </a:ext>
                  </a:extLst>
                </a:gridCol>
                <a:gridCol w="4342130">
                  <a:extLst>
                    <a:ext uri="{9D8B030D-6E8A-4147-A177-3AD203B41FA5}">
                      <a16:colId xmlns:a16="http://schemas.microsoft.com/office/drawing/2014/main" val="3309024264"/>
                    </a:ext>
                  </a:extLst>
                </a:gridCol>
                <a:gridCol w="5504029">
                  <a:extLst>
                    <a:ext uri="{9D8B030D-6E8A-4147-A177-3AD203B41FA5}">
                      <a16:colId xmlns:a16="http://schemas.microsoft.com/office/drawing/2014/main" val="4036737405"/>
                    </a:ext>
                  </a:extLst>
                </a:gridCol>
              </a:tblGrid>
              <a:tr h="176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내용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상세 내용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145835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개월에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회에 상사가 대화를 걸어온다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641502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대화 시 팝업 창이 출력되며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선택지가 제공된다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086934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대화 팝업 출력 후 선택지 선택 시 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스탯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수치에 영향이 생긴다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선택 시 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스탯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수치는 대답에 해당하는 수치대로 적용된다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246563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벽돌로 때린다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선택 시 성공 확률은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50%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성공 시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‘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과장은 기절했다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하지만 아무도 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못봤다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‘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출력 후 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스탯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상승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544455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상사가 된 후에는 부하 직원에 직접 대화를 걸 수 있다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이때도 대화 팝업창이 출력되며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선택지가 출력된다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131958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CD938B-05CE-4A6A-B62D-93768FE97407}"/>
              </a:ext>
            </a:extLst>
          </p:cNvPr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/>
              <a:t>3. </a:t>
            </a:r>
            <a:r>
              <a:rPr lang="ko-KR" altLang="en-US" sz="1600" b="1" dirty="0"/>
              <a:t>시스템</a:t>
            </a:r>
            <a:endParaRPr lang="en-US" altLang="ko-KR" sz="1600" b="1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43044C-09E6-431D-9BB2-4B14E9F2F6DC}"/>
              </a:ext>
            </a:extLst>
          </p:cNvPr>
          <p:cNvSpPr txBox="1"/>
          <p:nvPr/>
        </p:nvSpPr>
        <p:spPr>
          <a:xfrm>
            <a:off x="314640" y="2402615"/>
            <a:ext cx="10252475" cy="236256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 anchor="t" anchorCtr="0">
            <a:noAutofit/>
          </a:bodyPr>
          <a:lstStyle/>
          <a:p>
            <a:pPr>
              <a:lnSpc>
                <a:spcPct val="120000"/>
              </a:lnSpc>
            </a:pPr>
            <a:endParaRPr lang="en-US" altLang="ko-KR" sz="1000" dirty="0">
              <a:latin typeface="+mj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DDB490-176E-46DF-AC46-A1CEC0B78C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95" y="2592460"/>
            <a:ext cx="9691352" cy="199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592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BD9CD6E5-264B-4906-A25D-A7212AA50D11}"/>
              </a:ext>
            </a:extLst>
          </p:cNvPr>
          <p:cNvSpPr txBox="1"/>
          <p:nvPr/>
        </p:nvSpPr>
        <p:spPr>
          <a:xfrm>
            <a:off x="320588" y="603289"/>
            <a:ext cx="192809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/>
              <a:t>3-13. </a:t>
            </a:r>
            <a:r>
              <a:rPr lang="ko-KR" altLang="en-US" sz="1100" b="1" dirty="0"/>
              <a:t>엔딩 </a:t>
            </a:r>
            <a:r>
              <a:rPr lang="en-US" altLang="ko-KR" sz="1100" b="1" dirty="0"/>
              <a:t>/ </a:t>
            </a:r>
            <a:r>
              <a:rPr lang="ko-KR" altLang="en-US" sz="1100" b="1" dirty="0"/>
              <a:t>컬렉션</a:t>
            </a:r>
            <a:endParaRPr lang="en-US" altLang="ko-KR" sz="1100" b="1" dirty="0">
              <a:latin typeface="+mj-lt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B760B796-6DB4-4902-8364-FD58DE1BB763}"/>
              </a:ext>
            </a:extLst>
          </p:cNvPr>
          <p:cNvGraphicFramePr>
            <a:graphicFrameLocks noGrp="1"/>
          </p:cNvGraphicFramePr>
          <p:nvPr/>
        </p:nvGraphicFramePr>
        <p:xfrm>
          <a:off x="320588" y="864899"/>
          <a:ext cx="10246527" cy="2050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368">
                  <a:extLst>
                    <a:ext uri="{9D8B030D-6E8A-4147-A177-3AD203B41FA5}">
                      <a16:colId xmlns:a16="http://schemas.microsoft.com/office/drawing/2014/main" val="2993477978"/>
                    </a:ext>
                  </a:extLst>
                </a:gridCol>
                <a:gridCol w="4342130">
                  <a:extLst>
                    <a:ext uri="{9D8B030D-6E8A-4147-A177-3AD203B41FA5}">
                      <a16:colId xmlns:a16="http://schemas.microsoft.com/office/drawing/2014/main" val="3309024264"/>
                    </a:ext>
                  </a:extLst>
                </a:gridCol>
                <a:gridCol w="5504029">
                  <a:extLst>
                    <a:ext uri="{9D8B030D-6E8A-4147-A177-3AD203B41FA5}">
                      <a16:colId xmlns:a16="http://schemas.microsoft.com/office/drawing/2014/main" val="4036737405"/>
                    </a:ext>
                  </a:extLst>
                </a:gridCol>
              </a:tblGrid>
              <a:tr h="176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내용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상세 내용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145835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플레이어 퇴사 및 특정 조건 완료 시 컬렉션이 등록된다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641502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엔딩 시 엔딩 화면이 출력된다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086934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엔딩 화면에는 간략한 설명이 출력된다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246563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컬렉션 활성화 시 플레이어 캐릭터의 특정 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스텟이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상승한다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584481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컬렉션을 통한 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스탯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상승은 상시 적용된다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가령 게임을 처음부터 다시 시작해도 컬렉션을 통한 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스탯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상승은 유효한다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186822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엔딩의 숫자는 아직 정해져 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있지않다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997245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컬렉션은 컬렉션 페이지에 보관된다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209278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CD938B-05CE-4A6A-B62D-93768FE97407}"/>
              </a:ext>
            </a:extLst>
          </p:cNvPr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/>
              <a:t>3. </a:t>
            </a:r>
            <a:r>
              <a:rPr lang="ko-KR" altLang="en-US" sz="1600" b="1" dirty="0"/>
              <a:t>시스템</a:t>
            </a:r>
            <a:endParaRPr lang="en-US" altLang="ko-KR" sz="1600" b="1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C241FF-54C3-4647-A6BD-DC2121B71F0B}"/>
              </a:ext>
            </a:extLst>
          </p:cNvPr>
          <p:cNvSpPr txBox="1"/>
          <p:nvPr/>
        </p:nvSpPr>
        <p:spPr>
          <a:xfrm>
            <a:off x="314640" y="2915187"/>
            <a:ext cx="10252475" cy="236256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 anchor="t" anchorCtr="0">
            <a:noAutofit/>
          </a:bodyPr>
          <a:lstStyle/>
          <a:p>
            <a:pPr>
              <a:lnSpc>
                <a:spcPct val="120000"/>
              </a:lnSpc>
            </a:pPr>
            <a:endParaRPr lang="en-US" altLang="ko-KR" sz="1000" dirty="0">
              <a:latin typeface="+mj-lt"/>
            </a:endParaRPr>
          </a:p>
        </p:txBody>
      </p:sp>
      <p:pic>
        <p:nvPicPr>
          <p:cNvPr id="8" name="그림 7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1519E1BF-823C-4958-AB04-C000ACE3B3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88" y="3037845"/>
            <a:ext cx="8042857" cy="211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13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CC241FF-54C3-4647-A6BD-DC2121B71F0B}"/>
              </a:ext>
            </a:extLst>
          </p:cNvPr>
          <p:cNvSpPr txBox="1"/>
          <p:nvPr/>
        </p:nvSpPr>
        <p:spPr>
          <a:xfrm>
            <a:off x="314640" y="1633757"/>
            <a:ext cx="10252475" cy="9677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 anchor="t" anchorCtr="0">
            <a:noAutofit/>
          </a:bodyPr>
          <a:lstStyle/>
          <a:p>
            <a:pPr>
              <a:lnSpc>
                <a:spcPct val="120000"/>
              </a:lnSpc>
            </a:pPr>
            <a:endParaRPr lang="en-US" altLang="ko-KR" sz="1000" dirty="0">
              <a:latin typeface="+mj-lt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205595B9-AF5C-4129-BE40-AE6DD0223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1458"/>
              </p:ext>
            </p:extLst>
          </p:nvPr>
        </p:nvGraphicFramePr>
        <p:xfrm>
          <a:off x="320588" y="864899"/>
          <a:ext cx="10246527" cy="768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368">
                  <a:extLst>
                    <a:ext uri="{9D8B030D-6E8A-4147-A177-3AD203B41FA5}">
                      <a16:colId xmlns:a16="http://schemas.microsoft.com/office/drawing/2014/main" val="2993477978"/>
                    </a:ext>
                  </a:extLst>
                </a:gridCol>
                <a:gridCol w="4342130">
                  <a:extLst>
                    <a:ext uri="{9D8B030D-6E8A-4147-A177-3AD203B41FA5}">
                      <a16:colId xmlns:a16="http://schemas.microsoft.com/office/drawing/2014/main" val="3309024264"/>
                    </a:ext>
                  </a:extLst>
                </a:gridCol>
                <a:gridCol w="5504029">
                  <a:extLst>
                    <a:ext uri="{9D8B030D-6E8A-4147-A177-3AD203B41FA5}">
                      <a16:colId xmlns:a16="http://schemas.microsoft.com/office/drawing/2014/main" val="4036737405"/>
                    </a:ext>
                  </a:extLst>
                </a:gridCol>
              </a:tblGrid>
              <a:tr h="176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내용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상세 내용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145835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엔딩 화면 출력 시 보너스 일러스트가 출력된다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641502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일러스트는 컬렉션에서 다시 확인할 수 있다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086934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57890F97-2856-4101-B2E1-6A874984FACD}"/>
              </a:ext>
            </a:extLst>
          </p:cNvPr>
          <p:cNvSpPr txBox="1"/>
          <p:nvPr/>
        </p:nvSpPr>
        <p:spPr>
          <a:xfrm>
            <a:off x="320588" y="603289"/>
            <a:ext cx="192809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/>
              <a:t>3-14. </a:t>
            </a:r>
            <a:r>
              <a:rPr lang="ko-KR" altLang="en-US" sz="1100" b="1" dirty="0"/>
              <a:t>엔딩 일러스트</a:t>
            </a:r>
            <a:endParaRPr lang="en-US" altLang="ko-KR" sz="1100" b="1" dirty="0">
              <a:latin typeface="+mj-lt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CD938B-05CE-4A6A-B62D-93768FE97407}"/>
              </a:ext>
            </a:extLst>
          </p:cNvPr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/>
              <a:t>3. </a:t>
            </a:r>
            <a:r>
              <a:rPr lang="ko-KR" altLang="en-US" sz="1600" b="1" dirty="0"/>
              <a:t>시스템</a:t>
            </a:r>
            <a:endParaRPr lang="en-US" altLang="ko-KR" sz="1600" b="1" dirty="0">
              <a:latin typeface="+mj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0C4321-522E-4B88-93AB-C63F44D799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07" y="1821590"/>
            <a:ext cx="5466948" cy="64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1103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수동 입력 2">
            <a:extLst>
              <a:ext uri="{FF2B5EF4-FFF2-40B4-BE49-F238E27FC236}">
                <a16:creationId xmlns:a16="http://schemas.microsoft.com/office/drawing/2014/main" id="{A2D51FCF-F954-4AE3-B3F6-DF9A29928504}"/>
              </a:ext>
            </a:extLst>
          </p:cNvPr>
          <p:cNvSpPr/>
          <p:nvPr/>
        </p:nvSpPr>
        <p:spPr>
          <a:xfrm rot="5400000">
            <a:off x="-45719" y="45719"/>
            <a:ext cx="6858000" cy="6766562"/>
          </a:xfrm>
          <a:prstGeom prst="flowChartManualInpu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949" y="6476474"/>
            <a:ext cx="1059181" cy="2383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C5DB75-DCCA-4739-A8A4-F65DEBCD1915}"/>
              </a:ext>
            </a:extLst>
          </p:cNvPr>
          <p:cNvSpPr txBox="1"/>
          <p:nvPr/>
        </p:nvSpPr>
        <p:spPr>
          <a:xfrm>
            <a:off x="3943082" y="3198167"/>
            <a:ext cx="4305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b="1" dirty="0"/>
              <a:t>감사합니다</a:t>
            </a:r>
            <a:r>
              <a:rPr lang="en-US" altLang="ko-KR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9175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F8E4DE1-876B-41F1-B152-6C1D61438F86}"/>
              </a:ext>
            </a:extLst>
          </p:cNvPr>
          <p:cNvSpPr/>
          <p:nvPr/>
        </p:nvSpPr>
        <p:spPr>
          <a:xfrm rot="16200000" flipV="1">
            <a:off x="6789421" y="1455420"/>
            <a:ext cx="6858002" cy="39471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rot="16200000" flipV="1">
            <a:off x="-1455420" y="1455419"/>
            <a:ext cx="6858002" cy="39471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409" y="6476474"/>
            <a:ext cx="1059181" cy="2383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CFCE04-2559-439B-88B3-28FC5C493B7E}"/>
              </a:ext>
            </a:extLst>
          </p:cNvPr>
          <p:cNvSpPr txBox="1"/>
          <p:nvPr/>
        </p:nvSpPr>
        <p:spPr>
          <a:xfrm>
            <a:off x="5000368" y="2740216"/>
            <a:ext cx="2191264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/>
              <a:t>개요</a:t>
            </a:r>
            <a:endParaRPr lang="en-US" altLang="ko-KR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/>
              <a:t>시스템 구성</a:t>
            </a:r>
            <a:endParaRPr lang="en-US" altLang="ko-KR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/>
              <a:t>시스템</a:t>
            </a:r>
            <a:endParaRPr lang="en-US" altLang="ko-KR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016BD1-1D96-41DE-8FEB-B4896A193A10}"/>
              </a:ext>
            </a:extLst>
          </p:cNvPr>
          <p:cNvSpPr txBox="1"/>
          <p:nvPr/>
        </p:nvSpPr>
        <p:spPr>
          <a:xfrm>
            <a:off x="1438912" y="3198166"/>
            <a:ext cx="1069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목차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2589037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수동 입력 2">
            <a:extLst>
              <a:ext uri="{FF2B5EF4-FFF2-40B4-BE49-F238E27FC236}">
                <a16:creationId xmlns:a16="http://schemas.microsoft.com/office/drawing/2014/main" id="{A2D51FCF-F954-4AE3-B3F6-DF9A29928504}"/>
              </a:ext>
            </a:extLst>
          </p:cNvPr>
          <p:cNvSpPr/>
          <p:nvPr/>
        </p:nvSpPr>
        <p:spPr>
          <a:xfrm rot="5400000">
            <a:off x="-45719" y="45719"/>
            <a:ext cx="6858000" cy="6766562"/>
          </a:xfrm>
          <a:prstGeom prst="flowChartManualInpu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949" y="6476474"/>
            <a:ext cx="1059181" cy="2383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C5DB75-DCCA-4739-A8A4-F65DEBCD1915}"/>
              </a:ext>
            </a:extLst>
          </p:cNvPr>
          <p:cNvSpPr txBox="1"/>
          <p:nvPr/>
        </p:nvSpPr>
        <p:spPr>
          <a:xfrm>
            <a:off x="3943082" y="3198167"/>
            <a:ext cx="4305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/>
              <a:t>1. </a:t>
            </a:r>
            <a:r>
              <a:rPr lang="ko-KR" altLang="en-US" sz="2400" b="1" dirty="0"/>
              <a:t>개요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954258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CD938B-05CE-4A6A-B62D-93768FE97407}"/>
              </a:ext>
            </a:extLst>
          </p:cNvPr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/>
              <a:t>1. </a:t>
            </a:r>
            <a:r>
              <a:rPr lang="ko-KR" altLang="en-US" sz="1600" b="1" dirty="0"/>
              <a:t>개요</a:t>
            </a:r>
            <a:endParaRPr lang="en-US" altLang="ko-KR" sz="1600" b="1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9C6A4C-EBFE-4336-851F-152078962D03}"/>
              </a:ext>
            </a:extLst>
          </p:cNvPr>
          <p:cNvSpPr txBox="1"/>
          <p:nvPr/>
        </p:nvSpPr>
        <p:spPr>
          <a:xfrm>
            <a:off x="320588" y="868699"/>
            <a:ext cx="6666201" cy="62812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 anchor="t" anchorCtr="0">
            <a:sp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본 문서는 개미 주식회사 시스템 구성 및 기획을 제공한다</a:t>
            </a:r>
            <a:r>
              <a:rPr lang="en-US" altLang="ko-KR" sz="1000" dirty="0">
                <a:latin typeface="+mj-lt"/>
              </a:rPr>
              <a:t>.</a:t>
            </a: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 err="1">
                <a:latin typeface="+mj-lt"/>
              </a:rPr>
              <a:t>스탯이나</a:t>
            </a:r>
            <a:r>
              <a:rPr lang="ko-KR" altLang="en-US" sz="1000" dirty="0">
                <a:latin typeface="+mj-lt"/>
              </a:rPr>
              <a:t> 데미지 등 세부적인 밸런스 기획은 추후 업데이트할 예정이다</a:t>
            </a:r>
            <a:r>
              <a:rPr lang="en-US" altLang="ko-KR" sz="1000" dirty="0">
                <a:latin typeface="+mj-lt"/>
              </a:rPr>
              <a:t>.</a:t>
            </a: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시스템 구성 및 기획은 회의 후 변경될 수 있다</a:t>
            </a:r>
            <a:r>
              <a:rPr lang="en-US" altLang="ko-KR" sz="1000" dirty="0">
                <a:latin typeface="+mj-lt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D98941-A562-481E-8A18-0DFC878168ED}"/>
              </a:ext>
            </a:extLst>
          </p:cNvPr>
          <p:cNvSpPr txBox="1"/>
          <p:nvPr/>
        </p:nvSpPr>
        <p:spPr>
          <a:xfrm>
            <a:off x="320588" y="606013"/>
            <a:ext cx="192809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/>
              <a:t>1-1. </a:t>
            </a:r>
            <a:r>
              <a:rPr lang="ko-KR" altLang="en-US" sz="1100" b="1" dirty="0"/>
              <a:t>문서 개요</a:t>
            </a:r>
            <a:endParaRPr lang="en-US" altLang="ko-KR" sz="1100" b="1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1D363B-4EE6-4706-AB4B-5680B1906D47}"/>
              </a:ext>
            </a:extLst>
          </p:cNvPr>
          <p:cNvSpPr txBox="1"/>
          <p:nvPr/>
        </p:nvSpPr>
        <p:spPr>
          <a:xfrm>
            <a:off x="320588" y="1823452"/>
            <a:ext cx="6666201" cy="4434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 anchor="t" anchorCtr="0">
            <a:sp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유니티로 제작한다</a:t>
            </a:r>
            <a:r>
              <a:rPr lang="en-US" altLang="ko-KR" sz="1000" dirty="0">
                <a:latin typeface="+mj-lt"/>
              </a:rPr>
              <a:t>.</a:t>
            </a: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플랫폼은 안드로이드</a:t>
            </a:r>
            <a:r>
              <a:rPr lang="en-US" altLang="ko-KR" sz="1000" dirty="0">
                <a:latin typeface="+mj-lt"/>
              </a:rPr>
              <a:t>,</a:t>
            </a:r>
            <a:r>
              <a:rPr lang="ko-KR" altLang="en-US" sz="1000" dirty="0">
                <a:latin typeface="+mj-lt"/>
              </a:rPr>
              <a:t> </a:t>
            </a:r>
            <a:r>
              <a:rPr lang="en-US" altLang="ko-KR" sz="1000" dirty="0">
                <a:latin typeface="+mj-lt"/>
              </a:rPr>
              <a:t>IOS </a:t>
            </a:r>
            <a:r>
              <a:rPr lang="ko-KR" altLang="en-US" sz="1000" dirty="0">
                <a:latin typeface="+mj-lt"/>
              </a:rPr>
              <a:t>기반으로 제작한다</a:t>
            </a:r>
            <a:r>
              <a:rPr lang="en-US" altLang="ko-KR" sz="1000" dirty="0">
                <a:latin typeface="+mj-lt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FAA9BD-EE55-4A48-8A21-C9F64CA84266}"/>
              </a:ext>
            </a:extLst>
          </p:cNvPr>
          <p:cNvSpPr txBox="1"/>
          <p:nvPr/>
        </p:nvSpPr>
        <p:spPr>
          <a:xfrm>
            <a:off x="320588" y="1561842"/>
            <a:ext cx="192809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/>
              <a:t>1-2. </a:t>
            </a:r>
            <a:r>
              <a:rPr lang="ko-KR" altLang="en-US" sz="1100" b="1" dirty="0"/>
              <a:t>플랫폼</a:t>
            </a:r>
            <a:endParaRPr lang="en-US" altLang="ko-KR" sz="11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DB7D10-0139-4100-BFBF-B601C4179EFE}"/>
              </a:ext>
            </a:extLst>
          </p:cNvPr>
          <p:cNvSpPr txBox="1"/>
          <p:nvPr/>
        </p:nvSpPr>
        <p:spPr>
          <a:xfrm>
            <a:off x="320588" y="4812311"/>
            <a:ext cx="6666201" cy="16394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 anchor="t" anchorCtr="0">
            <a:noAutofit/>
          </a:bodyPr>
          <a:lstStyle/>
          <a:p>
            <a:pPr>
              <a:lnSpc>
                <a:spcPct val="120000"/>
              </a:lnSpc>
            </a:pPr>
            <a:endParaRPr lang="en-US" altLang="ko-KR" sz="10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00BE10-79AF-452E-95C6-1A0D78BC74DB}"/>
              </a:ext>
            </a:extLst>
          </p:cNvPr>
          <p:cNvSpPr txBox="1"/>
          <p:nvPr/>
        </p:nvSpPr>
        <p:spPr>
          <a:xfrm>
            <a:off x="320588" y="2846223"/>
            <a:ext cx="6666201" cy="16394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 anchor="t" anchorCtr="0">
            <a:noAutofit/>
          </a:bodyPr>
          <a:lstStyle/>
          <a:p>
            <a:pPr>
              <a:lnSpc>
                <a:spcPct val="120000"/>
              </a:lnSpc>
            </a:pPr>
            <a:endParaRPr lang="en-US" altLang="ko-KR" sz="1000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46C78F-2976-4E83-8406-524883EC26F4}"/>
              </a:ext>
            </a:extLst>
          </p:cNvPr>
          <p:cNvSpPr txBox="1"/>
          <p:nvPr/>
        </p:nvSpPr>
        <p:spPr>
          <a:xfrm>
            <a:off x="320588" y="2587434"/>
            <a:ext cx="6666201" cy="25878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 anchor="t" anchorCtr="0">
            <a:sp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본 게임은 직장인의 애환을 </a:t>
            </a:r>
            <a:r>
              <a:rPr lang="ko-KR" altLang="en-US" sz="1000" dirty="0" err="1">
                <a:latin typeface="+mj-lt"/>
              </a:rPr>
              <a:t>개그적</a:t>
            </a:r>
            <a:r>
              <a:rPr lang="ko-KR" altLang="en-US" sz="1000" dirty="0">
                <a:latin typeface="+mj-lt"/>
              </a:rPr>
              <a:t> 요소로 승화시키고 스트레스 해소용 사이다를 제공한다</a:t>
            </a:r>
            <a:r>
              <a:rPr lang="en-US" altLang="ko-KR" sz="1000" dirty="0">
                <a:latin typeface="+mj-lt"/>
              </a:rPr>
              <a:t>.</a:t>
            </a:r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B3FDC533-D9BE-4D64-ABF1-71843D6E69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75" y="4880154"/>
            <a:ext cx="2603539" cy="146449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99A1980B-035B-432E-AC66-F80220394D4C}"/>
              </a:ext>
            </a:extLst>
          </p:cNvPr>
          <p:cNvGrpSpPr/>
          <p:nvPr/>
        </p:nvGrpSpPr>
        <p:grpSpPr>
          <a:xfrm>
            <a:off x="378543" y="2914066"/>
            <a:ext cx="4449028" cy="1476111"/>
            <a:chOff x="320588" y="2780357"/>
            <a:chExt cx="7900713" cy="2621321"/>
          </a:xfrm>
        </p:grpSpPr>
        <p:pic>
          <p:nvPicPr>
            <p:cNvPr id="14" name="Picture 2" descr="개비스콘 - 나무위키">
              <a:extLst>
                <a:ext uri="{FF2B5EF4-FFF2-40B4-BE49-F238E27FC236}">
                  <a16:creationId xmlns:a16="http://schemas.microsoft.com/office/drawing/2014/main" id="{4270B677-F5C9-4A58-85B0-81F70ED9F36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591"/>
            <a:stretch/>
          </p:blipFill>
          <p:spPr bwMode="auto">
            <a:xfrm>
              <a:off x="320588" y="2780357"/>
              <a:ext cx="4419600" cy="2621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개비스콘 짤 생성기 포스트모템">
              <a:extLst>
                <a:ext uri="{FF2B5EF4-FFF2-40B4-BE49-F238E27FC236}">
                  <a16:creationId xmlns:a16="http://schemas.microsoft.com/office/drawing/2014/main" id="{BFFD5008-4C05-45A0-9DE8-3623D6C3FB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0188" y="2780358"/>
              <a:ext cx="3481113" cy="2621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F155644-1D0F-4657-AE89-3146123113EA}"/>
              </a:ext>
            </a:extLst>
          </p:cNvPr>
          <p:cNvSpPr txBox="1"/>
          <p:nvPr/>
        </p:nvSpPr>
        <p:spPr>
          <a:xfrm>
            <a:off x="320588" y="4553522"/>
            <a:ext cx="6666201" cy="25878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 anchor="t" anchorCtr="0">
            <a:sp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회사 생활을 통해 캐릭터를 성장시켜 최종 보스인 사장을 밀어내고 사장의 자리에 앉는 것이 게임의 목표이다</a:t>
            </a:r>
            <a:r>
              <a:rPr lang="en-US" altLang="ko-KR" sz="1000" dirty="0">
                <a:latin typeface="+mj-lt"/>
              </a:rPr>
              <a:t>.</a:t>
            </a:r>
            <a:r>
              <a:rPr lang="ko-KR" altLang="en-US" sz="1000" dirty="0">
                <a:latin typeface="+mj-lt"/>
              </a:rPr>
              <a:t> </a:t>
            </a:r>
            <a:endParaRPr lang="en-US" altLang="ko-KR" sz="1000" dirty="0">
              <a:latin typeface="+mj-lt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3A48BB7-E9CB-49EE-8532-7EC4F59C9D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533" y="4880154"/>
            <a:ext cx="2603539" cy="146449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B9BCC7A-6AAD-4641-8010-9DD09121CAA8}"/>
              </a:ext>
            </a:extLst>
          </p:cNvPr>
          <p:cNvCxnSpPr/>
          <p:nvPr/>
        </p:nvCxnSpPr>
        <p:spPr>
          <a:xfrm>
            <a:off x="2867296" y="5613880"/>
            <a:ext cx="442574" cy="0"/>
          </a:xfrm>
          <a:prstGeom prst="straightConnector1">
            <a:avLst/>
          </a:prstGeom>
          <a:ln w="793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444B3A3-F861-41B8-9609-1F47BF64E27C}"/>
              </a:ext>
            </a:extLst>
          </p:cNvPr>
          <p:cNvSpPr txBox="1"/>
          <p:nvPr/>
        </p:nvSpPr>
        <p:spPr>
          <a:xfrm>
            <a:off x="320588" y="2325824"/>
            <a:ext cx="192809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/>
              <a:t>1-3. </a:t>
            </a:r>
            <a:r>
              <a:rPr lang="ko-KR" altLang="en-US" sz="1100" b="1" dirty="0"/>
              <a:t>게임 개요</a:t>
            </a:r>
            <a:endParaRPr lang="en-US" altLang="ko-KR" sz="1100" b="1" dirty="0"/>
          </a:p>
        </p:txBody>
      </p:sp>
    </p:spTree>
    <p:extLst>
      <p:ext uri="{BB962C8B-B14F-4D97-AF65-F5344CB8AC3E}">
        <p14:creationId xmlns:p14="http://schemas.microsoft.com/office/powerpoint/2010/main" val="1949509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수동 입력 2">
            <a:extLst>
              <a:ext uri="{FF2B5EF4-FFF2-40B4-BE49-F238E27FC236}">
                <a16:creationId xmlns:a16="http://schemas.microsoft.com/office/drawing/2014/main" id="{A2D51FCF-F954-4AE3-B3F6-DF9A29928504}"/>
              </a:ext>
            </a:extLst>
          </p:cNvPr>
          <p:cNvSpPr/>
          <p:nvPr/>
        </p:nvSpPr>
        <p:spPr>
          <a:xfrm rot="5400000">
            <a:off x="-45719" y="45719"/>
            <a:ext cx="6858000" cy="6766562"/>
          </a:xfrm>
          <a:prstGeom prst="flowChartManualInpu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949" y="6476474"/>
            <a:ext cx="1059181" cy="2383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C5DB75-DCCA-4739-A8A4-F65DEBCD1915}"/>
              </a:ext>
            </a:extLst>
          </p:cNvPr>
          <p:cNvSpPr txBox="1"/>
          <p:nvPr/>
        </p:nvSpPr>
        <p:spPr>
          <a:xfrm>
            <a:off x="3943082" y="3198167"/>
            <a:ext cx="4305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/>
              <a:t>2. </a:t>
            </a:r>
            <a:r>
              <a:rPr lang="ko-KR" altLang="en-US" sz="2400" b="1" dirty="0"/>
              <a:t>시스템 구성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860272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CD938B-05CE-4A6A-B62D-93768FE97407}"/>
              </a:ext>
            </a:extLst>
          </p:cNvPr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/>
              <a:t>2. </a:t>
            </a:r>
            <a:r>
              <a:rPr lang="ko-KR" altLang="en-US" sz="1600" b="1" dirty="0"/>
              <a:t>시스템 구성</a:t>
            </a:r>
            <a:endParaRPr lang="en-US" altLang="ko-KR" sz="1600" b="1" dirty="0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81834A-EF04-4DB2-85F4-29D83A5BB4DB}"/>
              </a:ext>
            </a:extLst>
          </p:cNvPr>
          <p:cNvSpPr txBox="1"/>
          <p:nvPr/>
        </p:nvSpPr>
        <p:spPr>
          <a:xfrm>
            <a:off x="320588" y="869441"/>
            <a:ext cx="11541897" cy="25878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 anchor="t" anchorCtr="0">
            <a:sp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시스템 구성은 다음과 같다</a:t>
            </a:r>
            <a:r>
              <a:rPr lang="en-US" altLang="ko-KR" sz="1000" dirty="0">
                <a:latin typeface="+mj-lt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A69A38-D77E-48B4-B548-0F666B954111}"/>
              </a:ext>
            </a:extLst>
          </p:cNvPr>
          <p:cNvSpPr txBox="1"/>
          <p:nvPr/>
        </p:nvSpPr>
        <p:spPr>
          <a:xfrm>
            <a:off x="320588" y="606755"/>
            <a:ext cx="192809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/>
              <a:t>2-1. </a:t>
            </a:r>
            <a:r>
              <a:rPr lang="ko-KR" altLang="en-US" sz="1100" b="1" dirty="0"/>
              <a:t>시스템 구성</a:t>
            </a:r>
            <a:endParaRPr lang="en-US" altLang="ko-KR" sz="1100" b="1" dirty="0">
              <a:latin typeface="+mj-lt"/>
            </a:endParaRPr>
          </a:p>
        </p:txBody>
      </p:sp>
      <p:graphicFrame>
        <p:nvGraphicFramePr>
          <p:cNvPr id="22" name="표 2">
            <a:extLst>
              <a:ext uri="{FF2B5EF4-FFF2-40B4-BE49-F238E27FC236}">
                <a16:creationId xmlns:a16="http://schemas.microsoft.com/office/drawing/2014/main" id="{2208B35E-9A7E-4EB5-895A-D68D1C64F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760494"/>
              </p:ext>
            </p:extLst>
          </p:nvPr>
        </p:nvGraphicFramePr>
        <p:xfrm>
          <a:off x="320589" y="1128230"/>
          <a:ext cx="11541897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305">
                  <a:extLst>
                    <a:ext uri="{9D8B030D-6E8A-4147-A177-3AD203B41FA5}">
                      <a16:colId xmlns:a16="http://schemas.microsoft.com/office/drawing/2014/main" val="2395970356"/>
                    </a:ext>
                  </a:extLst>
                </a:gridCol>
                <a:gridCol w="1094588">
                  <a:extLst>
                    <a:ext uri="{9D8B030D-6E8A-4147-A177-3AD203B41FA5}">
                      <a16:colId xmlns:a16="http://schemas.microsoft.com/office/drawing/2014/main" val="635339287"/>
                    </a:ext>
                  </a:extLst>
                </a:gridCol>
                <a:gridCol w="1389275">
                  <a:extLst>
                    <a:ext uri="{9D8B030D-6E8A-4147-A177-3AD203B41FA5}">
                      <a16:colId xmlns:a16="http://schemas.microsoft.com/office/drawing/2014/main" val="3986455100"/>
                    </a:ext>
                  </a:extLst>
                </a:gridCol>
                <a:gridCol w="8649729">
                  <a:extLst>
                    <a:ext uri="{9D8B030D-6E8A-4147-A177-3AD203B41FA5}">
                      <a16:colId xmlns:a16="http://schemas.microsoft.com/office/drawing/2014/main" val="2175268523"/>
                    </a:ext>
                  </a:extLst>
                </a:gridCol>
              </a:tblGrid>
              <a:tr h="176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시스템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081136"/>
                  </a:ext>
                </a:extLst>
              </a:tr>
              <a:tr h="176074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스탯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최대 체력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근무 시 체력이 차감되며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전투 시 사용될 캐릭터 </a:t>
                      </a:r>
                      <a:r>
                        <a:rPr lang="en-US" altLang="ko-KR" sz="1000" dirty="0"/>
                        <a:t>Hp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152233"/>
                  </a:ext>
                </a:extLst>
              </a:tr>
              <a:tr h="176074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업무 능력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벽돌 공격력에 영향을 주며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수치가 높을 수록 높은 레벨 프로젝트 수행가능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프로젝트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</a:rPr>
                        <a:t>쿨타임에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 영향 사장 승진 시 필요한 주요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</a:rPr>
                        <a:t>스탯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925566"/>
                  </a:ext>
                </a:extLst>
              </a:tr>
              <a:tr h="176074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호감도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사내 전체 호감도로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수치가 높으면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습득하는 모든 돈 추가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%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보너스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인센티브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월급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사장 승진 시 필요한 주요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</a:rPr>
                        <a:t>스탯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44394"/>
                  </a:ext>
                </a:extLst>
              </a:tr>
              <a:tr h="176074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‘</a:t>
                      </a:r>
                      <a:r>
                        <a:rPr lang="ko-KR" altLang="en-US" sz="1000" dirty="0"/>
                        <a:t>벽돌로 때린다 선택지</a:t>
                      </a:r>
                      <a:r>
                        <a:rPr lang="en-US" altLang="ko-KR" sz="1000" dirty="0"/>
                        <a:t>’</a:t>
                      </a:r>
                      <a:r>
                        <a:rPr lang="ko-KR" altLang="en-US" sz="1000" dirty="0"/>
                        <a:t> 선택 시 성공 확률 상승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307186"/>
                  </a:ext>
                </a:extLst>
              </a:tr>
              <a:tr h="176074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업그레이드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스트레스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업무 시 스트레스가 증가하며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벽돌 공격력에 영향을 준다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스트레스가 너무 높을 경우 자진 퇴사함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사장 승진 시 관리해야 할 주요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</a:rPr>
                        <a:t>스탯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591342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업그레이드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스탯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최대 체력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업무 능력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호감도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스트레스를 돈으로 구매 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443004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벽돌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재화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전투 시 사용되거나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벽돌로 때린다는 선택지 선택 시 차감되는 전투용 재화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244498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돈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원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재화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스탯을</a:t>
                      </a:r>
                      <a:r>
                        <a:rPr lang="ko-KR" altLang="en-US" sz="1000" dirty="0"/>
                        <a:t> 업그레이드 할 수 있으며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퇴근 시 선택지에 사용되는 주요 재화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805296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프로젝트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총 </a:t>
                      </a:r>
                      <a:r>
                        <a:rPr lang="en-US" altLang="ko-KR" sz="1000" dirty="0"/>
                        <a:t>10</a:t>
                      </a:r>
                      <a:r>
                        <a:rPr lang="ko-KR" altLang="en-US" sz="1000" dirty="0"/>
                        <a:t>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프로젝트 진행 성공 시 주요 </a:t>
                      </a:r>
                      <a:r>
                        <a:rPr lang="ko-KR" altLang="en-US" sz="1000" dirty="0" err="1"/>
                        <a:t>스탯</a:t>
                      </a:r>
                      <a:r>
                        <a:rPr lang="ko-KR" altLang="en-US" sz="1000" dirty="0"/>
                        <a:t> 포인트가 증가함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81169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시간</a:t>
                      </a:r>
                      <a:endParaRPr lang="ko-KR" altLang="en-US" sz="18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게임 속 시간</a:t>
                      </a:r>
                      <a:endParaRPr lang="ko-KR" altLang="en-US" sz="18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게임 속 시간은 한달에 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40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초로 계산하며 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년은 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480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초로 계산됨</a:t>
                      </a:r>
                      <a:endParaRPr lang="ko-KR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617381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연봉 협상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년 주기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매년 초에 연봉을 협상할 수 있으며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업무 능력을 통해 상승하는 연봉의 폭이 결정된다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406718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월급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개월 주기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연봉 </a:t>
                      </a:r>
                      <a:r>
                        <a:rPr lang="en-US" altLang="ko-KR" sz="1000" dirty="0"/>
                        <a:t>/ 12</a:t>
                      </a:r>
                      <a:r>
                        <a:rPr lang="ko-KR" altLang="en-US" sz="1000" dirty="0"/>
                        <a:t>개월 하여 매달 지급되는 재화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호감도를 통해 추가 보너스를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%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로 받을 수 있다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995861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퇴근 이벤트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개월 주기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퇴근 시 선택지를 선택할 수 있으며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선택에 따라 월급이 차감되고 </a:t>
                      </a:r>
                      <a:r>
                        <a:rPr lang="ko-KR" altLang="en-US" sz="1000" dirty="0" err="1"/>
                        <a:t>스탯</a:t>
                      </a:r>
                      <a:r>
                        <a:rPr lang="ko-KR" altLang="en-US" sz="1000" dirty="0"/>
                        <a:t> 이 증가하거나 감소함</a:t>
                      </a:r>
                      <a:r>
                        <a:rPr lang="en-US" altLang="ko-KR" sz="1000" dirty="0"/>
                        <a:t>. 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508381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유저 선택 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상사와 전투할 수 있으며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승리 시 전투한 상사의 직급으로 승진함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522803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진급 이벤트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전투 승리 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진급 시 직급에 해당하는 애니메이션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973975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상점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상시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광고 제거 및 상시로 물품을 판매하는 상점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004840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대화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개월 </a:t>
                      </a:r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근무 시 랜덤으로 상사가 대화를 걸어올 수 있으며 선택지 선택 시 </a:t>
                      </a:r>
                      <a:r>
                        <a:rPr lang="ko-KR" altLang="en-US" sz="1000" dirty="0" err="1"/>
                        <a:t>스탯에</a:t>
                      </a:r>
                      <a:r>
                        <a:rPr lang="ko-KR" altLang="en-US" sz="1000" dirty="0"/>
                        <a:t> 변화가 생김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상사가 된 후 부하에게 말을 걸 수 있음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82252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엔딩 </a:t>
                      </a:r>
                      <a:r>
                        <a:rPr lang="en-US" altLang="ko-KR" sz="1000" dirty="0"/>
                        <a:t>/ </a:t>
                      </a:r>
                      <a:r>
                        <a:rPr lang="ko-KR" altLang="en-US" sz="1000" dirty="0"/>
                        <a:t>컬렉션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조건 충족 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퇴사하거나 조건 충족 시 컬렉션이 </a:t>
                      </a:r>
                      <a:r>
                        <a:rPr lang="ko-KR" altLang="en-US" sz="1000" dirty="0" err="1"/>
                        <a:t>오픈되며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컬렉션은 플레이어의 고유 능력치를 </a:t>
                      </a:r>
                      <a:r>
                        <a:rPr lang="ko-KR" altLang="en-US" sz="1000" dirty="0" err="1"/>
                        <a:t>올려줌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09583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15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엔딩 일러스트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게임 오버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클리어 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게임 오버 하거나 클리어 시 대사와 함께 출력되는 보너스 일러스트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144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478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수동 입력 2">
            <a:extLst>
              <a:ext uri="{FF2B5EF4-FFF2-40B4-BE49-F238E27FC236}">
                <a16:creationId xmlns:a16="http://schemas.microsoft.com/office/drawing/2014/main" id="{A2D51FCF-F954-4AE3-B3F6-DF9A29928504}"/>
              </a:ext>
            </a:extLst>
          </p:cNvPr>
          <p:cNvSpPr/>
          <p:nvPr/>
        </p:nvSpPr>
        <p:spPr>
          <a:xfrm rot="5400000">
            <a:off x="-45719" y="45719"/>
            <a:ext cx="6858000" cy="6766562"/>
          </a:xfrm>
          <a:prstGeom prst="flowChartManualInpu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949" y="6476474"/>
            <a:ext cx="1059181" cy="2383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C5DB75-DCCA-4739-A8A4-F65DEBCD1915}"/>
              </a:ext>
            </a:extLst>
          </p:cNvPr>
          <p:cNvSpPr txBox="1"/>
          <p:nvPr/>
        </p:nvSpPr>
        <p:spPr>
          <a:xfrm>
            <a:off x="3943082" y="3198167"/>
            <a:ext cx="4305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/>
              <a:t>3. </a:t>
            </a:r>
            <a:r>
              <a:rPr lang="ko-KR" altLang="en-US" sz="2400" b="1" dirty="0"/>
              <a:t>시스템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3113687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CD938B-05CE-4A6A-B62D-93768FE97407}"/>
              </a:ext>
            </a:extLst>
          </p:cNvPr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/>
              <a:t>3. </a:t>
            </a:r>
            <a:r>
              <a:rPr lang="ko-KR" altLang="en-US" sz="1600" b="1" dirty="0"/>
              <a:t>시스템</a:t>
            </a:r>
            <a:endParaRPr lang="en-US" altLang="ko-KR" sz="1600" b="1" dirty="0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81834A-EF04-4DB2-85F4-29D83A5BB4DB}"/>
              </a:ext>
            </a:extLst>
          </p:cNvPr>
          <p:cNvSpPr txBox="1"/>
          <p:nvPr/>
        </p:nvSpPr>
        <p:spPr>
          <a:xfrm>
            <a:off x="320587" y="869441"/>
            <a:ext cx="10252475" cy="443455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 anchor="t" anchorCtr="0">
            <a:sp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 err="1">
                <a:latin typeface="+mj-lt"/>
              </a:rPr>
              <a:t>스탯은</a:t>
            </a:r>
            <a:r>
              <a:rPr lang="ko-KR" altLang="en-US" sz="1000" dirty="0">
                <a:latin typeface="+mj-lt"/>
              </a:rPr>
              <a:t> 캐릭터의 기본 능력치 이며 능력치마다 효과가 정해져 있다</a:t>
            </a:r>
            <a:endParaRPr lang="en-US" altLang="ko-KR" sz="1000" dirty="0">
              <a:latin typeface="+mj-lt"/>
            </a:endParaRP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 err="1">
                <a:latin typeface="+mj-lt"/>
              </a:rPr>
              <a:t>스탯</a:t>
            </a:r>
            <a:r>
              <a:rPr lang="ko-KR" altLang="en-US" sz="1000" dirty="0">
                <a:latin typeface="+mj-lt"/>
              </a:rPr>
              <a:t> 수치에 따라 볼 수 있는 엔딩이 달라질 수 있다</a:t>
            </a:r>
            <a:r>
              <a:rPr lang="en-US" altLang="ko-KR" sz="1000" dirty="0">
                <a:latin typeface="+mj-lt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A69A38-D77E-48B4-B548-0F666B954111}"/>
              </a:ext>
            </a:extLst>
          </p:cNvPr>
          <p:cNvSpPr txBox="1"/>
          <p:nvPr/>
        </p:nvSpPr>
        <p:spPr>
          <a:xfrm>
            <a:off x="320588" y="606755"/>
            <a:ext cx="192809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/>
              <a:t>3-1. </a:t>
            </a:r>
            <a:r>
              <a:rPr lang="ko-KR" altLang="en-US" sz="1100" b="1" dirty="0" err="1"/>
              <a:t>스탯</a:t>
            </a:r>
            <a:endParaRPr lang="en-US" altLang="ko-KR" sz="1100" b="1" dirty="0">
              <a:latin typeface="+mj-lt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C028932-F06B-43A9-BB51-65422E374B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955694"/>
              </p:ext>
            </p:extLst>
          </p:nvPr>
        </p:nvGraphicFramePr>
        <p:xfrm>
          <a:off x="320588" y="1312896"/>
          <a:ext cx="1025247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305">
                  <a:extLst>
                    <a:ext uri="{9D8B030D-6E8A-4147-A177-3AD203B41FA5}">
                      <a16:colId xmlns:a16="http://schemas.microsoft.com/office/drawing/2014/main" val="1149217161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1738806900"/>
                    </a:ext>
                  </a:extLst>
                </a:gridCol>
                <a:gridCol w="8075930">
                  <a:extLst>
                    <a:ext uri="{9D8B030D-6E8A-4147-A177-3AD203B41FA5}">
                      <a16:colId xmlns:a16="http://schemas.microsoft.com/office/drawing/2014/main" val="2627265272"/>
                    </a:ext>
                  </a:extLst>
                </a:gridCol>
                <a:gridCol w="988460">
                  <a:extLst>
                    <a:ext uri="{9D8B030D-6E8A-4147-A177-3AD203B41FA5}">
                      <a16:colId xmlns:a16="http://schemas.microsoft.com/office/drawing/2014/main" val="1153286687"/>
                    </a:ext>
                  </a:extLst>
                </a:gridCol>
              </a:tblGrid>
              <a:tr h="176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자료형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00785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최대 체력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근무 시 체력이 차감되며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전투 시 사용될 캐릭터 </a:t>
                      </a:r>
                      <a:r>
                        <a:rPr lang="en-US" altLang="ko-KR" sz="1000" dirty="0"/>
                        <a:t>Hp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Int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685845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업무 능력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벽돌 공격력에 영향을 주며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수치가 높을 수록 높은 레벨 프로젝트 수행가능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프로젝트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</a:rPr>
                        <a:t>쿨타임에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 영향 사장 승진 시 필요한 주요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</a:rPr>
                        <a:t>스탯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Int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958932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호감도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사내 전체 호감도로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수치가 높으면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습득하는 모든 돈 추가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%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보너스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인센티브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월급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사장 승진 시 필요한 주요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</a:rPr>
                        <a:t>스탯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Int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767338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‘</a:t>
                      </a:r>
                      <a:r>
                        <a:rPr lang="ko-KR" altLang="en-US" sz="1000" dirty="0"/>
                        <a:t>벽돌로 때린다 선택지</a:t>
                      </a:r>
                      <a:r>
                        <a:rPr lang="en-US" altLang="ko-KR" sz="1000" dirty="0"/>
                        <a:t>’</a:t>
                      </a:r>
                      <a:r>
                        <a:rPr lang="ko-KR" altLang="en-US" sz="1000" dirty="0"/>
                        <a:t> 선택 시 성공 확률 상승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Int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265349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스트레스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업무 시 스트레스가 증가하며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벽돌 공격력에 영향을 준다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스트레스가 너무 높을 경우 자진 퇴사함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사장 승진 시 관리해야 할 주요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</a:rPr>
                        <a:t>스탯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Int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29210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C5A2C33-0E7A-49A0-8DCC-5A88849C0C91}"/>
              </a:ext>
            </a:extLst>
          </p:cNvPr>
          <p:cNvSpPr txBox="1"/>
          <p:nvPr/>
        </p:nvSpPr>
        <p:spPr>
          <a:xfrm>
            <a:off x="320588" y="2836303"/>
            <a:ext cx="192809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>
                <a:latin typeface="+mj-lt"/>
              </a:rPr>
              <a:t>- </a:t>
            </a:r>
            <a:r>
              <a:rPr lang="ko-KR" altLang="en-US" sz="1100" b="1" dirty="0">
                <a:latin typeface="+mj-lt"/>
              </a:rPr>
              <a:t>최대 체력</a:t>
            </a:r>
            <a:endParaRPr lang="en-US" altLang="ko-KR" sz="1100" b="1" dirty="0">
              <a:latin typeface="+mj-lt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08782AB-3FD5-45E5-B268-03F6F57AB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106237"/>
              </p:ext>
            </p:extLst>
          </p:nvPr>
        </p:nvGraphicFramePr>
        <p:xfrm>
          <a:off x="320588" y="3097913"/>
          <a:ext cx="10246527" cy="1281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368">
                  <a:extLst>
                    <a:ext uri="{9D8B030D-6E8A-4147-A177-3AD203B41FA5}">
                      <a16:colId xmlns:a16="http://schemas.microsoft.com/office/drawing/2014/main" val="2993477978"/>
                    </a:ext>
                  </a:extLst>
                </a:gridCol>
                <a:gridCol w="3615055">
                  <a:extLst>
                    <a:ext uri="{9D8B030D-6E8A-4147-A177-3AD203B41FA5}">
                      <a16:colId xmlns:a16="http://schemas.microsoft.com/office/drawing/2014/main" val="3309024264"/>
                    </a:ext>
                  </a:extLst>
                </a:gridCol>
                <a:gridCol w="6231104">
                  <a:extLst>
                    <a:ext uri="{9D8B030D-6E8A-4147-A177-3AD203B41FA5}">
                      <a16:colId xmlns:a16="http://schemas.microsoft.com/office/drawing/2014/main" val="4036737405"/>
                    </a:ext>
                  </a:extLst>
                </a:gridCol>
              </a:tblGrid>
              <a:tr h="176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내용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상세 내용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145835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근무 시 체력이 차감된다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근무 시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초당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7.5%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의 체력이 감소하게 된다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641502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근무 시 체력이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 될 경우 퇴근 이벤트가 출력된다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퇴근 이벤트는 뒤쪽 항목에서 확인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086934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Hp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바는 플레이 화면 상단에 출력된다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전투시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Hp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바와 동일하게 사용된다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246563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체력은 전투 시 캐릭터의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Hp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역할을 한다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04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6386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2005</Words>
  <Application>Microsoft Office PowerPoint</Application>
  <PresentationFormat>와이드스크린</PresentationFormat>
  <Paragraphs>467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개미 주식회사 시스템 구성 기획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</dc:title>
  <dc:creator>Lee YoungHun</dc:creator>
  <cp:lastModifiedBy>user4</cp:lastModifiedBy>
  <cp:revision>138</cp:revision>
  <dcterms:created xsi:type="dcterms:W3CDTF">2021-11-30T08:11:03Z</dcterms:created>
  <dcterms:modified xsi:type="dcterms:W3CDTF">2022-04-05T02:12:39Z</dcterms:modified>
</cp:coreProperties>
</file>