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A64840-6463-483B-B586-B2936D206A28}" v="2" dt="2021-12-06T05:02:47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1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66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minus@gmail.com" userId="2fa57f2ab360a956" providerId="LiveId" clId="{07A64840-6463-483B-B586-B2936D206A28}"/>
    <pc:docChg chg="modSld">
      <pc:chgData name="luciaminus@gmail.com" userId="2fa57f2ab360a956" providerId="LiveId" clId="{07A64840-6463-483B-B586-B2936D206A28}" dt="2021-12-06T05:02:57.713" v="62" actId="20577"/>
      <pc:docMkLst>
        <pc:docMk/>
      </pc:docMkLst>
      <pc:sldChg chg="modSp mod">
        <pc:chgData name="luciaminus@gmail.com" userId="2fa57f2ab360a956" providerId="LiveId" clId="{07A64840-6463-483B-B586-B2936D206A28}" dt="2021-12-06T05:02:57.713" v="62" actId="20577"/>
        <pc:sldMkLst>
          <pc:docMk/>
          <pc:sldMk cId="2501796280" sldId="256"/>
        </pc:sldMkLst>
        <pc:spChg chg="mod">
          <ac:chgData name="luciaminus@gmail.com" userId="2fa57f2ab360a956" providerId="LiveId" clId="{07A64840-6463-483B-B586-B2936D206A28}" dt="2021-12-06T05:02:47.652" v="40"/>
          <ac:spMkLst>
            <pc:docMk/>
            <pc:sldMk cId="2501796280" sldId="256"/>
            <ac:spMk id="2" creationId="{C53E6D57-D58F-4DAB-A666-8ADEF7DFA0E1}"/>
          </ac:spMkLst>
        </pc:spChg>
        <pc:spChg chg="mod">
          <ac:chgData name="luciaminus@gmail.com" userId="2fa57f2ab360a956" providerId="LiveId" clId="{07A64840-6463-483B-B586-B2936D206A28}" dt="2021-12-06T05:02:57.713" v="62" actId="20577"/>
          <ac:spMkLst>
            <pc:docMk/>
            <pc:sldMk cId="2501796280" sldId="256"/>
            <ac:spMk id="3" creationId="{364FAB67-5122-4228-AC4C-5C3C876D81E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EBEB0-2C5F-45E5-8D30-47DF9A468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4B484F-E296-474A-91CF-54A2A024F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018E2-B0E4-4611-A952-3AA0B526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E4832-041C-484D-A685-898898B2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27CD6-48EE-4EA4-A65B-E7B0B4D0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33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B013B-30D1-4B01-B487-401526D1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F6D2A6-FCB7-4650-9171-3564BD215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B8013F-B199-4D23-B6A4-C44A4DD7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0D5FD-AE39-4680-A5FD-1C90E1EF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DD6B7-ED32-42C8-97BB-E5D9DB48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28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508460-A055-4D2C-B040-72AF987E9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ED5D29-3FF5-463C-A064-2731CE30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6B3841-0D1B-478E-B7D7-5D10E4F9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8CAF8F-09A5-4050-BB9F-657E2A32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1DF18-0133-4AC4-A654-4A61EE7F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91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B8D23-70D1-4076-B72A-78EF495E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94BF9-AAAD-4545-B787-B06904ED4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77B3F-9953-4692-A59A-0C700845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2C54E-2BF8-4756-BED2-0E0D524B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04367-81DD-48F0-8276-9861BBB2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99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5EAEC-7E3F-4476-BFD5-62DC5C66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884201-275A-414A-9129-58B4DA099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FE430-015B-45EA-809A-0B66CC53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5F8DC-9190-4D92-9CAA-F6A93751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CCFFB-B280-440E-867F-4D1AB1B2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0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546BC-52C2-4CD1-BF53-8501CB0F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40933F-0377-4F00-BC69-386910756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C40940-3BD6-4432-95C9-DE8A8A054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D2AB61-BD5C-4AD7-8984-6657891B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A5B30-C2B4-47A4-B3EA-EA22611D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FF49E1-3CE4-4C26-90A2-8AF608D4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04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2F2C1-799F-4A9B-B2B5-6A6F35B32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8F708-21F6-4FB7-BD46-18BAFE0EA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B4A18D-A946-4667-A3FE-C0204BC4C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B995A3-EA24-47CD-B04B-7481B9532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49CCF8-084A-493C-94D1-DF8899DBF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31BDE8-2444-43BE-B96B-37C5B44B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0CA715-B2C7-4477-8E58-5189FB48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DCA673-90E4-4625-9AC9-14522703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8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E45F-6EDC-4384-AEF6-5BF93C1A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05874F-F89A-44FB-BCF4-E173DD1F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DC0700-0F34-4DAF-89CE-4515F9F1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13AAE2-EC43-4F40-93DD-56244F19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70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66A48C-6A2A-496F-BA98-EC741F7E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B0E328-F3E5-4350-90C1-4CBC64D7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9D2E7B-6887-40A7-9869-02354D12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0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C0E9F-F601-410D-982B-FF8E9197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375E2-F2B9-450C-86CC-67F0123F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D7D062-C8DC-486F-9C90-90D14363A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DD2813-1B2C-4A29-918F-5B8E2D59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A27083-77DA-4361-BFB1-54E52EE0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A178AB-1CBB-4240-A83E-D7852151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31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F730B-3866-4B1A-8648-F771F06B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AD41CF-4252-4AB1-8829-48D49697A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7859AC-FC08-466E-A06B-F14AE0A4E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B7D1A5-2341-45C6-8EA0-AE55111A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04EF01-7ADC-4FF7-90C3-FB5FFA4C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28C11F-04B4-4E62-B380-C792E792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32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9FCDB7-B691-45A9-99F3-26ECC3660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9F2918-6DBA-4C05-BA71-2D6191E18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61ADE-85A8-4D47-874E-1C02A8AFD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389FE-D7F2-42F5-AEC3-A0DC100777F2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DC905-6EA0-4A31-9790-77FD88D75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FF853-355D-483A-8650-129862DE4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1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126330-218B-4A15-94C1-6A7A0217C732}"/>
              </a:ext>
            </a:extLst>
          </p:cNvPr>
          <p:cNvSpPr/>
          <p:nvPr/>
        </p:nvSpPr>
        <p:spPr>
          <a:xfrm rot="10800000" flipV="1">
            <a:off x="0" y="6301740"/>
            <a:ext cx="12192000" cy="5562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E7A095-5A56-4E57-9790-82442CD2410C}"/>
              </a:ext>
            </a:extLst>
          </p:cNvPr>
          <p:cNvSpPr/>
          <p:nvPr/>
        </p:nvSpPr>
        <p:spPr>
          <a:xfrm rot="10800000" flipV="1">
            <a:off x="-1" y="2689860"/>
            <a:ext cx="12192000" cy="1478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3E6D57-D58F-4DAB-A666-8ADEF7DFA0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개미 주식회사 애니메이션 연출 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4FAB67-5122-4228-AC4C-5C3C876D8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5097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작성일</a:t>
            </a:r>
            <a:r>
              <a:rPr lang="en-US" altLang="ko-KR" sz="2000" dirty="0"/>
              <a:t>: 2022-04-01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97F080-5135-4DF1-83D2-DF6081245D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409" y="6464522"/>
            <a:ext cx="1059181" cy="23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96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C5DB75-DCCA-4739-A8A4-F65DEBCD1915}"/>
              </a:ext>
            </a:extLst>
          </p:cNvPr>
          <p:cNvSpPr txBox="1"/>
          <p:nvPr/>
        </p:nvSpPr>
        <p:spPr>
          <a:xfrm>
            <a:off x="3943082" y="3198167"/>
            <a:ext cx="430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/>
              <a:t>4. </a:t>
            </a:r>
            <a:r>
              <a:rPr lang="ko-KR" altLang="en-US" sz="2400" b="1" dirty="0"/>
              <a:t>이벤트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210890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1AB49C-81F9-4AC2-AA46-D6CA6DB8ADC8}"/>
              </a:ext>
            </a:extLst>
          </p:cNvPr>
          <p:cNvSpPr txBox="1"/>
          <p:nvPr/>
        </p:nvSpPr>
        <p:spPr>
          <a:xfrm>
            <a:off x="6885036" y="869323"/>
            <a:ext cx="4899133" cy="182880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endParaRPr lang="en-US" altLang="ko-KR" sz="1000" dirty="0"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4. </a:t>
            </a:r>
            <a:r>
              <a:rPr lang="ko-KR" altLang="en-US" sz="1600" b="1" dirty="0"/>
              <a:t>이벤트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DFB93F-B0CE-4FD2-B636-8F5E6680DAC6}"/>
              </a:ext>
            </a:extLst>
          </p:cNvPr>
          <p:cNvSpPr txBox="1"/>
          <p:nvPr/>
        </p:nvSpPr>
        <p:spPr>
          <a:xfrm>
            <a:off x="320588" y="868699"/>
            <a:ext cx="6505214" cy="4434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프로젝트 진행 시 팝업창이 출력되며</a:t>
            </a:r>
            <a:r>
              <a:rPr lang="en-US" altLang="ko-KR" sz="1000" dirty="0">
                <a:latin typeface="+mj-lt"/>
              </a:rPr>
              <a:t>, </a:t>
            </a:r>
            <a:r>
              <a:rPr lang="ko-KR" altLang="en-US" sz="1000" dirty="0">
                <a:latin typeface="+mj-lt"/>
              </a:rPr>
              <a:t>팝업 창 내부에 애니메이션이 재생 영역이 출력된다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b="1" dirty="0">
                <a:latin typeface="+mj-lt"/>
              </a:rPr>
              <a:t>프로젝트 애니메이션 제작에 코스트가 많이 필요할 경우 일러스트로 대체한다</a:t>
            </a:r>
            <a:r>
              <a:rPr lang="en-US" altLang="ko-KR" sz="1000" b="1" dirty="0">
                <a:latin typeface="+mj-lt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E1625C-B829-4FA8-9421-B8AF7328AF17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4-1. </a:t>
            </a:r>
            <a:r>
              <a:rPr lang="ko-KR" altLang="en-US" sz="1100" b="1" dirty="0"/>
              <a:t>프로젝트 진행</a:t>
            </a:r>
            <a:endParaRPr lang="en-US" altLang="ko-KR" sz="1100" b="1" dirty="0">
              <a:latin typeface="+mj-lt"/>
            </a:endParaRPr>
          </a:p>
        </p:txBody>
      </p:sp>
      <p:graphicFrame>
        <p:nvGraphicFramePr>
          <p:cNvPr id="14" name="표 2">
            <a:extLst>
              <a:ext uri="{FF2B5EF4-FFF2-40B4-BE49-F238E27FC236}">
                <a16:creationId xmlns:a16="http://schemas.microsoft.com/office/drawing/2014/main" id="{B3DE4B96-B8F5-4D70-A6B3-3AF60716C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144969"/>
              </p:ext>
            </p:extLst>
          </p:nvPr>
        </p:nvGraphicFramePr>
        <p:xfrm>
          <a:off x="320587" y="1898651"/>
          <a:ext cx="6505216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305">
                  <a:extLst>
                    <a:ext uri="{9D8B030D-6E8A-4147-A177-3AD203B41FA5}">
                      <a16:colId xmlns:a16="http://schemas.microsoft.com/office/drawing/2014/main" val="1564816874"/>
                    </a:ext>
                  </a:extLst>
                </a:gridCol>
                <a:gridCol w="2123778">
                  <a:extLst>
                    <a:ext uri="{9D8B030D-6E8A-4147-A177-3AD203B41FA5}">
                      <a16:colId xmlns:a16="http://schemas.microsoft.com/office/drawing/2014/main" val="918878963"/>
                    </a:ext>
                  </a:extLst>
                </a:gridCol>
                <a:gridCol w="3973133">
                  <a:extLst>
                    <a:ext uri="{9D8B030D-6E8A-4147-A177-3AD203B41FA5}">
                      <a16:colId xmlns:a16="http://schemas.microsoft.com/office/drawing/2014/main" val="16113886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967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고양이 </a:t>
                      </a:r>
                      <a:r>
                        <a:rPr lang="ko-KR" altLang="en-US" sz="1000" dirty="0" err="1"/>
                        <a:t>밥주기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시닙이</a:t>
                      </a:r>
                      <a:r>
                        <a:rPr lang="ko-KR" altLang="en-US" sz="1000" dirty="0"/>
                        <a:t> 캐릭터가 회사의 고양이에게 밥을 주는 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43426"/>
                  </a:ext>
                </a:extLst>
              </a:tr>
              <a:tr h="137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기획 회의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사원들이 원형 테이블에 모여 앉아 이야기하는 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135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프레젠테이션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플레이어 캐릭터가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PT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를 하고 있는 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811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박람회 참여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박람회에 참여해 열심 히 홍보하는 플레이어 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98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월급 </a:t>
                      </a:r>
                      <a:r>
                        <a:rPr lang="ko-KR" alt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루팡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!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개미가 회사에서 숨어서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폰을 </a:t>
                      </a:r>
                      <a:r>
                        <a:rPr lang="ko-KR" alt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하고있는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모습 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906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R&amp;D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개미가 불타오르며 컴퓨터 타이핑을 </a:t>
                      </a:r>
                      <a:r>
                        <a:rPr lang="ko-KR" altLang="en-US" sz="1000" dirty="0" err="1"/>
                        <a:t>하고있는</a:t>
                      </a:r>
                      <a:r>
                        <a:rPr lang="ko-KR" altLang="en-US" sz="1000" dirty="0"/>
                        <a:t> 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913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하청 물색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개미가 빌딩이 있는 거리를 걷는 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93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신제품 개발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연구하고 있는 개미 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75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광고 제작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개미 광고가 출력되는 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383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최첨단 개발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개미가 사무실에서 </a:t>
                      </a:r>
                      <a:r>
                        <a:rPr lang="en-US" altLang="ko-KR" sz="1000" dirty="0"/>
                        <a:t>VR </a:t>
                      </a:r>
                      <a:r>
                        <a:rPr lang="ko-KR" altLang="en-US" sz="1000" dirty="0"/>
                        <a:t>기기를 쓰고 움직이는 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35144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857F9AD-B549-4EFE-BAC0-07837966DE6E}"/>
              </a:ext>
            </a:extLst>
          </p:cNvPr>
          <p:cNvSpPr txBox="1"/>
          <p:nvPr/>
        </p:nvSpPr>
        <p:spPr>
          <a:xfrm>
            <a:off x="320587" y="1639862"/>
            <a:ext cx="6505215" cy="2587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프로젝트 종류 및 구성은 다음과 같다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BAD58D-9BC0-4C9A-822F-6805209672CC}"/>
              </a:ext>
            </a:extLst>
          </p:cNvPr>
          <p:cNvSpPr txBox="1"/>
          <p:nvPr/>
        </p:nvSpPr>
        <p:spPr>
          <a:xfrm>
            <a:off x="320588" y="1377176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4-1-1. </a:t>
            </a:r>
            <a:r>
              <a:rPr lang="ko-KR" altLang="en-US" sz="1100" b="1" dirty="0"/>
              <a:t>프로젝트 구성</a:t>
            </a:r>
            <a:endParaRPr lang="en-US" altLang="ko-KR" sz="1100" b="1" dirty="0">
              <a:latin typeface="+mj-lt"/>
            </a:endParaRPr>
          </a:p>
        </p:txBody>
      </p:sp>
      <p:pic>
        <p:nvPicPr>
          <p:cNvPr id="1028" name="Picture 4" descr="게임개발 스토리 (Game Dev Story) · 스팀">
            <a:extLst>
              <a:ext uri="{FF2B5EF4-FFF2-40B4-BE49-F238E27FC236}">
                <a16:creationId xmlns:a16="http://schemas.microsoft.com/office/drawing/2014/main" id="{04B7E319-EAD6-4245-B30F-A46CF5C6B2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8" t="15023" r="21778" b="15023"/>
          <a:stretch/>
        </p:blipFill>
        <p:spPr bwMode="auto">
          <a:xfrm>
            <a:off x="6964734" y="966442"/>
            <a:ext cx="2348129" cy="163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게임개발스토리 - Twitter Search / Twitter">
            <a:extLst>
              <a:ext uri="{FF2B5EF4-FFF2-40B4-BE49-F238E27FC236}">
                <a16:creationId xmlns:a16="http://schemas.microsoft.com/office/drawing/2014/main" id="{C1424A96-E0F1-4BFD-9AFC-FA55FE7378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33" b="46479"/>
          <a:stretch/>
        </p:blipFill>
        <p:spPr bwMode="auto">
          <a:xfrm>
            <a:off x="9372096" y="966442"/>
            <a:ext cx="2316215" cy="163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0D8451D-44BB-4299-B3A3-E1522E3739D7}"/>
              </a:ext>
            </a:extLst>
          </p:cNvPr>
          <p:cNvSpPr txBox="1"/>
          <p:nvPr/>
        </p:nvSpPr>
        <p:spPr>
          <a:xfrm>
            <a:off x="6885035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>
                <a:latin typeface="+mj-lt"/>
              </a:rPr>
              <a:t>- </a:t>
            </a:r>
            <a:r>
              <a:rPr lang="ko-KR" altLang="en-US" sz="1100" b="1" dirty="0">
                <a:latin typeface="+mj-lt"/>
              </a:rPr>
              <a:t>참고 이미지</a:t>
            </a:r>
            <a:endParaRPr lang="en-US" altLang="ko-KR" sz="11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561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BB776C0-8FAE-4AF2-A144-C9B669FFC888}"/>
              </a:ext>
            </a:extLst>
          </p:cNvPr>
          <p:cNvSpPr txBox="1"/>
          <p:nvPr/>
        </p:nvSpPr>
        <p:spPr>
          <a:xfrm>
            <a:off x="6885035" y="867623"/>
            <a:ext cx="4899133" cy="24744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endParaRPr lang="en-US" altLang="ko-KR" sz="1000" dirty="0"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4. </a:t>
            </a:r>
            <a:r>
              <a:rPr lang="ko-KR" altLang="en-US" sz="1600" b="1" dirty="0"/>
              <a:t>이벤트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DFB93F-B0CE-4FD2-B636-8F5E6680DAC6}"/>
              </a:ext>
            </a:extLst>
          </p:cNvPr>
          <p:cNvSpPr txBox="1"/>
          <p:nvPr/>
        </p:nvSpPr>
        <p:spPr>
          <a:xfrm>
            <a:off x="320588" y="868699"/>
            <a:ext cx="6505214" cy="6281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퇴근 시 행동을 선택하면 프로젝트 팝업과 동일한 팝업이 출력된다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팝업 내부에 애니메이션 재생 영역이 출력된다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b="1" dirty="0">
                <a:latin typeface="+mj-lt"/>
              </a:rPr>
              <a:t>프로젝트 애니메이션 제작에 코스트가 많이 필요할 경우 일러스트로 대체한다</a:t>
            </a:r>
            <a:r>
              <a:rPr lang="en-US" altLang="ko-KR" sz="1000" b="1" dirty="0">
                <a:latin typeface="+mj-lt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E1625C-B829-4FA8-9421-B8AF7328AF17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4-2. </a:t>
            </a:r>
            <a:r>
              <a:rPr lang="ko-KR" altLang="en-US" sz="1100" b="1" dirty="0"/>
              <a:t>퇴근</a:t>
            </a:r>
            <a:endParaRPr lang="en-US" altLang="ko-KR" sz="1100" b="1" dirty="0">
              <a:latin typeface="+mj-lt"/>
            </a:endParaRPr>
          </a:p>
        </p:txBody>
      </p:sp>
      <p:graphicFrame>
        <p:nvGraphicFramePr>
          <p:cNvPr id="14" name="표 2">
            <a:extLst>
              <a:ext uri="{FF2B5EF4-FFF2-40B4-BE49-F238E27FC236}">
                <a16:creationId xmlns:a16="http://schemas.microsoft.com/office/drawing/2014/main" id="{B3DE4B96-B8F5-4D70-A6B3-3AF60716C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651853"/>
              </p:ext>
            </p:extLst>
          </p:nvPr>
        </p:nvGraphicFramePr>
        <p:xfrm>
          <a:off x="320587" y="2083317"/>
          <a:ext cx="650521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305">
                  <a:extLst>
                    <a:ext uri="{9D8B030D-6E8A-4147-A177-3AD203B41FA5}">
                      <a16:colId xmlns:a16="http://schemas.microsoft.com/office/drawing/2014/main" val="1564816874"/>
                    </a:ext>
                  </a:extLst>
                </a:gridCol>
                <a:gridCol w="2123778">
                  <a:extLst>
                    <a:ext uri="{9D8B030D-6E8A-4147-A177-3AD203B41FA5}">
                      <a16:colId xmlns:a16="http://schemas.microsoft.com/office/drawing/2014/main" val="918878963"/>
                    </a:ext>
                  </a:extLst>
                </a:gridCol>
                <a:gridCol w="3973133">
                  <a:extLst>
                    <a:ext uri="{9D8B030D-6E8A-4147-A177-3AD203B41FA5}">
                      <a16:colId xmlns:a16="http://schemas.microsoft.com/office/drawing/2014/main" val="16113886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967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요리 하기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요리하는 개미 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43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친구들과 술 한 잔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!!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맥주잔이 </a:t>
                      </a:r>
                      <a:r>
                        <a:rPr lang="ko-KR" alt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부딫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히는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135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집에서 게임하기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플스를</a:t>
                      </a:r>
                      <a:r>
                        <a:rPr lang="ko-KR" altLang="en-US" sz="1000" dirty="0"/>
                        <a:t> 플레이하는 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811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미술관 방문하기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미술작품 감상하는 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98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카페에서 공부하기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테이블에서 공부하는 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906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근교 드라이브</a:t>
                      </a:r>
                      <a:r>
                        <a:rPr lang="en-US" altLang="ko-KR" sz="1000" dirty="0"/>
                        <a:t>!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썬글라스</a:t>
                      </a:r>
                      <a:r>
                        <a:rPr lang="ko-KR" altLang="en-US" sz="1000" dirty="0"/>
                        <a:t> 낀 개미 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913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맛집 탐방</a:t>
                      </a:r>
                      <a:r>
                        <a:rPr lang="en-US" altLang="ko-KR" sz="1000" dirty="0"/>
                        <a:t>!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가득 쌓인 디저트를 먹는 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93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영화 보기</a:t>
                      </a:r>
                      <a:r>
                        <a:rPr lang="en-US" altLang="ko-KR" sz="1000" dirty="0"/>
                        <a:t>!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영화관 애니메이션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화면 깜빡깜빡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75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운동 하기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덤벨로</a:t>
                      </a:r>
                      <a:r>
                        <a:rPr lang="ko-KR" altLang="en-US" sz="1000" dirty="0"/>
                        <a:t> 운동하는 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383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반려견과 데이트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강아지가 개미를 핥고 개미는 </a:t>
                      </a:r>
                      <a:r>
                        <a:rPr lang="ko-KR" altLang="en-US" sz="1000" dirty="0" err="1"/>
                        <a:t>웃고있는</a:t>
                      </a:r>
                      <a:r>
                        <a:rPr lang="ko-KR" altLang="en-US" sz="1000" dirty="0"/>
                        <a:t> 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351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고향 방문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시골 대문에서 짐을 들고 들어가는 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2428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857F9AD-B549-4EFE-BAC0-07837966DE6E}"/>
              </a:ext>
            </a:extLst>
          </p:cNvPr>
          <p:cNvSpPr txBox="1"/>
          <p:nvPr/>
        </p:nvSpPr>
        <p:spPr>
          <a:xfrm>
            <a:off x="320587" y="1824528"/>
            <a:ext cx="6505215" cy="2587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퇴근 선택지 구성은 다음과 같다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BAD58D-9BC0-4C9A-822F-6805209672CC}"/>
              </a:ext>
            </a:extLst>
          </p:cNvPr>
          <p:cNvSpPr txBox="1"/>
          <p:nvPr/>
        </p:nvSpPr>
        <p:spPr>
          <a:xfrm>
            <a:off x="320588" y="1561842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4-2-1. </a:t>
            </a:r>
            <a:r>
              <a:rPr lang="ko-KR" altLang="en-US" sz="1100" b="1" dirty="0"/>
              <a:t>퇴근 선택지 구성</a:t>
            </a:r>
            <a:endParaRPr lang="en-US" altLang="ko-KR" sz="1100" b="1" dirty="0">
              <a:latin typeface="+mj-lt"/>
            </a:endParaRPr>
          </a:p>
        </p:txBody>
      </p:sp>
      <p:pic>
        <p:nvPicPr>
          <p:cNvPr id="2050" name="Picture 2" descr="게임하는 소년 - 스톡일러스트 [63048583] - PIXTA">
            <a:extLst>
              <a:ext uri="{FF2B5EF4-FFF2-40B4-BE49-F238E27FC236}">
                <a16:creationId xmlns:a16="http://schemas.microsoft.com/office/drawing/2014/main" id="{E339C694-4AA4-45B2-B0A3-5E9FC9D3A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953" y="1017128"/>
            <a:ext cx="1359983" cy="213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E29D24F-49CC-4758-B2CA-D35BAA1D5DFD}"/>
              </a:ext>
            </a:extLst>
          </p:cNvPr>
          <p:cNvSpPr txBox="1"/>
          <p:nvPr/>
        </p:nvSpPr>
        <p:spPr>
          <a:xfrm>
            <a:off x="6885035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>
                <a:latin typeface="+mj-lt"/>
              </a:rPr>
              <a:t>- </a:t>
            </a:r>
            <a:r>
              <a:rPr lang="ko-KR" altLang="en-US" sz="1100" b="1" dirty="0">
                <a:latin typeface="+mj-lt"/>
              </a:rPr>
              <a:t>참고 이미지</a:t>
            </a:r>
            <a:endParaRPr lang="en-US" altLang="ko-KR" sz="1100" b="1" dirty="0">
              <a:latin typeface="+mj-lt"/>
            </a:endParaRPr>
          </a:p>
        </p:txBody>
      </p:sp>
      <p:pic>
        <p:nvPicPr>
          <p:cNvPr id="2052" name="Picture 4" descr="인천 MINI&gt; 미니 컨버터블 &quot;전현무도 타는 오픈카&quot; : 네이버 블로그">
            <a:extLst>
              <a:ext uri="{FF2B5EF4-FFF2-40B4-BE49-F238E27FC236}">
                <a16:creationId xmlns:a16="http://schemas.microsoft.com/office/drawing/2014/main" id="{9D9D91F0-F9B3-420E-8EFA-C21314E24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854" y="1017286"/>
            <a:ext cx="2919968" cy="187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0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C5DB75-DCCA-4739-A8A4-F65DEBCD1915}"/>
              </a:ext>
            </a:extLst>
          </p:cNvPr>
          <p:cNvSpPr txBox="1"/>
          <p:nvPr/>
        </p:nvSpPr>
        <p:spPr>
          <a:xfrm>
            <a:off x="3943082" y="3198167"/>
            <a:ext cx="430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/>
              <a:t>감사합니다</a:t>
            </a:r>
            <a:r>
              <a:rPr lang="en-US" altLang="ko-K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046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3"/>
            <a:ext cx="12192000" cy="5524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717C27-A790-4074-921E-39352B9D30BC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0. </a:t>
            </a:r>
            <a:r>
              <a:rPr lang="ko-KR" altLang="en-US" sz="1600" b="1" dirty="0">
                <a:latin typeface="+mj-lt"/>
              </a:rPr>
              <a:t>문서 이력</a:t>
            </a:r>
            <a:endParaRPr lang="en-US" altLang="ko-KR" sz="1600" b="1" dirty="0">
              <a:latin typeface="+mj-lt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228CC26-2990-4B86-B259-1D7608344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775618"/>
              </p:ext>
            </p:extLst>
          </p:nvPr>
        </p:nvGraphicFramePr>
        <p:xfrm>
          <a:off x="320588" y="886482"/>
          <a:ext cx="11541895" cy="56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53">
                  <a:extLst>
                    <a:ext uri="{9D8B030D-6E8A-4147-A177-3AD203B41FA5}">
                      <a16:colId xmlns:a16="http://schemas.microsoft.com/office/drawing/2014/main" val="2395970356"/>
                    </a:ext>
                  </a:extLst>
                </a:gridCol>
                <a:gridCol w="1007075">
                  <a:extLst>
                    <a:ext uri="{9D8B030D-6E8A-4147-A177-3AD203B41FA5}">
                      <a16:colId xmlns:a16="http://schemas.microsoft.com/office/drawing/2014/main" val="635339287"/>
                    </a:ext>
                  </a:extLst>
                </a:gridCol>
                <a:gridCol w="1056503">
                  <a:extLst>
                    <a:ext uri="{9D8B030D-6E8A-4147-A177-3AD203B41FA5}">
                      <a16:colId xmlns:a16="http://schemas.microsoft.com/office/drawing/2014/main" val="3986455100"/>
                    </a:ext>
                  </a:extLst>
                </a:gridCol>
                <a:gridCol w="8384059">
                  <a:extLst>
                    <a:ext uri="{9D8B030D-6E8A-4147-A177-3AD203B41FA5}">
                      <a16:colId xmlns:a16="http://schemas.microsoft.com/office/drawing/2014/main" val="2175268523"/>
                    </a:ext>
                  </a:extLst>
                </a:gridCol>
                <a:gridCol w="654905">
                  <a:extLst>
                    <a:ext uri="{9D8B030D-6E8A-4147-A177-3AD203B41FA5}">
                      <a16:colId xmlns:a16="http://schemas.microsoft.com/office/drawing/2014/main" val="1289178422"/>
                    </a:ext>
                  </a:extLst>
                </a:gridCol>
              </a:tblGrid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08113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이영훈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2022-04-01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최초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152233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92556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94617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44394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30718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2443004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224449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780529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81169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61738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240671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399586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350838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522803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973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42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F8E4DE1-876B-41F1-B152-6C1D61438F86}"/>
              </a:ext>
            </a:extLst>
          </p:cNvPr>
          <p:cNvSpPr/>
          <p:nvPr/>
        </p:nvSpPr>
        <p:spPr>
          <a:xfrm rot="16200000" flipV="1">
            <a:off x="6789421" y="1455420"/>
            <a:ext cx="6858002" cy="3947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rot="16200000" flipV="1">
            <a:off x="-1455420" y="1455419"/>
            <a:ext cx="6858002" cy="3947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409" y="6476474"/>
            <a:ext cx="1059181" cy="238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CFCE04-2559-439B-88B3-28FC5C493B7E}"/>
              </a:ext>
            </a:extLst>
          </p:cNvPr>
          <p:cNvSpPr txBox="1"/>
          <p:nvPr/>
        </p:nvSpPr>
        <p:spPr>
          <a:xfrm>
            <a:off x="5401269" y="2552850"/>
            <a:ext cx="138946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/>
              <a:t>개요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/>
              <a:t>플레이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/>
              <a:t>전투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/>
              <a:t>이벤트</a:t>
            </a:r>
            <a:endParaRPr lang="en-US" altLang="ko-KR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16BD1-1D96-41DE-8FEB-B4896A193A10}"/>
              </a:ext>
            </a:extLst>
          </p:cNvPr>
          <p:cNvSpPr txBox="1"/>
          <p:nvPr/>
        </p:nvSpPr>
        <p:spPr>
          <a:xfrm>
            <a:off x="1438912" y="3198166"/>
            <a:ext cx="1069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목차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58903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C5DB75-DCCA-4739-A8A4-F65DEBCD1915}"/>
              </a:ext>
            </a:extLst>
          </p:cNvPr>
          <p:cNvSpPr txBox="1"/>
          <p:nvPr/>
        </p:nvSpPr>
        <p:spPr>
          <a:xfrm>
            <a:off x="3943082" y="3198167"/>
            <a:ext cx="430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/>
              <a:t>1. </a:t>
            </a:r>
            <a:r>
              <a:rPr lang="ko-KR" altLang="en-US" sz="2400" b="1" dirty="0"/>
              <a:t>개요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95425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3C615A50-A663-4AEE-A3BF-67055BF7FC53}"/>
              </a:ext>
            </a:extLst>
          </p:cNvPr>
          <p:cNvSpPr txBox="1"/>
          <p:nvPr/>
        </p:nvSpPr>
        <p:spPr>
          <a:xfrm>
            <a:off x="320587" y="3812739"/>
            <a:ext cx="7986394" cy="254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endParaRPr lang="en-US" altLang="ko-KR" sz="1000" dirty="0"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1. </a:t>
            </a:r>
            <a:r>
              <a:rPr lang="ko-KR" altLang="en-US" sz="1600" b="1" dirty="0"/>
              <a:t>개요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DFB93F-B0CE-4FD2-B636-8F5E6680DAC6}"/>
              </a:ext>
            </a:extLst>
          </p:cNvPr>
          <p:cNvSpPr txBox="1"/>
          <p:nvPr/>
        </p:nvSpPr>
        <p:spPr>
          <a:xfrm>
            <a:off x="320588" y="868699"/>
            <a:ext cx="7986394" cy="6281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본 문서는 개미 주식회사 캐릭터 </a:t>
            </a:r>
            <a:r>
              <a:rPr lang="ko-KR" altLang="en-US" sz="1000" dirty="0" err="1">
                <a:latin typeface="+mj-lt"/>
              </a:rPr>
              <a:t>에니메이션</a:t>
            </a:r>
            <a:r>
              <a:rPr lang="ko-KR" altLang="en-US" sz="1000" dirty="0">
                <a:latin typeface="+mj-lt"/>
              </a:rPr>
              <a:t> 기획이다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캐릭터에 적용할 애니메이션 리스트와 구성을 제공한다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애니메이션 구성은 회의를 통해 변경될 수 있다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E1625C-B829-4FA8-9421-B8AF7328AF17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1-1. </a:t>
            </a:r>
            <a:r>
              <a:rPr lang="ko-KR" altLang="en-US" sz="1100" b="1" dirty="0"/>
              <a:t>문서 개요</a:t>
            </a:r>
            <a:endParaRPr lang="en-US" altLang="ko-KR" sz="11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9CF7C4-FEA3-44FD-B4BA-684DE345B168}"/>
              </a:ext>
            </a:extLst>
          </p:cNvPr>
          <p:cNvSpPr txBox="1"/>
          <p:nvPr/>
        </p:nvSpPr>
        <p:spPr>
          <a:xfrm>
            <a:off x="320587" y="1561842"/>
            <a:ext cx="2533823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1-2. </a:t>
            </a:r>
            <a:r>
              <a:rPr lang="ko-KR" altLang="en-US" sz="1100" b="1" dirty="0"/>
              <a:t>애니메이션 출력 화면 구성</a:t>
            </a:r>
            <a:endParaRPr lang="en-US" altLang="ko-KR" sz="1100" b="1" dirty="0">
              <a:latin typeface="+mj-lt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1AE2CB6-F92E-4FD4-93C4-6E8678159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641319"/>
              </p:ext>
            </p:extLst>
          </p:nvPr>
        </p:nvGraphicFramePr>
        <p:xfrm>
          <a:off x="320587" y="1823452"/>
          <a:ext cx="798639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305">
                  <a:extLst>
                    <a:ext uri="{9D8B030D-6E8A-4147-A177-3AD203B41FA5}">
                      <a16:colId xmlns:a16="http://schemas.microsoft.com/office/drawing/2014/main" val="1564816874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918878963"/>
                    </a:ext>
                  </a:extLst>
                </a:gridCol>
                <a:gridCol w="3376930">
                  <a:extLst>
                    <a:ext uri="{9D8B030D-6E8A-4147-A177-3AD203B41FA5}">
                      <a16:colId xmlns:a16="http://schemas.microsoft.com/office/drawing/2014/main" val="1611388679"/>
                    </a:ext>
                  </a:extLst>
                </a:gridCol>
                <a:gridCol w="3294380">
                  <a:extLst>
                    <a:ext uri="{9D8B030D-6E8A-4147-A177-3AD203B41FA5}">
                      <a16:colId xmlns:a16="http://schemas.microsoft.com/office/drawing/2014/main" val="12942484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화면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애니 출력 타이밍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967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플레이 화면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게임 플레이 시 개미 캐릭터들이 일하는 회사 내부 화면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상시 출력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43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전투</a:t>
                      </a:r>
                      <a:endParaRPr lang="ko-KR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전투 시 출력되는 화면</a:t>
                      </a:r>
                      <a:endParaRPr lang="ko-KR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전투 시작 시 출력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135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프로젝트 실행 시 출력되는 팝업 화면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프로젝트 실행 후 팝업 창 출력 시 애니메이션 출력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98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퇴근 후 행동 선택 시 출력되는 팝업 화면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퇴근 선택지 선택 후 팝업 창 출력 시 애니메이션 출력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90618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D381F32-3996-4C68-948E-E06A270599A3}"/>
              </a:ext>
            </a:extLst>
          </p:cNvPr>
          <p:cNvSpPr txBox="1"/>
          <p:nvPr/>
        </p:nvSpPr>
        <p:spPr>
          <a:xfrm>
            <a:off x="320587" y="3107674"/>
            <a:ext cx="2533823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1-3. </a:t>
            </a:r>
            <a:r>
              <a:rPr lang="ko-KR" altLang="en-US" sz="1100" b="1" dirty="0"/>
              <a:t>애니메이션 제작 방향성</a:t>
            </a:r>
            <a:endParaRPr lang="en-US" altLang="ko-KR" sz="1100" b="1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168D50-D8C8-4800-B09D-F5A39394F53B}"/>
              </a:ext>
            </a:extLst>
          </p:cNvPr>
          <p:cNvSpPr txBox="1"/>
          <p:nvPr/>
        </p:nvSpPr>
        <p:spPr>
          <a:xfrm>
            <a:off x="320588" y="3369284"/>
            <a:ext cx="7986394" cy="4434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애니메이션은 </a:t>
            </a:r>
            <a:r>
              <a:rPr lang="ko-KR" altLang="en-US" sz="1000" dirty="0" err="1">
                <a:latin typeface="+mj-lt"/>
              </a:rPr>
              <a:t>스파인으로</a:t>
            </a:r>
            <a:r>
              <a:rPr lang="ko-KR" altLang="en-US" sz="1000" dirty="0">
                <a:latin typeface="+mj-lt"/>
              </a:rPr>
              <a:t> 제작한다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현재 샘플로 개발된 개미 애니메이션 컨셉을 기반으로 제작한다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pic>
        <p:nvPicPr>
          <p:cNvPr id="16" name="그림 15" descr="바퀴, 기어이(가) 표시된 사진&#10;&#10;자동 생성된 설명">
            <a:extLst>
              <a:ext uri="{FF2B5EF4-FFF2-40B4-BE49-F238E27FC236}">
                <a16:creationId xmlns:a16="http://schemas.microsoft.com/office/drawing/2014/main" id="{1149F08A-495B-40F4-81CD-11FDB7BE8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751" y="4038524"/>
            <a:ext cx="1076325" cy="2228850"/>
          </a:xfrm>
          <a:prstGeom prst="rect">
            <a:avLst/>
          </a:prstGeom>
        </p:spPr>
      </p:pic>
      <p:pic>
        <p:nvPicPr>
          <p:cNvPr id="18" name="그림 17" descr="기어이(가) 표시된 사진&#10;&#10;자동 생성된 설명">
            <a:extLst>
              <a:ext uri="{FF2B5EF4-FFF2-40B4-BE49-F238E27FC236}">
                <a16:creationId xmlns:a16="http://schemas.microsoft.com/office/drawing/2014/main" id="{EF37CD3E-6896-4DB8-B696-793805E4A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483" y="4038524"/>
            <a:ext cx="1333500" cy="22288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B337E02-E6ED-4D54-89F7-34E9B7BDFF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293" y="3901947"/>
            <a:ext cx="1562100" cy="2324100"/>
          </a:xfrm>
          <a:prstGeom prst="rect">
            <a:avLst/>
          </a:prstGeom>
        </p:spPr>
      </p:pic>
      <p:pic>
        <p:nvPicPr>
          <p:cNvPr id="22" name="그림 21" descr="기어이(가) 표시된 사진&#10;&#10;자동 생성된 설명">
            <a:extLst>
              <a:ext uri="{FF2B5EF4-FFF2-40B4-BE49-F238E27FC236}">
                <a16:creationId xmlns:a16="http://schemas.microsoft.com/office/drawing/2014/main" id="{10BE1AA7-078F-4CE2-9049-09D789B5FC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03" y="3949572"/>
            <a:ext cx="12096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8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C5DB75-DCCA-4739-A8A4-F65DEBCD1915}"/>
              </a:ext>
            </a:extLst>
          </p:cNvPr>
          <p:cNvSpPr txBox="1"/>
          <p:nvPr/>
        </p:nvSpPr>
        <p:spPr>
          <a:xfrm>
            <a:off x="3943082" y="3198167"/>
            <a:ext cx="430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/>
              <a:t>2. </a:t>
            </a:r>
            <a:r>
              <a:rPr lang="ko-KR" altLang="en-US" sz="2400" b="1" dirty="0"/>
              <a:t>플레이 화면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649602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ko-KR" altLang="en-US" sz="1600" b="1" dirty="0"/>
              <a:t>플레이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DFB93F-B0CE-4FD2-B636-8F5E6680DAC6}"/>
              </a:ext>
            </a:extLst>
          </p:cNvPr>
          <p:cNvSpPr txBox="1"/>
          <p:nvPr/>
        </p:nvSpPr>
        <p:spPr>
          <a:xfrm>
            <a:off x="320588" y="868699"/>
            <a:ext cx="4689294" cy="2587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플레이 화면에 출력될 개미 종류는 다음과 같다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E1625C-B829-4FA8-9421-B8AF7328AF17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2-1. </a:t>
            </a:r>
            <a:r>
              <a:rPr lang="ko-KR" altLang="en-US" sz="1100" b="1" dirty="0"/>
              <a:t>캐릭터</a:t>
            </a:r>
            <a:endParaRPr lang="en-US" altLang="ko-KR" sz="11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1670D5-556F-426B-9CD9-225E0781B7E7}"/>
              </a:ext>
            </a:extLst>
          </p:cNvPr>
          <p:cNvSpPr txBox="1"/>
          <p:nvPr/>
        </p:nvSpPr>
        <p:spPr>
          <a:xfrm>
            <a:off x="320587" y="3178053"/>
            <a:ext cx="4689295" cy="2587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플레이 화면에서 출력될 캐릭터 애니메이션 종류는 다음과 같다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D0E76A-5E7F-4F5F-A092-8242E6E75C9E}"/>
              </a:ext>
            </a:extLst>
          </p:cNvPr>
          <p:cNvSpPr txBox="1"/>
          <p:nvPr/>
        </p:nvSpPr>
        <p:spPr>
          <a:xfrm>
            <a:off x="320588" y="2915367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2-2. </a:t>
            </a:r>
            <a:r>
              <a:rPr lang="ko-KR" altLang="en-US" sz="1100" b="1" dirty="0"/>
              <a:t>애니메이션</a:t>
            </a:r>
            <a:endParaRPr lang="en-US" altLang="ko-KR" sz="1100" b="1" dirty="0">
              <a:latin typeface="+mj-lt"/>
            </a:endParaRP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064EAF53-9C00-4D6A-9994-86B2521A1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01464"/>
              </p:ext>
            </p:extLst>
          </p:nvPr>
        </p:nvGraphicFramePr>
        <p:xfrm>
          <a:off x="320587" y="1145556"/>
          <a:ext cx="4689295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305">
                  <a:extLst>
                    <a:ext uri="{9D8B030D-6E8A-4147-A177-3AD203B41FA5}">
                      <a16:colId xmlns:a16="http://schemas.microsoft.com/office/drawing/2014/main" val="1564816874"/>
                    </a:ext>
                  </a:extLst>
                </a:gridCol>
                <a:gridCol w="481330">
                  <a:extLst>
                    <a:ext uri="{9D8B030D-6E8A-4147-A177-3AD203B41FA5}">
                      <a16:colId xmlns:a16="http://schemas.microsoft.com/office/drawing/2014/main" val="918878963"/>
                    </a:ext>
                  </a:extLst>
                </a:gridCol>
                <a:gridCol w="3799660">
                  <a:extLst>
                    <a:ext uri="{9D8B030D-6E8A-4147-A177-3AD203B41FA5}">
                      <a16:colId xmlns:a16="http://schemas.microsoft.com/office/drawing/2014/main" val="16113886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직급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967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신입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43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대리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135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811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98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이사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906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사장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913403"/>
                  </a:ext>
                </a:extLst>
              </a:tr>
            </a:tbl>
          </a:graphicData>
        </a:graphic>
      </p:graphicFrame>
      <p:graphicFrame>
        <p:nvGraphicFramePr>
          <p:cNvPr id="13" name="표 2">
            <a:extLst>
              <a:ext uri="{FF2B5EF4-FFF2-40B4-BE49-F238E27FC236}">
                <a16:creationId xmlns:a16="http://schemas.microsoft.com/office/drawing/2014/main" id="{760DCB09-1171-4E99-96BC-5AB71B865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538230"/>
              </p:ext>
            </p:extLst>
          </p:nvPr>
        </p:nvGraphicFramePr>
        <p:xfrm>
          <a:off x="320587" y="3455925"/>
          <a:ext cx="4689295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305">
                  <a:extLst>
                    <a:ext uri="{9D8B030D-6E8A-4147-A177-3AD203B41FA5}">
                      <a16:colId xmlns:a16="http://schemas.microsoft.com/office/drawing/2014/main" val="1564816874"/>
                    </a:ext>
                  </a:extLst>
                </a:gridCol>
                <a:gridCol w="1169253">
                  <a:extLst>
                    <a:ext uri="{9D8B030D-6E8A-4147-A177-3AD203B41FA5}">
                      <a16:colId xmlns:a16="http://schemas.microsoft.com/office/drawing/2014/main" val="1611388679"/>
                    </a:ext>
                  </a:extLst>
                </a:gridCol>
                <a:gridCol w="1988058">
                  <a:extLst>
                    <a:ext uri="{9D8B030D-6E8A-4147-A177-3AD203B41FA5}">
                      <a16:colId xmlns:a16="http://schemas.microsoft.com/office/drawing/2014/main" val="3040647787"/>
                    </a:ext>
                  </a:extLst>
                </a:gridCol>
                <a:gridCol w="1123679">
                  <a:extLst>
                    <a:ext uri="{9D8B030D-6E8A-4147-A177-3AD203B41FA5}">
                      <a16:colId xmlns:a16="http://schemas.microsoft.com/office/drawing/2014/main" val="7009035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상세 내용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해당 직급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967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걸어 다니기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걸어다니는</a:t>
                      </a:r>
                      <a:r>
                        <a:rPr lang="ko-KR" altLang="en-US" sz="1000" dirty="0"/>
                        <a:t> 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 직급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43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일하는 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 직급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906183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감정표현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땀뻘뻘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 직급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19604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대리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5265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2124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677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7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C5DB75-DCCA-4739-A8A4-F65DEBCD1915}"/>
              </a:ext>
            </a:extLst>
          </p:cNvPr>
          <p:cNvSpPr txBox="1"/>
          <p:nvPr/>
        </p:nvSpPr>
        <p:spPr>
          <a:xfrm>
            <a:off x="3943082" y="3198167"/>
            <a:ext cx="430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/>
              <a:t>3. </a:t>
            </a:r>
            <a:r>
              <a:rPr lang="ko-KR" altLang="en-US" sz="2400" b="1" dirty="0"/>
              <a:t>전투 화면</a:t>
            </a:r>
            <a:r>
              <a:rPr lang="en-US" altLang="ko-KR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236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3. </a:t>
            </a:r>
            <a:r>
              <a:rPr lang="ko-KR" altLang="en-US" sz="1600" b="1" dirty="0"/>
              <a:t>전투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DFB93F-B0CE-4FD2-B636-8F5E6680DAC6}"/>
              </a:ext>
            </a:extLst>
          </p:cNvPr>
          <p:cNvSpPr txBox="1"/>
          <p:nvPr/>
        </p:nvSpPr>
        <p:spPr>
          <a:xfrm>
            <a:off x="320588" y="868699"/>
            <a:ext cx="5028564" cy="4434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전투 시 플레이어 캐릭터는 벽돌을 던져 공격한다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상대는 말풍선을 만들어 공격한다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E1625C-B829-4FA8-9421-B8AF7328AF17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3-1. </a:t>
            </a:r>
            <a:r>
              <a:rPr lang="ko-KR" altLang="en-US" sz="1100" b="1" dirty="0"/>
              <a:t>전투 구성</a:t>
            </a:r>
            <a:endParaRPr lang="en-US" altLang="ko-KR" sz="1100" b="1" dirty="0">
              <a:latin typeface="+mj-lt"/>
            </a:endParaRPr>
          </a:p>
        </p:txBody>
      </p:sp>
      <p:graphicFrame>
        <p:nvGraphicFramePr>
          <p:cNvPr id="14" name="표 2">
            <a:extLst>
              <a:ext uri="{FF2B5EF4-FFF2-40B4-BE49-F238E27FC236}">
                <a16:creationId xmlns:a16="http://schemas.microsoft.com/office/drawing/2014/main" id="{B3DE4B96-B8F5-4D70-A6B3-3AF60716C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000032"/>
              </p:ext>
            </p:extLst>
          </p:nvPr>
        </p:nvGraphicFramePr>
        <p:xfrm>
          <a:off x="320587" y="1898651"/>
          <a:ext cx="5030585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305">
                  <a:extLst>
                    <a:ext uri="{9D8B030D-6E8A-4147-A177-3AD203B41FA5}">
                      <a16:colId xmlns:a16="http://schemas.microsoft.com/office/drawing/2014/main" val="1564816874"/>
                    </a:ext>
                  </a:extLst>
                </a:gridCol>
                <a:gridCol w="481330">
                  <a:extLst>
                    <a:ext uri="{9D8B030D-6E8A-4147-A177-3AD203B41FA5}">
                      <a16:colId xmlns:a16="http://schemas.microsoft.com/office/drawing/2014/main" val="918878963"/>
                    </a:ext>
                  </a:extLst>
                </a:gridCol>
                <a:gridCol w="4140950">
                  <a:extLst>
                    <a:ext uri="{9D8B030D-6E8A-4147-A177-3AD203B41FA5}">
                      <a16:colId xmlns:a16="http://schemas.microsoft.com/office/drawing/2014/main" val="16113886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직급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967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신입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플레이어 캐릭터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43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대리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135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811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98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이사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906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사장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91340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857F9AD-B549-4EFE-BAC0-07837966DE6E}"/>
              </a:ext>
            </a:extLst>
          </p:cNvPr>
          <p:cNvSpPr txBox="1"/>
          <p:nvPr/>
        </p:nvSpPr>
        <p:spPr>
          <a:xfrm>
            <a:off x="320588" y="1639862"/>
            <a:ext cx="5028564" cy="2587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캐릭터 대기 자세는 일러스트를 기반으로 평소 서있는 자세로 출력한다</a:t>
            </a:r>
            <a:endParaRPr lang="en-US" altLang="ko-KR" sz="10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BAD58D-9BC0-4C9A-822F-6805209672CC}"/>
              </a:ext>
            </a:extLst>
          </p:cNvPr>
          <p:cNvSpPr txBox="1"/>
          <p:nvPr/>
        </p:nvSpPr>
        <p:spPr>
          <a:xfrm>
            <a:off x="320588" y="1377176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3-2. </a:t>
            </a:r>
            <a:r>
              <a:rPr lang="ko-KR" altLang="en-US" sz="1100" b="1" dirty="0"/>
              <a:t>캐릭터 대기자세</a:t>
            </a:r>
            <a:endParaRPr lang="en-US" altLang="ko-KR" sz="1100" b="1" dirty="0">
              <a:latin typeface="+mj-lt"/>
            </a:endParaRPr>
          </a:p>
        </p:txBody>
      </p:sp>
      <p:graphicFrame>
        <p:nvGraphicFramePr>
          <p:cNvPr id="17" name="표 2">
            <a:extLst>
              <a:ext uri="{FF2B5EF4-FFF2-40B4-BE49-F238E27FC236}">
                <a16:creationId xmlns:a16="http://schemas.microsoft.com/office/drawing/2014/main" id="{567162C7-AA3D-4293-AA06-ACA52A125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925961"/>
              </p:ext>
            </p:extLst>
          </p:nvPr>
        </p:nvGraphicFramePr>
        <p:xfrm>
          <a:off x="320587" y="4191090"/>
          <a:ext cx="5028565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305">
                  <a:extLst>
                    <a:ext uri="{9D8B030D-6E8A-4147-A177-3AD203B41FA5}">
                      <a16:colId xmlns:a16="http://schemas.microsoft.com/office/drawing/2014/main" val="1564816874"/>
                    </a:ext>
                  </a:extLst>
                </a:gridCol>
                <a:gridCol w="481330">
                  <a:extLst>
                    <a:ext uri="{9D8B030D-6E8A-4147-A177-3AD203B41FA5}">
                      <a16:colId xmlns:a16="http://schemas.microsoft.com/office/drawing/2014/main" val="918878963"/>
                    </a:ext>
                  </a:extLst>
                </a:gridCol>
                <a:gridCol w="4138930">
                  <a:extLst>
                    <a:ext uri="{9D8B030D-6E8A-4147-A177-3AD203B41FA5}">
                      <a16:colId xmlns:a16="http://schemas.microsoft.com/office/drawing/2014/main" val="16113886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직급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967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신입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한손으로 벽돌을 힘껏 던지는 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43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대리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짜증이 난 표정으로 손가락으로 삿대질하며 이야기하는 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135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허리에 손을 올리고 짜증나는 표정으로 이야기하는 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811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잔뜩 짜증이 난 모습으로 삿대질과 침을 튀기며 호통치는 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98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이사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인자한 미소로 뒷짐을 지고 이야기하는 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906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사장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골프채를 들고 길길이 날뛰며 호통치는 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91340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36DA5E0-9634-467E-92D5-5319B38939EB}"/>
              </a:ext>
            </a:extLst>
          </p:cNvPr>
          <p:cNvSpPr txBox="1"/>
          <p:nvPr/>
        </p:nvSpPr>
        <p:spPr>
          <a:xfrm>
            <a:off x="320587" y="3932301"/>
            <a:ext cx="5028565" cy="2587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각 직급의 공격 애니메이션은 다음과 같다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51BC24-34F0-4F29-8370-CDAE2668E4EE}"/>
              </a:ext>
            </a:extLst>
          </p:cNvPr>
          <p:cNvSpPr txBox="1"/>
          <p:nvPr/>
        </p:nvSpPr>
        <p:spPr>
          <a:xfrm>
            <a:off x="320588" y="3669615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3-3. </a:t>
            </a:r>
            <a:r>
              <a:rPr lang="ko-KR" altLang="en-US" sz="1100" b="1" dirty="0"/>
              <a:t>캐릭터 </a:t>
            </a:r>
            <a:r>
              <a:rPr lang="ko-KR" altLang="en-US" sz="1100" b="1" dirty="0" err="1"/>
              <a:t>공격모션</a:t>
            </a:r>
            <a:endParaRPr lang="en-US" altLang="ko-KR" sz="11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9757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653</Words>
  <Application>Microsoft Office PowerPoint</Application>
  <PresentationFormat>와이드스크린</PresentationFormat>
  <Paragraphs>245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개미 주식회사 애니메이션 연출 기획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Lee YoungHun</dc:creator>
  <cp:lastModifiedBy>user4</cp:lastModifiedBy>
  <cp:revision>62</cp:revision>
  <dcterms:created xsi:type="dcterms:W3CDTF">2021-11-30T08:11:03Z</dcterms:created>
  <dcterms:modified xsi:type="dcterms:W3CDTF">2022-04-07T02:29:46Z</dcterms:modified>
</cp:coreProperties>
</file>