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64840-6463-483B-B586-B2936D206A28}" v="2" dt="2021-12-06T05:02:4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1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5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minus@gmail.com" userId="2fa57f2ab360a956" providerId="LiveId" clId="{07A64840-6463-483B-B586-B2936D206A28}"/>
    <pc:docChg chg="modSld">
      <pc:chgData name="luciaminus@gmail.com" userId="2fa57f2ab360a956" providerId="LiveId" clId="{07A64840-6463-483B-B586-B2936D206A28}" dt="2021-12-06T05:02:57.713" v="62" actId="20577"/>
      <pc:docMkLst>
        <pc:docMk/>
      </pc:docMkLst>
      <pc:sldChg chg="modSp mod">
        <pc:chgData name="luciaminus@gmail.com" userId="2fa57f2ab360a956" providerId="LiveId" clId="{07A64840-6463-483B-B586-B2936D206A28}" dt="2021-12-06T05:02:57.713" v="62" actId="20577"/>
        <pc:sldMkLst>
          <pc:docMk/>
          <pc:sldMk cId="2501796280" sldId="256"/>
        </pc:sldMkLst>
        <pc:spChg chg="mod">
          <ac:chgData name="luciaminus@gmail.com" userId="2fa57f2ab360a956" providerId="LiveId" clId="{07A64840-6463-483B-B586-B2936D206A28}" dt="2021-12-06T05:02:47.652" v="40"/>
          <ac:spMkLst>
            <pc:docMk/>
            <pc:sldMk cId="2501796280" sldId="256"/>
            <ac:spMk id="2" creationId="{C53E6D57-D58F-4DAB-A666-8ADEF7DFA0E1}"/>
          </ac:spMkLst>
        </pc:spChg>
        <pc:spChg chg="mod">
          <ac:chgData name="luciaminus@gmail.com" userId="2fa57f2ab360a956" providerId="LiveId" clId="{07A64840-6463-483B-B586-B2936D206A28}" dt="2021-12-06T05:02:57.713" v="62" actId="20577"/>
          <ac:spMkLst>
            <pc:docMk/>
            <pc:sldMk cId="2501796280" sldId="256"/>
            <ac:spMk id="3" creationId="{364FAB67-5122-4228-AC4C-5C3C876D81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개미 주식회사 캐릭터 컨셉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2022-03-30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1BB7E3E-41BE-493A-AEB9-8073DC10B208}"/>
              </a:ext>
            </a:extLst>
          </p:cNvPr>
          <p:cNvSpPr txBox="1"/>
          <p:nvPr/>
        </p:nvSpPr>
        <p:spPr>
          <a:xfrm>
            <a:off x="4795807" y="867623"/>
            <a:ext cx="3303431" cy="5448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ko-KR"/>
            </a:defPPr>
            <a:lvl1pPr marL="171450" indent="-171450">
              <a:lnSpc>
                <a:spcPct val="120000"/>
              </a:lnSpc>
              <a:buFontTx/>
              <a:buChar char="-"/>
              <a:defRPr sz="1000">
                <a:latin typeface="+mj-lt"/>
              </a:defRPr>
            </a:lvl1pPr>
          </a:lstStyle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캐릭터 컨셉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3-1. </a:t>
            </a:r>
            <a:r>
              <a:rPr lang="ko-KR" altLang="en-US" sz="1100" b="1" dirty="0"/>
              <a:t>신입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플레이어 캐릭터</a:t>
            </a:r>
            <a:r>
              <a:rPr lang="en-US" altLang="ko-KR" sz="1100" b="1" dirty="0"/>
              <a:t>)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879D1FED-8F0A-488F-BA95-9946AE173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47598"/>
              </p:ext>
            </p:extLst>
          </p:nvPr>
        </p:nvGraphicFramePr>
        <p:xfrm>
          <a:off x="320587" y="867622"/>
          <a:ext cx="4328686" cy="226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427803998"/>
                    </a:ext>
                  </a:extLst>
                </a:gridCol>
                <a:gridCol w="3847356">
                  <a:extLst>
                    <a:ext uri="{9D8B030D-6E8A-4147-A177-3AD203B41FA5}">
                      <a16:colId xmlns:a16="http://schemas.microsoft.com/office/drawing/2014/main" val="2991551772"/>
                    </a:ext>
                  </a:extLst>
                </a:gridCol>
              </a:tblGrid>
              <a:tr h="2267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9447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별명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시닙이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55423"/>
                  </a:ext>
                </a:extLst>
              </a:tr>
              <a:tr h="888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푸른 새싹이 머리에 달려있음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귀여운 표정과 열정을 가지고 있어 눈이 빤짝빤짝함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서류가방과 넥타이를 메고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14964"/>
                  </a:ext>
                </a:extLst>
              </a:tr>
              <a:tr h="888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열정이 가득한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1467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523582C-BFED-4752-B501-6A1045D4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2" r="16302"/>
          <a:stretch/>
        </p:blipFill>
        <p:spPr>
          <a:xfrm>
            <a:off x="5060896" y="1687132"/>
            <a:ext cx="2773252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7D007-7CD9-420B-BBFF-67AC59ABBF7A}"/>
              </a:ext>
            </a:extLst>
          </p:cNvPr>
          <p:cNvSpPr txBox="1">
            <a:spLocks/>
          </p:cNvSpPr>
          <p:nvPr/>
        </p:nvSpPr>
        <p:spPr>
          <a:xfrm>
            <a:off x="8245772" y="867623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A8B1C-B3B6-452F-B9BD-164E88648058}"/>
              </a:ext>
            </a:extLst>
          </p:cNvPr>
          <p:cNvSpPr txBox="1">
            <a:spLocks/>
          </p:cNvSpPr>
          <p:nvPr/>
        </p:nvSpPr>
        <p:spPr>
          <a:xfrm>
            <a:off x="9510005" y="867623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새싹 머리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F0E892-DCDB-4B27-9B2F-B356B959DCFB}"/>
              </a:ext>
            </a:extLst>
          </p:cNvPr>
          <p:cNvSpPr/>
          <p:nvPr/>
        </p:nvSpPr>
        <p:spPr>
          <a:xfrm>
            <a:off x="5853114" y="1596981"/>
            <a:ext cx="1011326" cy="91216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8EB3CA5-7472-47D6-9CE5-932BE84C1E8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6864440" y="1451953"/>
            <a:ext cx="1381332" cy="60110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ADD8A4-2F1C-4C0E-85DA-8FFC78252E7E}"/>
              </a:ext>
            </a:extLst>
          </p:cNvPr>
          <p:cNvSpPr txBox="1">
            <a:spLocks/>
          </p:cNvSpPr>
          <p:nvPr/>
        </p:nvSpPr>
        <p:spPr>
          <a:xfrm>
            <a:off x="8252212" y="2153364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93DF9-6DAD-4AEF-9083-1A7995B32AAA}"/>
              </a:ext>
            </a:extLst>
          </p:cNvPr>
          <p:cNvSpPr txBox="1">
            <a:spLocks/>
          </p:cNvSpPr>
          <p:nvPr/>
        </p:nvSpPr>
        <p:spPr>
          <a:xfrm>
            <a:off x="9516445" y="2153364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넥타이</a:t>
            </a:r>
            <a:endParaRPr lang="en-US" altLang="ko-KR" sz="10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DA89D-C7FF-4774-AC38-E3AE4167FBBE}"/>
              </a:ext>
            </a:extLst>
          </p:cNvPr>
          <p:cNvSpPr txBox="1">
            <a:spLocks/>
          </p:cNvSpPr>
          <p:nvPr/>
        </p:nvSpPr>
        <p:spPr>
          <a:xfrm>
            <a:off x="8252212" y="3450806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60F0B-8672-4450-AC99-19ED413BB9AA}"/>
              </a:ext>
            </a:extLst>
          </p:cNvPr>
          <p:cNvSpPr txBox="1">
            <a:spLocks/>
          </p:cNvSpPr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서류가방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11016C-7A0A-48E4-8CDF-41A1968CDC1B}"/>
              </a:ext>
            </a:extLst>
          </p:cNvPr>
          <p:cNvSpPr/>
          <p:nvPr/>
        </p:nvSpPr>
        <p:spPr>
          <a:xfrm>
            <a:off x="6513766" y="4301543"/>
            <a:ext cx="543857" cy="502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AAEDF09-D3E6-4405-94E5-1A89E51C1628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7057623" y="4035136"/>
            <a:ext cx="1194589" cy="51773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72558D-7B18-4B5E-BFEB-87D46133BB31}"/>
              </a:ext>
            </a:extLst>
          </p:cNvPr>
          <p:cNvSpPr/>
          <p:nvPr/>
        </p:nvSpPr>
        <p:spPr>
          <a:xfrm>
            <a:off x="5935083" y="3732298"/>
            <a:ext cx="1011326" cy="502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6E808B5-452F-4C6A-8871-F8F52C981647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6946409" y="2737694"/>
            <a:ext cx="1305803" cy="124592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새싹 일러스트 PNG, AI 저작권 없는 무료 다운로드 (2022년) - 리틀딥">
            <a:extLst>
              <a:ext uri="{FF2B5EF4-FFF2-40B4-BE49-F238E27FC236}">
                <a16:creationId xmlns:a16="http://schemas.microsoft.com/office/drawing/2014/main" id="{AC6BE563-0B98-4518-9815-9A49FC4A6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5" t="15624" r="24225" b="15624"/>
          <a:stretch/>
        </p:blipFill>
        <p:spPr bwMode="auto">
          <a:xfrm>
            <a:off x="8445792" y="982602"/>
            <a:ext cx="844326" cy="9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마켓 - 직장인 남성 신입 정장 스트라이프 자동 넥타이">
            <a:extLst>
              <a:ext uri="{FF2B5EF4-FFF2-40B4-BE49-F238E27FC236}">
                <a16:creationId xmlns:a16="http://schemas.microsoft.com/office/drawing/2014/main" id="{1BBCA784-29A0-4119-BA22-AACA77A7A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3" r="8380" b="21717"/>
          <a:stretch/>
        </p:blipFill>
        <p:spPr bwMode="auto">
          <a:xfrm>
            <a:off x="8452101" y="2305922"/>
            <a:ext cx="878708" cy="87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75B949-00CE-4506-BDAA-04C3B00F4D6F}"/>
              </a:ext>
            </a:extLst>
          </p:cNvPr>
          <p:cNvSpPr txBox="1">
            <a:spLocks/>
          </p:cNvSpPr>
          <p:nvPr/>
        </p:nvSpPr>
        <p:spPr>
          <a:xfrm>
            <a:off x="9516445" y="3450806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서류 가방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1032" name="Picture 8" descr="뉴엔 13인치 서류가방 P59 (블랙) : 다나와 가격비교">
            <a:extLst>
              <a:ext uri="{FF2B5EF4-FFF2-40B4-BE49-F238E27FC236}">
                <a16:creationId xmlns:a16="http://schemas.microsoft.com/office/drawing/2014/main" id="{B76572A6-5FE8-495C-B416-6A3F93BD7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5" b="7604"/>
          <a:stretch/>
        </p:blipFill>
        <p:spPr bwMode="auto">
          <a:xfrm>
            <a:off x="8296743" y="3547678"/>
            <a:ext cx="1213262" cy="100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8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캐릭터 컨셉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3-2. </a:t>
            </a:r>
            <a:r>
              <a:rPr lang="ko-KR" altLang="en-US" sz="1100" b="1" dirty="0"/>
              <a:t>대리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879D1FED-8F0A-488F-BA95-9946AE173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85545"/>
              </p:ext>
            </p:extLst>
          </p:nvPr>
        </p:nvGraphicFramePr>
        <p:xfrm>
          <a:off x="320587" y="867622"/>
          <a:ext cx="4328686" cy="2087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427803998"/>
                    </a:ext>
                  </a:extLst>
                </a:gridCol>
                <a:gridCol w="3847356">
                  <a:extLst>
                    <a:ext uri="{9D8B030D-6E8A-4147-A177-3AD203B41FA5}">
                      <a16:colId xmlns:a16="http://schemas.microsoft.com/office/drawing/2014/main" val="2991551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별명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머대리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55423"/>
                  </a:ext>
                </a:extLst>
              </a:tr>
              <a:tr h="8053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하얀 셔츠에 넥타이를 가슴 포켓에 넣어 다님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항상 바빠서 운동화를 신음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땀을 많이 흘림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눈이 퀭함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14964"/>
                  </a:ext>
                </a:extLst>
              </a:tr>
              <a:tr h="794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만년 대리로 스트레스 때문에 머리가 일찍 빠졌다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일이 바빠 신입을 갈굴 여력이 없어 착하게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대해줌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그래도 일을 잘 못해서 화나면 무서움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146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7496F3-047D-419B-AC4A-955ECE7BF769}"/>
              </a:ext>
            </a:extLst>
          </p:cNvPr>
          <p:cNvSpPr txBox="1"/>
          <p:nvPr/>
        </p:nvSpPr>
        <p:spPr>
          <a:xfrm>
            <a:off x="4795807" y="867623"/>
            <a:ext cx="3303431" cy="5448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ko-KR"/>
            </a:defPPr>
            <a:lvl1pPr marL="171450" indent="-171450">
              <a:lnSpc>
                <a:spcPct val="120000"/>
              </a:lnSpc>
              <a:buFontTx/>
              <a:buChar char="-"/>
              <a:defRPr sz="1000">
                <a:latin typeface="+mj-lt"/>
              </a:defRPr>
            </a:lvl1pPr>
          </a:lstStyle>
          <a:p>
            <a:endParaRPr lang="en-US" altLang="ko-KR" dirty="0"/>
          </a:p>
        </p:txBody>
      </p:sp>
      <p:pic>
        <p:nvPicPr>
          <p:cNvPr id="2050" name="Picture 2" descr="일러스트 - 클립아트코리아 :: 통로이미지(주)">
            <a:extLst>
              <a:ext uri="{FF2B5EF4-FFF2-40B4-BE49-F238E27FC236}">
                <a16:creationId xmlns:a16="http://schemas.microsoft.com/office/drawing/2014/main" id="{28AA3717-F3D6-47BF-B9E1-1FA66B98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84" y="1875258"/>
            <a:ext cx="2703675" cy="32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C0787C-9816-4A75-906B-BA7EA5F692CB}"/>
              </a:ext>
            </a:extLst>
          </p:cNvPr>
          <p:cNvSpPr txBox="1">
            <a:spLocks/>
          </p:cNvSpPr>
          <p:nvPr/>
        </p:nvSpPr>
        <p:spPr>
          <a:xfrm>
            <a:off x="8245772" y="867623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A5793-240A-4281-8454-B1502FB8B6B9}"/>
              </a:ext>
            </a:extLst>
          </p:cNvPr>
          <p:cNvSpPr txBox="1">
            <a:spLocks/>
          </p:cNvSpPr>
          <p:nvPr/>
        </p:nvSpPr>
        <p:spPr>
          <a:xfrm>
            <a:off x="9510005" y="867623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탈모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98431A-E9C3-4021-B823-7E930F53F960}"/>
              </a:ext>
            </a:extLst>
          </p:cNvPr>
          <p:cNvSpPr/>
          <p:nvPr/>
        </p:nvSpPr>
        <p:spPr>
          <a:xfrm>
            <a:off x="5344398" y="1730437"/>
            <a:ext cx="1011326" cy="91216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2268B69-118E-4191-A7B8-E25F3DB423B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6355724" y="1451953"/>
            <a:ext cx="1890048" cy="734565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57AAC7-B90C-4CE9-8617-3EB0ADF9C07F}"/>
              </a:ext>
            </a:extLst>
          </p:cNvPr>
          <p:cNvSpPr txBox="1">
            <a:spLocks/>
          </p:cNvSpPr>
          <p:nvPr/>
        </p:nvSpPr>
        <p:spPr>
          <a:xfrm>
            <a:off x="8252212" y="2153364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A292B-A6E6-4941-A743-2B3C780FBFA4}"/>
              </a:ext>
            </a:extLst>
          </p:cNvPr>
          <p:cNvSpPr txBox="1">
            <a:spLocks/>
          </p:cNvSpPr>
          <p:nvPr/>
        </p:nvSpPr>
        <p:spPr>
          <a:xfrm>
            <a:off x="9516445" y="2153364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넥타이를 </a:t>
            </a:r>
            <a:br>
              <a:rPr lang="en-US" altLang="ko-KR" sz="1000" dirty="0">
                <a:latin typeface="+mj-lt"/>
              </a:rPr>
            </a:br>
            <a:r>
              <a:rPr lang="ko-KR" altLang="en-US" sz="1000" dirty="0">
                <a:latin typeface="+mj-lt"/>
              </a:rPr>
              <a:t>주머니에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F7A57-2075-46BB-8BF8-FE14A579A04E}"/>
              </a:ext>
            </a:extLst>
          </p:cNvPr>
          <p:cNvSpPr txBox="1">
            <a:spLocks/>
          </p:cNvSpPr>
          <p:nvPr/>
        </p:nvSpPr>
        <p:spPr>
          <a:xfrm>
            <a:off x="8252212" y="3450806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F61585-F832-46A8-87F4-FDD910FB8B97}"/>
              </a:ext>
            </a:extLst>
          </p:cNvPr>
          <p:cNvSpPr/>
          <p:nvPr/>
        </p:nvSpPr>
        <p:spPr>
          <a:xfrm>
            <a:off x="5699476" y="3342817"/>
            <a:ext cx="543857" cy="502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ED53A3C-2548-42F2-89CF-CA6833261FE4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7016971" y="2799895"/>
            <a:ext cx="189674" cy="228080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F3E0F8-97C2-4F62-B418-BA71AA590D0F}"/>
              </a:ext>
            </a:extLst>
          </p:cNvPr>
          <p:cNvSpPr/>
          <p:nvPr/>
        </p:nvSpPr>
        <p:spPr>
          <a:xfrm>
            <a:off x="6282371" y="3342817"/>
            <a:ext cx="543857" cy="502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45DBD8A-99D5-46C8-8A69-214FD3549DAE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826228" y="2737694"/>
            <a:ext cx="1425984" cy="856446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G마켓 - 직장인 남성 신입 정장 스트라이프 자동 넥타이">
            <a:extLst>
              <a:ext uri="{FF2B5EF4-FFF2-40B4-BE49-F238E27FC236}">
                <a16:creationId xmlns:a16="http://schemas.microsoft.com/office/drawing/2014/main" id="{35F13CD4-1046-4F54-91EE-E1AC1963A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3" r="8380" b="21717"/>
          <a:stretch/>
        </p:blipFill>
        <p:spPr bwMode="auto">
          <a:xfrm>
            <a:off x="8452101" y="2305922"/>
            <a:ext cx="878708" cy="87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23F0B4-06FB-4129-8BBF-097F047BA591}"/>
              </a:ext>
            </a:extLst>
          </p:cNvPr>
          <p:cNvSpPr txBox="1">
            <a:spLocks/>
          </p:cNvSpPr>
          <p:nvPr/>
        </p:nvSpPr>
        <p:spPr>
          <a:xfrm>
            <a:off x="9516445" y="3450806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색깔셔츠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2052" name="Picture 4" descr="M자형 원형 탈모, 남녀 탈모…탈모 유형에 맞는 피부과 치료, 약 처방은? | 뉴스/칼럼 | 건강이야기 | 하이닥">
            <a:extLst>
              <a:ext uri="{FF2B5EF4-FFF2-40B4-BE49-F238E27FC236}">
                <a16:creationId xmlns:a16="http://schemas.microsoft.com/office/drawing/2014/main" id="{173C0DF2-B615-4770-8814-26DC70FC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4"/>
          <a:stretch/>
        </p:blipFill>
        <p:spPr bwMode="auto">
          <a:xfrm>
            <a:off x="8438534" y="1010067"/>
            <a:ext cx="878708" cy="88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버튼다운 셔츠 MUJI 온라인스토어">
            <a:extLst>
              <a:ext uri="{FF2B5EF4-FFF2-40B4-BE49-F238E27FC236}">
                <a16:creationId xmlns:a16="http://schemas.microsoft.com/office/drawing/2014/main" id="{4EC1B2B4-29A2-4AE2-A133-4FFA835FB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855" y="3589442"/>
            <a:ext cx="891387" cy="89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22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913230B-2453-4292-A2F5-D7644410A367}"/>
              </a:ext>
            </a:extLst>
          </p:cNvPr>
          <p:cNvSpPr txBox="1"/>
          <p:nvPr/>
        </p:nvSpPr>
        <p:spPr>
          <a:xfrm>
            <a:off x="4795807" y="867623"/>
            <a:ext cx="3303431" cy="3880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ko-KR"/>
            </a:defPPr>
            <a:lvl1pPr marL="171450" indent="-171450">
              <a:lnSpc>
                <a:spcPct val="120000"/>
              </a:lnSpc>
              <a:buFontTx/>
              <a:buChar char="-"/>
              <a:defRPr sz="1000">
                <a:latin typeface="+mj-lt"/>
              </a:defRPr>
            </a:lvl1pPr>
          </a:lstStyle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캐릭터 컨셉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3-3. </a:t>
            </a:r>
            <a:r>
              <a:rPr lang="ko-KR" altLang="en-US" sz="1100" b="1" dirty="0"/>
              <a:t>과장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879D1FED-8F0A-488F-BA95-9946AE173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1069"/>
              </p:ext>
            </p:extLst>
          </p:nvPr>
        </p:nvGraphicFramePr>
        <p:xfrm>
          <a:off x="320587" y="867623"/>
          <a:ext cx="4328686" cy="206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427803998"/>
                    </a:ext>
                  </a:extLst>
                </a:gridCol>
                <a:gridCol w="3847356">
                  <a:extLst>
                    <a:ext uri="{9D8B030D-6E8A-4147-A177-3AD203B41FA5}">
                      <a16:colId xmlns:a16="http://schemas.microsoft.com/office/drawing/2014/main" val="2991551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별명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탈곡기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55423"/>
                  </a:ext>
                </a:extLst>
              </a:tr>
              <a:tr h="795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싸가지 없어 보이고 인상이 사나워 보임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머리는 풍성함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셔츠 착용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넥타이가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14964"/>
                  </a:ext>
                </a:extLst>
              </a:tr>
              <a:tr h="784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사람 갈구는데 도가 터버린 실세</a:t>
                      </a:r>
                      <a:endParaRPr lang="en-US" altLang="ko-KR" sz="10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일은 제대로 진행하지 않는 월급 </a:t>
                      </a:r>
                      <a:r>
                        <a:rPr lang="ko-KR" altLang="en-US" sz="1000" dirty="0" err="1"/>
                        <a:t>루팡</a:t>
                      </a:r>
                      <a:endParaRPr lang="en-US" altLang="ko-KR" sz="10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프로젝트는 부하 직원에게 다 </a:t>
                      </a:r>
                      <a:r>
                        <a:rPr lang="ko-KR" altLang="en-US" sz="1000" dirty="0" err="1"/>
                        <a:t>맡겨버리기</a:t>
                      </a:r>
                      <a:r>
                        <a:rPr lang="en-US" altLang="ko-KR" sz="1000" dirty="0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14675"/>
                  </a:ext>
                </a:extLst>
              </a:tr>
            </a:tbl>
          </a:graphicData>
        </a:graphic>
      </p:graphicFrame>
      <p:pic>
        <p:nvPicPr>
          <p:cNvPr id="3074" name="Picture 2" descr="공식]'좋좋소' 정사장·백차장 소속사 찾았다 - 스포츠경향 | 뉴스배달부">
            <a:extLst>
              <a:ext uri="{FF2B5EF4-FFF2-40B4-BE49-F238E27FC236}">
                <a16:creationId xmlns:a16="http://schemas.microsoft.com/office/drawing/2014/main" id="{673492B1-358A-4645-91D9-FF68B6CFE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54"/>
          <a:stretch/>
        </p:blipFill>
        <p:spPr bwMode="auto">
          <a:xfrm>
            <a:off x="4906180" y="1129110"/>
            <a:ext cx="3082684" cy="351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536165-5BDD-47D4-B765-4429F06F9B07}"/>
              </a:ext>
            </a:extLst>
          </p:cNvPr>
          <p:cNvSpPr txBox="1">
            <a:spLocks/>
          </p:cNvSpPr>
          <p:nvPr/>
        </p:nvSpPr>
        <p:spPr>
          <a:xfrm>
            <a:off x="8245772" y="867623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797C2-E7A4-4466-9D4E-FC3D0E9AC0D4}"/>
              </a:ext>
            </a:extLst>
          </p:cNvPr>
          <p:cNvSpPr txBox="1">
            <a:spLocks/>
          </p:cNvSpPr>
          <p:nvPr/>
        </p:nvSpPr>
        <p:spPr>
          <a:xfrm>
            <a:off x="9510005" y="867623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풍성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5A282D-0DC7-4342-8D39-E534FCFA13D8}"/>
              </a:ext>
            </a:extLst>
          </p:cNvPr>
          <p:cNvSpPr/>
          <p:nvPr/>
        </p:nvSpPr>
        <p:spPr>
          <a:xfrm>
            <a:off x="6113361" y="1403797"/>
            <a:ext cx="1011326" cy="536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2FB0A37-20A8-4BA0-AB64-FE775E90AA40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7124687" y="1451953"/>
            <a:ext cx="1121085" cy="22010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14D98C-02B4-4DCC-96C2-9575A7AB3016}"/>
              </a:ext>
            </a:extLst>
          </p:cNvPr>
          <p:cNvSpPr txBox="1">
            <a:spLocks/>
          </p:cNvSpPr>
          <p:nvPr/>
        </p:nvSpPr>
        <p:spPr>
          <a:xfrm>
            <a:off x="8252212" y="3450938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00F19-CB76-4DE0-8124-88530867CE46}"/>
              </a:ext>
            </a:extLst>
          </p:cNvPr>
          <p:cNvSpPr txBox="1">
            <a:spLocks/>
          </p:cNvSpPr>
          <p:nvPr/>
        </p:nvSpPr>
        <p:spPr>
          <a:xfrm>
            <a:off x="9516445" y="3450938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넥타이 없음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D86F9-0E18-47FF-90EF-B34A27043AF1}"/>
              </a:ext>
            </a:extLst>
          </p:cNvPr>
          <p:cNvSpPr txBox="1">
            <a:spLocks/>
          </p:cNvSpPr>
          <p:nvPr/>
        </p:nvSpPr>
        <p:spPr>
          <a:xfrm>
            <a:off x="8252212" y="4748380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57361B-0B82-45F1-AAC5-E86798BB1ADF}"/>
              </a:ext>
            </a:extLst>
          </p:cNvPr>
          <p:cNvSpPr/>
          <p:nvPr/>
        </p:nvSpPr>
        <p:spPr>
          <a:xfrm>
            <a:off x="6601887" y="3762394"/>
            <a:ext cx="543857" cy="502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364A489-AD4D-4064-BAE9-BD98E891594F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7145744" y="4013717"/>
            <a:ext cx="1106468" cy="1318993"/>
          </a:xfrm>
          <a:prstGeom prst="bentConnector3">
            <a:avLst>
              <a:gd name="adj1" fmla="val 3137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B3950C-33E5-49AD-828D-31FF428A475E}"/>
              </a:ext>
            </a:extLst>
          </p:cNvPr>
          <p:cNvSpPr/>
          <p:nvPr/>
        </p:nvSpPr>
        <p:spPr>
          <a:xfrm>
            <a:off x="6580830" y="2859264"/>
            <a:ext cx="543857" cy="502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EFC217A-3B83-4659-98EF-DC4160B44A60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7124687" y="3110587"/>
            <a:ext cx="1127525" cy="924681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BA0846-E512-4373-9994-6EA7629638A6}"/>
              </a:ext>
            </a:extLst>
          </p:cNvPr>
          <p:cNvSpPr txBox="1">
            <a:spLocks/>
          </p:cNvSpPr>
          <p:nvPr/>
        </p:nvSpPr>
        <p:spPr>
          <a:xfrm>
            <a:off x="9516445" y="4748380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색깔셔츠 착용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25" name="Picture 6" descr="버튼다운 셔츠 MUJI 온라인스토어">
            <a:extLst>
              <a:ext uri="{FF2B5EF4-FFF2-40B4-BE49-F238E27FC236}">
                <a16:creationId xmlns:a16="http://schemas.microsoft.com/office/drawing/2014/main" id="{29B8815C-E819-497F-BCFE-D82AFD1C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855" y="4887016"/>
            <a:ext cx="891387" cy="89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CB2110-007D-4575-A8F5-4215AB00038C}"/>
              </a:ext>
            </a:extLst>
          </p:cNvPr>
          <p:cNvSpPr txBox="1">
            <a:spLocks/>
          </p:cNvSpPr>
          <p:nvPr/>
        </p:nvSpPr>
        <p:spPr>
          <a:xfrm>
            <a:off x="8245772" y="2161808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21CCA-0D53-4E79-BD99-38D01D6F9B4A}"/>
              </a:ext>
            </a:extLst>
          </p:cNvPr>
          <p:cNvSpPr txBox="1">
            <a:spLocks/>
          </p:cNvSpPr>
          <p:nvPr/>
        </p:nvSpPr>
        <p:spPr>
          <a:xfrm>
            <a:off x="9510005" y="2161808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 err="1">
                <a:latin typeface="+mj-lt"/>
              </a:rPr>
              <a:t>인상쓴</a:t>
            </a:r>
            <a:br>
              <a:rPr lang="en-US" altLang="ko-KR" sz="1000" dirty="0">
                <a:latin typeface="+mj-lt"/>
              </a:rPr>
            </a:br>
            <a:r>
              <a:rPr lang="ko-KR" altLang="en-US" sz="1000" dirty="0">
                <a:latin typeface="+mj-lt"/>
              </a:rPr>
              <a:t>얼굴 표정</a:t>
            </a:r>
            <a:endParaRPr lang="en-US" altLang="ko-KR" sz="1000" dirty="0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4033DE-7DF8-401C-861F-B3787F9B2E8F}"/>
              </a:ext>
            </a:extLst>
          </p:cNvPr>
          <p:cNvSpPr/>
          <p:nvPr/>
        </p:nvSpPr>
        <p:spPr>
          <a:xfrm>
            <a:off x="6381482" y="2020037"/>
            <a:ext cx="656404" cy="536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62DD8DC-4629-4AF3-ABD2-30B92B03A4ED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7037886" y="2288300"/>
            <a:ext cx="1207886" cy="457838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공식]'좋좋소' 정사장·백차장 소속사 찾았다 - 스포츠경향 | 뉴스배달부">
            <a:extLst>
              <a:ext uri="{FF2B5EF4-FFF2-40B4-BE49-F238E27FC236}">
                <a16:creationId xmlns:a16="http://schemas.microsoft.com/office/drawing/2014/main" id="{90E70354-7510-4589-9279-90B931BAA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1" t="20867" r="62035" b="57874"/>
          <a:stretch/>
        </p:blipFill>
        <p:spPr bwMode="auto">
          <a:xfrm>
            <a:off x="8408108" y="2298786"/>
            <a:ext cx="935086" cy="9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7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A110857-F1B5-451B-9F53-F190C3775E67}"/>
              </a:ext>
            </a:extLst>
          </p:cNvPr>
          <p:cNvSpPr txBox="1"/>
          <p:nvPr/>
        </p:nvSpPr>
        <p:spPr>
          <a:xfrm>
            <a:off x="4795807" y="867623"/>
            <a:ext cx="4451224" cy="53077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ko-KR"/>
            </a:defPPr>
            <a:lvl1pPr marL="171450" indent="-171450">
              <a:lnSpc>
                <a:spcPct val="120000"/>
              </a:lnSpc>
              <a:buFontTx/>
              <a:buChar char="-"/>
              <a:defRPr sz="1000">
                <a:latin typeface="+mj-lt"/>
              </a:defRPr>
            </a:lvl1pPr>
          </a:lstStyle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캐릭터 컨셉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3-4. </a:t>
            </a:r>
            <a:r>
              <a:rPr lang="ko-KR" altLang="en-US" sz="1100" b="1" dirty="0"/>
              <a:t>부장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879D1FED-8F0A-488F-BA95-9946AE173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75555"/>
              </p:ext>
            </p:extLst>
          </p:nvPr>
        </p:nvGraphicFramePr>
        <p:xfrm>
          <a:off x="320587" y="867623"/>
          <a:ext cx="4328686" cy="227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427803998"/>
                    </a:ext>
                  </a:extLst>
                </a:gridCol>
                <a:gridCol w="3847356">
                  <a:extLst>
                    <a:ext uri="{9D8B030D-6E8A-4147-A177-3AD203B41FA5}">
                      <a16:colId xmlns:a16="http://schemas.microsoft.com/office/drawing/2014/main" val="2991551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별명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부짱이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55423"/>
                  </a:ext>
                </a:extLst>
              </a:tr>
              <a:tr h="898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배가 많이 튀어나옴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탐욕스럽고 뚱뚱한 얼굴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머리가 거의 벗겨짐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항상 이쑤시개를 입에 물고 다님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안경 착용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14964"/>
                  </a:ext>
                </a:extLst>
              </a:tr>
              <a:tr h="886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분위기 암살자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아재개그로 분위기 바로 터트림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회식을 좋아함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웃고 다니지만 언제 바뀔지 모르는 기분파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14675"/>
                  </a:ext>
                </a:extLst>
              </a:tr>
            </a:tbl>
          </a:graphicData>
        </a:graphic>
      </p:graphicFrame>
      <p:pic>
        <p:nvPicPr>
          <p:cNvPr id="4098" name="Picture 2" descr="오사장 - 나무위키">
            <a:extLst>
              <a:ext uri="{FF2B5EF4-FFF2-40B4-BE49-F238E27FC236}">
                <a16:creationId xmlns:a16="http://schemas.microsoft.com/office/drawing/2014/main" id="{7D39202F-49AA-4D9C-9218-B7A6EAF6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375" y="1010920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92BA861-8B6B-4620-8160-7CA776867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6" t="1893" r="3026" b="1893"/>
          <a:stretch/>
        </p:blipFill>
        <p:spPr>
          <a:xfrm>
            <a:off x="4947870" y="1047651"/>
            <a:ext cx="2013400" cy="2734480"/>
          </a:xfrm>
          <a:prstGeom prst="rect">
            <a:avLst/>
          </a:prstGeom>
        </p:spPr>
      </p:pic>
      <p:pic>
        <p:nvPicPr>
          <p:cNvPr id="4100" name="Picture 4" descr="달마부장', 호랑이 눈썹·큼직한 귓불…주인공은 무조건 개성 있게 : 뉴스 : 동아일보">
            <a:extLst>
              <a:ext uri="{FF2B5EF4-FFF2-40B4-BE49-F238E27FC236}">
                <a16:creationId xmlns:a16="http://schemas.microsoft.com/office/drawing/2014/main" id="{FEAF5985-498B-4B8E-9A5B-6ABDADD2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104" y="3034722"/>
            <a:ext cx="1757621" cy="22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038210-AABC-42BA-8C5A-3B952338DC5E}"/>
              </a:ext>
            </a:extLst>
          </p:cNvPr>
          <p:cNvSpPr txBox="1">
            <a:spLocks/>
          </p:cNvSpPr>
          <p:nvPr/>
        </p:nvSpPr>
        <p:spPr>
          <a:xfrm>
            <a:off x="9386257" y="867623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33230B-A8FE-48DA-97BD-07AE24FB262E}"/>
              </a:ext>
            </a:extLst>
          </p:cNvPr>
          <p:cNvSpPr txBox="1">
            <a:spLocks/>
          </p:cNvSpPr>
          <p:nvPr/>
        </p:nvSpPr>
        <p:spPr>
          <a:xfrm>
            <a:off x="10650490" y="867623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머리가 </a:t>
            </a:r>
            <a:br>
              <a:rPr lang="en-US" altLang="ko-KR" sz="1000" dirty="0">
                <a:latin typeface="+mj-lt"/>
              </a:rPr>
            </a:br>
            <a:r>
              <a:rPr lang="ko-KR" altLang="en-US" sz="1000" dirty="0">
                <a:latin typeface="+mj-lt"/>
              </a:rPr>
              <a:t>거의 없음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AD857-4EC8-4441-8930-0494B354D992}"/>
              </a:ext>
            </a:extLst>
          </p:cNvPr>
          <p:cNvSpPr/>
          <p:nvPr/>
        </p:nvSpPr>
        <p:spPr>
          <a:xfrm>
            <a:off x="7602737" y="944319"/>
            <a:ext cx="1011326" cy="611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4B4CC58-475C-4626-9375-8E78F656A282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8614063" y="1249850"/>
            <a:ext cx="772194" cy="202103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1ABC2F-E239-45A3-B22C-549C8534E027}"/>
              </a:ext>
            </a:extLst>
          </p:cNvPr>
          <p:cNvSpPr txBox="1">
            <a:spLocks/>
          </p:cNvSpPr>
          <p:nvPr/>
        </p:nvSpPr>
        <p:spPr>
          <a:xfrm>
            <a:off x="9392697" y="2153364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4ED05-4EF0-42B1-BF46-D6481BD358B0}"/>
              </a:ext>
            </a:extLst>
          </p:cNvPr>
          <p:cNvSpPr txBox="1">
            <a:spLocks/>
          </p:cNvSpPr>
          <p:nvPr/>
        </p:nvSpPr>
        <p:spPr>
          <a:xfrm>
            <a:off x="10656930" y="2153364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안경 착용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E7986-0106-400C-9ECC-0AF083704D10}"/>
              </a:ext>
            </a:extLst>
          </p:cNvPr>
          <p:cNvSpPr txBox="1">
            <a:spLocks/>
          </p:cNvSpPr>
          <p:nvPr/>
        </p:nvSpPr>
        <p:spPr>
          <a:xfrm>
            <a:off x="9392697" y="3450806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1BC1DF-14AC-4BD8-91AC-530667F7A625}"/>
              </a:ext>
            </a:extLst>
          </p:cNvPr>
          <p:cNvSpPr/>
          <p:nvPr/>
        </p:nvSpPr>
        <p:spPr>
          <a:xfrm>
            <a:off x="6345902" y="2486371"/>
            <a:ext cx="543857" cy="25132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A7E90C2-E16F-4190-A365-B3F25E2026CA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6889759" y="2612033"/>
            <a:ext cx="2502938" cy="1423103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913A8F-F895-4CD0-AA24-66C466F525D3}"/>
              </a:ext>
            </a:extLst>
          </p:cNvPr>
          <p:cNvSpPr/>
          <p:nvPr/>
        </p:nvSpPr>
        <p:spPr>
          <a:xfrm>
            <a:off x="7313827" y="1647344"/>
            <a:ext cx="1011326" cy="502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BDFDBF0-AE08-4549-8AD9-7C14383CE49D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8325153" y="1898667"/>
            <a:ext cx="1067544" cy="83902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0DF7E6-81AA-475B-A25F-CD03CE81D596}"/>
              </a:ext>
            </a:extLst>
          </p:cNvPr>
          <p:cNvSpPr txBox="1">
            <a:spLocks/>
          </p:cNvSpPr>
          <p:nvPr/>
        </p:nvSpPr>
        <p:spPr>
          <a:xfrm>
            <a:off x="10656930" y="3450806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이쑤시개를</a:t>
            </a:r>
            <a:br>
              <a:rPr lang="en-US" altLang="ko-KR" sz="1000" dirty="0">
                <a:latin typeface="+mj-lt"/>
              </a:rPr>
            </a:br>
            <a:r>
              <a:rPr lang="ko-KR" altLang="en-US" sz="1000" dirty="0" err="1">
                <a:latin typeface="+mj-lt"/>
              </a:rPr>
              <a:t>물고있음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4102" name="Picture 6" descr="네모난 얼굴에 어떤 안경테가 어울릴까요? - 봉담/와우리 연세안경원">
            <a:extLst>
              <a:ext uri="{FF2B5EF4-FFF2-40B4-BE49-F238E27FC236}">
                <a16:creationId xmlns:a16="http://schemas.microsoft.com/office/drawing/2014/main" id="{A7F199D1-082B-486C-B7B6-1AF6AA113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15"/>
          <a:stretch/>
        </p:blipFill>
        <p:spPr bwMode="auto">
          <a:xfrm>
            <a:off x="9482655" y="2361839"/>
            <a:ext cx="1109275" cy="7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식사 후 녹말 이쑤시개 사용시 식용 가능 여부">
            <a:extLst>
              <a:ext uri="{FF2B5EF4-FFF2-40B4-BE49-F238E27FC236}">
                <a16:creationId xmlns:a16="http://schemas.microsoft.com/office/drawing/2014/main" id="{10D85F09-B5EF-4A23-99D3-6EFBE70D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55" y="3782131"/>
            <a:ext cx="1032945" cy="55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AA402-CB8E-42B0-9F97-B909FB0B1324}"/>
              </a:ext>
            </a:extLst>
          </p:cNvPr>
          <p:cNvSpPr txBox="1">
            <a:spLocks/>
          </p:cNvSpPr>
          <p:nvPr/>
        </p:nvSpPr>
        <p:spPr>
          <a:xfrm>
            <a:off x="9392697" y="4736853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D5DC09-59B5-46E3-B820-AC8B0DD7CA0A}"/>
              </a:ext>
            </a:extLst>
          </p:cNvPr>
          <p:cNvSpPr txBox="1">
            <a:spLocks/>
          </p:cNvSpPr>
          <p:nvPr/>
        </p:nvSpPr>
        <p:spPr>
          <a:xfrm>
            <a:off x="10656930" y="4736853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뚱뚱한 뱃살</a:t>
            </a:r>
            <a:endParaRPr lang="en-US" altLang="ko-KR" sz="1000" dirty="0">
              <a:latin typeface="+mj-lt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5A67F1-A8C8-486D-A18A-0E49C008BF96}"/>
              </a:ext>
            </a:extLst>
          </p:cNvPr>
          <p:cNvSpPr/>
          <p:nvPr/>
        </p:nvSpPr>
        <p:spPr>
          <a:xfrm>
            <a:off x="7793695" y="4493805"/>
            <a:ext cx="1011326" cy="611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FC545D4-76FC-471B-8785-8F6AC35299B1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8805021" y="4799336"/>
            <a:ext cx="587676" cy="52184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9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1AC2854-4140-4103-ACEC-BAD990700AEC}"/>
              </a:ext>
            </a:extLst>
          </p:cNvPr>
          <p:cNvSpPr txBox="1"/>
          <p:nvPr/>
        </p:nvSpPr>
        <p:spPr>
          <a:xfrm>
            <a:off x="4795807" y="867623"/>
            <a:ext cx="3408035" cy="504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ko-KR"/>
            </a:defPPr>
            <a:lvl1pPr marL="171450" indent="-171450">
              <a:lnSpc>
                <a:spcPct val="120000"/>
              </a:lnSpc>
              <a:buFontTx/>
              <a:buChar char="-"/>
              <a:defRPr sz="1000">
                <a:latin typeface="+mj-lt"/>
              </a:defRPr>
            </a:lvl1pPr>
          </a:lstStyle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캐릭터 컨셉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3-5. </a:t>
            </a:r>
            <a:r>
              <a:rPr lang="ko-KR" altLang="en-US" sz="1100" b="1" dirty="0"/>
              <a:t>이사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879D1FED-8F0A-488F-BA95-9946AE173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05737"/>
              </p:ext>
            </p:extLst>
          </p:nvPr>
        </p:nvGraphicFramePr>
        <p:xfrm>
          <a:off x="320587" y="867623"/>
          <a:ext cx="4328686" cy="225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427803998"/>
                    </a:ext>
                  </a:extLst>
                </a:gridCol>
                <a:gridCol w="3847356">
                  <a:extLst>
                    <a:ext uri="{9D8B030D-6E8A-4147-A177-3AD203B41FA5}">
                      <a16:colId xmlns:a16="http://schemas.microsoft.com/office/drawing/2014/main" val="2991551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별명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젠틀가이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55423"/>
                  </a:ext>
                </a:extLst>
              </a:tr>
              <a:tr h="890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잘 관리된 체격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풍성한 머리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인자한 미소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정장 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착장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하의 제외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14964"/>
                  </a:ext>
                </a:extLst>
              </a:tr>
              <a:tr h="878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평소에는 웃고 다니며 멋있어 보이는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중년미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뿜뿜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하지만 일에 엮이면 호랑이가 됨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화나면 내리 갈굼 시전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14675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721C52E8-C7C4-4138-BDD5-06B2313D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385" y="943377"/>
            <a:ext cx="3219718" cy="482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5E90A5-6D75-4CF8-8FDD-6A8007E25079}"/>
              </a:ext>
            </a:extLst>
          </p:cNvPr>
          <p:cNvSpPr txBox="1">
            <a:spLocks/>
          </p:cNvSpPr>
          <p:nvPr/>
        </p:nvSpPr>
        <p:spPr>
          <a:xfrm>
            <a:off x="8350376" y="867623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40858-4B8A-42E3-9F21-2727639E762C}"/>
              </a:ext>
            </a:extLst>
          </p:cNvPr>
          <p:cNvSpPr txBox="1">
            <a:spLocks/>
          </p:cNvSpPr>
          <p:nvPr/>
        </p:nvSpPr>
        <p:spPr>
          <a:xfrm>
            <a:off x="9614609" y="867623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풍성한 머리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71140B-7B07-4800-ABF0-DB4E5F699847}"/>
              </a:ext>
            </a:extLst>
          </p:cNvPr>
          <p:cNvSpPr/>
          <p:nvPr/>
        </p:nvSpPr>
        <p:spPr>
          <a:xfrm>
            <a:off x="6282370" y="991672"/>
            <a:ext cx="672221" cy="3670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D6BB772-6FEE-4359-B323-ED89FA748337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6954591" y="1175197"/>
            <a:ext cx="1395785" cy="276756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BF9A48-770D-4173-9721-31B6902C96A8}"/>
              </a:ext>
            </a:extLst>
          </p:cNvPr>
          <p:cNvSpPr txBox="1">
            <a:spLocks/>
          </p:cNvSpPr>
          <p:nvPr/>
        </p:nvSpPr>
        <p:spPr>
          <a:xfrm>
            <a:off x="8356816" y="2153364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3E6E1-7AEB-4F2B-92CE-570E528CF0F7}"/>
              </a:ext>
            </a:extLst>
          </p:cNvPr>
          <p:cNvSpPr txBox="1">
            <a:spLocks/>
          </p:cNvSpPr>
          <p:nvPr/>
        </p:nvSpPr>
        <p:spPr>
          <a:xfrm>
            <a:off x="9621049" y="2153364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인자한 미소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E9F01-52AE-415E-95C9-6EA6A81DD385}"/>
              </a:ext>
            </a:extLst>
          </p:cNvPr>
          <p:cNvSpPr txBox="1">
            <a:spLocks/>
          </p:cNvSpPr>
          <p:nvPr/>
        </p:nvSpPr>
        <p:spPr>
          <a:xfrm>
            <a:off x="8356816" y="3450806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7756E2-CE7F-4D0A-808C-85D6BFFB0E04}"/>
              </a:ext>
            </a:extLst>
          </p:cNvPr>
          <p:cNvSpPr/>
          <p:nvPr/>
        </p:nvSpPr>
        <p:spPr>
          <a:xfrm>
            <a:off x="5951387" y="1902041"/>
            <a:ext cx="1396360" cy="146578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309B2BE-BA6A-46A0-AB81-BBF8474B35EF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7169536" y="2847855"/>
            <a:ext cx="667311" cy="1707249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C1E195-EF59-4671-B61D-B4602B106613}"/>
              </a:ext>
            </a:extLst>
          </p:cNvPr>
          <p:cNvSpPr/>
          <p:nvPr/>
        </p:nvSpPr>
        <p:spPr>
          <a:xfrm>
            <a:off x="6311995" y="1407017"/>
            <a:ext cx="543857" cy="34636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BB2DBDA-A680-4480-B9DB-2645D95E41E6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6855852" y="1580197"/>
            <a:ext cx="1500964" cy="115749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228648-6CEB-446A-836D-4765BF475CA7}"/>
              </a:ext>
            </a:extLst>
          </p:cNvPr>
          <p:cNvSpPr txBox="1">
            <a:spLocks/>
          </p:cNvSpPr>
          <p:nvPr/>
        </p:nvSpPr>
        <p:spPr>
          <a:xfrm>
            <a:off x="9621049" y="3450806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정장 풀 </a:t>
            </a:r>
            <a:r>
              <a:rPr lang="ko-KR" altLang="en-US" sz="1000" dirty="0" err="1">
                <a:latin typeface="+mj-lt"/>
              </a:rPr>
              <a:t>착장</a:t>
            </a:r>
            <a:endParaRPr lang="en-US" altLang="ko-KR" sz="1000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C04BD7-04EF-468E-ABF0-09AA1410FBFC}"/>
              </a:ext>
            </a:extLst>
          </p:cNvPr>
          <p:cNvSpPr txBox="1">
            <a:spLocks/>
          </p:cNvSpPr>
          <p:nvPr/>
        </p:nvSpPr>
        <p:spPr>
          <a:xfrm>
            <a:off x="8356816" y="4748248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51D739-A141-4379-8B64-8A82B4C2D800}"/>
              </a:ext>
            </a:extLst>
          </p:cNvPr>
          <p:cNvSpPr txBox="1">
            <a:spLocks/>
          </p:cNvSpPr>
          <p:nvPr/>
        </p:nvSpPr>
        <p:spPr>
          <a:xfrm>
            <a:off x="9621049" y="4748248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잘 관리된 체격</a:t>
            </a:r>
            <a:endParaRPr lang="en-US" altLang="ko-K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542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B1C5B3F-3100-49AD-B9A8-3F6FBC85DE35}"/>
              </a:ext>
            </a:extLst>
          </p:cNvPr>
          <p:cNvSpPr txBox="1"/>
          <p:nvPr/>
        </p:nvSpPr>
        <p:spPr>
          <a:xfrm>
            <a:off x="4795807" y="867624"/>
            <a:ext cx="3137579" cy="478620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ko-KR"/>
            </a:defPPr>
            <a:lvl1pPr marL="171450" indent="-171450">
              <a:lnSpc>
                <a:spcPct val="120000"/>
              </a:lnSpc>
              <a:buFontTx/>
              <a:buChar char="-"/>
              <a:defRPr sz="1000">
                <a:latin typeface="+mj-lt"/>
              </a:defRPr>
            </a:lvl1pPr>
          </a:lstStyle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캐릭터 컨셉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3-6. </a:t>
            </a:r>
            <a:r>
              <a:rPr lang="ko-KR" altLang="en-US" sz="1100" b="1" dirty="0"/>
              <a:t>사장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879D1FED-8F0A-488F-BA95-9946AE173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15027"/>
              </p:ext>
            </p:extLst>
          </p:nvPr>
        </p:nvGraphicFramePr>
        <p:xfrm>
          <a:off x="320587" y="867623"/>
          <a:ext cx="432868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427803998"/>
                    </a:ext>
                  </a:extLst>
                </a:gridCol>
                <a:gridCol w="3847356">
                  <a:extLst>
                    <a:ext uri="{9D8B030D-6E8A-4147-A177-3AD203B41FA5}">
                      <a16:colId xmlns:a16="http://schemas.microsoft.com/office/drawing/2014/main" val="2991551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별명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55423"/>
                  </a:ext>
                </a:extLst>
              </a:tr>
              <a:tr h="691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항상 인상 쓰고 다님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반무테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안경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머리는 풍성함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캐쥬얼한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복장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14964"/>
                  </a:ext>
                </a:extLst>
              </a:tr>
              <a:tr h="691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맨날 골프 치고 있음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돈에만 관심있고 직원들에게 관심이 없음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사람들에게 화풀이를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많이함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어이 라고 부름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14675"/>
                  </a:ext>
                </a:extLst>
              </a:tr>
            </a:tbl>
          </a:graphicData>
        </a:graphic>
      </p:graphicFrame>
      <p:pic>
        <p:nvPicPr>
          <p:cNvPr id="6150" name="Picture 6" descr="신파 없이 욕망만 따라가는 명품 드라마 | 1boon">
            <a:extLst>
              <a:ext uri="{FF2B5EF4-FFF2-40B4-BE49-F238E27FC236}">
                <a16:creationId xmlns:a16="http://schemas.microsoft.com/office/drawing/2014/main" id="{8C022EEF-26A9-4468-A6A3-1BBEDC4E4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0" r="25407"/>
          <a:stretch/>
        </p:blipFill>
        <p:spPr bwMode="auto">
          <a:xfrm>
            <a:off x="4932607" y="1004418"/>
            <a:ext cx="290790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07BC55-9C24-48D2-BCFA-C3739030F736}"/>
              </a:ext>
            </a:extLst>
          </p:cNvPr>
          <p:cNvSpPr txBox="1">
            <a:spLocks/>
          </p:cNvSpPr>
          <p:nvPr/>
        </p:nvSpPr>
        <p:spPr>
          <a:xfrm>
            <a:off x="8073480" y="867623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42BD9-04C2-4183-9DEF-FB2B56E51F82}"/>
              </a:ext>
            </a:extLst>
          </p:cNvPr>
          <p:cNvSpPr txBox="1">
            <a:spLocks/>
          </p:cNvSpPr>
          <p:nvPr/>
        </p:nvSpPr>
        <p:spPr>
          <a:xfrm>
            <a:off x="9337713" y="867623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풍성한 머리</a:t>
            </a:r>
            <a:endParaRPr lang="en-US" altLang="ko-KR" sz="1000" dirty="0">
              <a:latin typeface="+mj-lt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왁스 한 머리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EB849D-0C1B-4488-8B8C-F2B74B32D271}"/>
              </a:ext>
            </a:extLst>
          </p:cNvPr>
          <p:cNvSpPr/>
          <p:nvPr/>
        </p:nvSpPr>
        <p:spPr>
          <a:xfrm>
            <a:off x="5867220" y="1172197"/>
            <a:ext cx="1042295" cy="45076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FCEB572-427C-4555-9800-4A034BB415F8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909515" y="1397579"/>
            <a:ext cx="1163965" cy="54374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0B46C5-2BF7-4039-BA01-11C585D96EF9}"/>
              </a:ext>
            </a:extLst>
          </p:cNvPr>
          <p:cNvSpPr txBox="1">
            <a:spLocks/>
          </p:cNvSpPr>
          <p:nvPr/>
        </p:nvSpPr>
        <p:spPr>
          <a:xfrm>
            <a:off x="8079920" y="2153364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DE0B3-05DD-4046-A431-7FFD4F510A1F}"/>
              </a:ext>
            </a:extLst>
          </p:cNvPr>
          <p:cNvSpPr txBox="1">
            <a:spLocks/>
          </p:cNvSpPr>
          <p:nvPr/>
        </p:nvSpPr>
        <p:spPr>
          <a:xfrm>
            <a:off x="9344153" y="2153364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사나운 인상</a:t>
            </a:r>
            <a:endParaRPr lang="en-US" altLang="ko-KR" sz="1000" dirty="0">
              <a:latin typeface="+mj-lt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반 무테 안경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76CA2-00E6-421B-921C-C72AB938BC20}"/>
              </a:ext>
            </a:extLst>
          </p:cNvPr>
          <p:cNvSpPr txBox="1">
            <a:spLocks/>
          </p:cNvSpPr>
          <p:nvPr/>
        </p:nvSpPr>
        <p:spPr>
          <a:xfrm>
            <a:off x="8079920" y="3450806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ECB3DD-40FB-4A8A-8EC0-6591D78F7681}"/>
              </a:ext>
            </a:extLst>
          </p:cNvPr>
          <p:cNvSpPr/>
          <p:nvPr/>
        </p:nvSpPr>
        <p:spPr>
          <a:xfrm>
            <a:off x="5674491" y="2807593"/>
            <a:ext cx="1396360" cy="5602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6A928EB-BD3F-44E8-B7FC-B1492AAFE53D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rot="16200000" flipH="1">
            <a:off x="6892639" y="2847855"/>
            <a:ext cx="667312" cy="1707249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F81264-8EAC-42AA-BC25-C29AABB6069C}"/>
              </a:ext>
            </a:extLst>
          </p:cNvPr>
          <p:cNvSpPr/>
          <p:nvPr/>
        </p:nvSpPr>
        <p:spPr>
          <a:xfrm>
            <a:off x="6053861" y="1684278"/>
            <a:ext cx="775253" cy="80206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9A49D07-BE08-47FD-B080-58D86C9D06D4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829114" y="2085312"/>
            <a:ext cx="1250806" cy="652382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6ACF96-0474-456A-895C-CDEE2EE8C2C9}"/>
              </a:ext>
            </a:extLst>
          </p:cNvPr>
          <p:cNvSpPr txBox="1">
            <a:spLocks/>
          </p:cNvSpPr>
          <p:nvPr/>
        </p:nvSpPr>
        <p:spPr>
          <a:xfrm>
            <a:off x="9344153" y="3450806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자율 복장</a:t>
            </a:r>
            <a:endParaRPr lang="en-US" altLang="ko-KR" sz="1000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27E35-6757-4168-8C1D-BAD2D1DB259F}"/>
              </a:ext>
            </a:extLst>
          </p:cNvPr>
          <p:cNvSpPr txBox="1">
            <a:spLocks/>
          </p:cNvSpPr>
          <p:nvPr/>
        </p:nvSpPr>
        <p:spPr>
          <a:xfrm>
            <a:off x="8079920" y="4748248"/>
            <a:ext cx="1264234" cy="1168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marL="228600" indent="-228600">
              <a:lnSpc>
                <a:spcPct val="120000"/>
              </a:lnSpc>
              <a:buAutoNum type="alphaLcPeriod"/>
            </a:pPr>
            <a:endParaRPr lang="en-US" altLang="ko-KR" sz="1000" b="1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FE5B57-3AC3-4D9B-BC08-3EC5A39D6D55}"/>
              </a:ext>
            </a:extLst>
          </p:cNvPr>
          <p:cNvSpPr txBox="1">
            <a:spLocks/>
          </p:cNvSpPr>
          <p:nvPr/>
        </p:nvSpPr>
        <p:spPr>
          <a:xfrm>
            <a:off x="9344153" y="4748248"/>
            <a:ext cx="1244367" cy="11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골프채 </a:t>
            </a:r>
            <a:br>
              <a:rPr lang="en-US" altLang="ko-KR" sz="1000" dirty="0">
                <a:latin typeface="+mj-lt"/>
              </a:rPr>
            </a:br>
            <a:r>
              <a:rPr lang="ko-KR" altLang="en-US" sz="1000" dirty="0">
                <a:latin typeface="+mj-lt"/>
              </a:rPr>
              <a:t>들고 다님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33" name="Picture 8" descr="9천900원짜리 골프채 나왔다 | 연합뉴스">
            <a:extLst>
              <a:ext uri="{FF2B5EF4-FFF2-40B4-BE49-F238E27FC236}">
                <a16:creationId xmlns:a16="http://schemas.microsoft.com/office/drawing/2014/main" id="{493BC3FB-759A-47F6-86CE-64BA028D3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4" r="39994"/>
          <a:stretch/>
        </p:blipFill>
        <p:spPr bwMode="auto">
          <a:xfrm rot="13500000">
            <a:off x="8540402" y="4646217"/>
            <a:ext cx="269735" cy="134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E26BF1-3214-4E27-AA2F-1B1740C55D4C}"/>
              </a:ext>
            </a:extLst>
          </p:cNvPr>
          <p:cNvSpPr/>
          <p:nvPr/>
        </p:nvSpPr>
        <p:spPr>
          <a:xfrm>
            <a:off x="5108436" y="3606083"/>
            <a:ext cx="775253" cy="41010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ADAE304-BCEA-4006-B6C6-00675B5704C8}"/>
              </a:ext>
            </a:extLst>
          </p:cNvPr>
          <p:cNvCxnSpPr>
            <a:cxnSpLocks/>
            <a:stCxn id="34" idx="2"/>
            <a:endCxn id="31" idx="1"/>
          </p:cNvCxnSpPr>
          <p:nvPr/>
        </p:nvCxnSpPr>
        <p:spPr>
          <a:xfrm rot="16200000" flipH="1">
            <a:off x="6129794" y="3382452"/>
            <a:ext cx="1316394" cy="258385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D804EF27-12BA-4F86-ADFE-787E52063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039" y="2514817"/>
            <a:ext cx="967164" cy="4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9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28CC26-2990-4B86-B259-1D76083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88283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2022-03-30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FCE04-2559-439B-88B3-28FC5C493B7E}"/>
              </a:ext>
            </a:extLst>
          </p:cNvPr>
          <p:cNvSpPr txBox="1"/>
          <p:nvPr/>
        </p:nvSpPr>
        <p:spPr>
          <a:xfrm>
            <a:off x="5105402" y="2751078"/>
            <a:ext cx="198119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캐릭터 종류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캐릭터 컨셉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>
                <a:latin typeface="+mj-lt"/>
              </a:rPr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666620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개미</a:t>
            </a:r>
            <a:r>
              <a:rPr lang="en-US" altLang="ko-KR" sz="1000" dirty="0">
                <a:latin typeface="+mj-lt"/>
              </a:rPr>
              <a:t> </a:t>
            </a:r>
            <a:r>
              <a:rPr lang="ko-KR" altLang="en-US" sz="1000" dirty="0">
                <a:latin typeface="+mj-lt"/>
              </a:rPr>
              <a:t>주식 회사 캐릭터 일러스트 컨셉 기획을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캐릭터 구성 및 일러스트 컨셉은 회의를 통해 변경될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문서 개요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EE477-01F4-40BE-B490-347616B18889}"/>
              </a:ext>
            </a:extLst>
          </p:cNvPr>
          <p:cNvSpPr txBox="1"/>
          <p:nvPr/>
        </p:nvSpPr>
        <p:spPr>
          <a:xfrm>
            <a:off x="320588" y="3864739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F35AB-1984-451F-9619-2DEF37B9C29E}"/>
              </a:ext>
            </a:extLst>
          </p:cNvPr>
          <p:cNvSpPr txBox="1"/>
          <p:nvPr/>
        </p:nvSpPr>
        <p:spPr>
          <a:xfrm>
            <a:off x="320588" y="1898651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64E4E-BC2D-405F-A219-12D5BB4956B1}"/>
              </a:ext>
            </a:extLst>
          </p:cNvPr>
          <p:cNvSpPr txBox="1"/>
          <p:nvPr/>
        </p:nvSpPr>
        <p:spPr>
          <a:xfrm>
            <a:off x="320588" y="1639862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게임은 직장인의 애환을 </a:t>
            </a:r>
            <a:r>
              <a:rPr lang="ko-KR" altLang="en-US" sz="1000" dirty="0" err="1">
                <a:latin typeface="+mj-lt"/>
              </a:rPr>
              <a:t>개그적</a:t>
            </a:r>
            <a:r>
              <a:rPr lang="ko-KR" altLang="en-US" sz="1000" dirty="0">
                <a:latin typeface="+mj-lt"/>
              </a:rPr>
              <a:t> 요소로 승화시키고 스트레스 해소용 사이다를 제공한다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3DDC-4CFA-4A20-8EF0-345BC2C74A03}"/>
              </a:ext>
            </a:extLst>
          </p:cNvPr>
          <p:cNvSpPr txBox="1"/>
          <p:nvPr/>
        </p:nvSpPr>
        <p:spPr>
          <a:xfrm>
            <a:off x="320588" y="1377176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1-2. </a:t>
            </a:r>
            <a:r>
              <a:rPr lang="ko-KR" altLang="en-US" sz="1100" b="1" dirty="0"/>
              <a:t>게임 개요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A9041BA-7852-4FA5-BB91-2D1C21E09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5" y="3932582"/>
            <a:ext cx="2603539" cy="1464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62258F-D697-4B4A-87F8-6501A44E2ADF}"/>
              </a:ext>
            </a:extLst>
          </p:cNvPr>
          <p:cNvGrpSpPr/>
          <p:nvPr/>
        </p:nvGrpSpPr>
        <p:grpSpPr>
          <a:xfrm>
            <a:off x="378543" y="1966494"/>
            <a:ext cx="4449028" cy="1476111"/>
            <a:chOff x="320588" y="2780357"/>
            <a:chExt cx="7900713" cy="2621321"/>
          </a:xfrm>
        </p:grpSpPr>
        <p:pic>
          <p:nvPicPr>
            <p:cNvPr id="15" name="Picture 2" descr="개비스콘 - 나무위키">
              <a:extLst>
                <a:ext uri="{FF2B5EF4-FFF2-40B4-BE49-F238E27FC236}">
                  <a16:creationId xmlns:a16="http://schemas.microsoft.com/office/drawing/2014/main" id="{B50D7B1F-23F1-4498-A1F8-4FAF8EF23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91"/>
            <a:stretch/>
          </p:blipFill>
          <p:spPr bwMode="auto">
            <a:xfrm>
              <a:off x="320588" y="2780357"/>
              <a:ext cx="4419600" cy="2621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개비스콘 짤 생성기 포스트모템">
              <a:extLst>
                <a:ext uri="{FF2B5EF4-FFF2-40B4-BE49-F238E27FC236}">
                  <a16:creationId xmlns:a16="http://schemas.microsoft.com/office/drawing/2014/main" id="{7C4D63C8-6012-46B3-9759-9AEA754C8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88" y="2780358"/>
              <a:ext cx="3481113" cy="2621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2BB9D1B-2636-4534-A778-5648331DB199}"/>
              </a:ext>
            </a:extLst>
          </p:cNvPr>
          <p:cNvSpPr txBox="1"/>
          <p:nvPr/>
        </p:nvSpPr>
        <p:spPr>
          <a:xfrm>
            <a:off x="320588" y="3605950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회사 생활을 통해 캐릭터를 성장시켜 최종 보스인 사장을 밀어내고 사장의 자리에 앉는 것이 게임의 목표이다</a:t>
            </a:r>
            <a:r>
              <a:rPr lang="en-US" altLang="ko-KR" sz="1000" dirty="0">
                <a:latin typeface="+mj-lt"/>
              </a:rPr>
              <a:t>.</a:t>
            </a:r>
            <a:r>
              <a:rPr lang="ko-KR" altLang="en-US" sz="1000" dirty="0">
                <a:latin typeface="+mj-lt"/>
              </a:rPr>
              <a:t> 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356C76-FC4A-4BE3-9856-008473AFD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33" y="3932582"/>
            <a:ext cx="2603539" cy="1464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A1FEDF8-9659-4472-BF42-3E9F726C57D7}"/>
              </a:ext>
            </a:extLst>
          </p:cNvPr>
          <p:cNvCxnSpPr/>
          <p:nvPr/>
        </p:nvCxnSpPr>
        <p:spPr>
          <a:xfrm>
            <a:off x="2867296" y="4666308"/>
            <a:ext cx="442574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E65EB33-7797-44BB-8696-84B11C73A76C}"/>
              </a:ext>
            </a:extLst>
          </p:cNvPr>
          <p:cNvSpPr txBox="1"/>
          <p:nvPr/>
        </p:nvSpPr>
        <p:spPr>
          <a:xfrm>
            <a:off x="320587" y="1311077"/>
            <a:ext cx="4979069" cy="49409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>
                <a:latin typeface="+mj-lt"/>
              </a:rPr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4979069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디자인 컨셉은 현재 샘플로 제작된 </a:t>
            </a:r>
            <a:r>
              <a:rPr lang="en-US" altLang="ko-KR" sz="1000" dirty="0">
                <a:latin typeface="+mj-lt"/>
              </a:rPr>
              <a:t>UI </a:t>
            </a:r>
            <a:r>
              <a:rPr lang="ko-KR" altLang="en-US" sz="1000" dirty="0">
                <a:latin typeface="+mj-lt"/>
              </a:rPr>
              <a:t>컨셉과 잘 어울리는 컨셉으로 제작한다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아기자기한 디자인 풍으로 여성 유저들에게 가볍게 다가갈 수 있도록 제작한다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1-3. </a:t>
            </a:r>
            <a:r>
              <a:rPr lang="ko-KR" altLang="en-US" sz="1100" b="1" dirty="0"/>
              <a:t>디자인 컨셉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ACAC62-0BE4-4425-9483-FE58F9C8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3" y="1366324"/>
            <a:ext cx="2229920" cy="4831492"/>
          </a:xfrm>
          <a:prstGeom prst="rect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45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캐릭터 종류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9214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1280D59-2EA9-4964-8C6F-2046D5C1C512}"/>
              </a:ext>
            </a:extLst>
          </p:cNvPr>
          <p:cNvSpPr txBox="1"/>
          <p:nvPr/>
        </p:nvSpPr>
        <p:spPr>
          <a:xfrm>
            <a:off x="320587" y="3873530"/>
            <a:ext cx="4521869" cy="25613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캐릭터 종류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666620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등장 캐릭터의 직급은 실제 고증을 위해 회사의 실제 직급을 사용한다</a:t>
            </a:r>
            <a:r>
              <a:rPr lang="en-US" altLang="ko-KR" sz="1000" dirty="0">
                <a:latin typeface="+mj-lt"/>
              </a:rPr>
              <a:t>. 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대상 회사는 중소 기업이며 직급 체계는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직급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879D1FED-8F0A-488F-BA95-9946AE173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00022"/>
              </p:ext>
            </p:extLst>
          </p:nvPr>
        </p:nvGraphicFramePr>
        <p:xfrm>
          <a:off x="320588" y="1402445"/>
          <a:ext cx="66733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427803998"/>
                    </a:ext>
                  </a:extLst>
                </a:gridCol>
                <a:gridCol w="648885">
                  <a:extLst>
                    <a:ext uri="{9D8B030D-6E8A-4147-A177-3AD203B41FA5}">
                      <a16:colId xmlns:a16="http://schemas.microsoft.com/office/drawing/2014/main" val="2991551772"/>
                    </a:ext>
                  </a:extLst>
                </a:gridCol>
                <a:gridCol w="2684215">
                  <a:extLst>
                    <a:ext uri="{9D8B030D-6E8A-4147-A177-3AD203B41FA5}">
                      <a16:colId xmlns:a16="http://schemas.microsoft.com/office/drawing/2014/main" val="2251290794"/>
                    </a:ext>
                  </a:extLst>
                </a:gridCol>
                <a:gridCol w="2931931">
                  <a:extLst>
                    <a:ext uri="{9D8B030D-6E8A-4147-A177-3AD203B41FA5}">
                      <a16:colId xmlns:a16="http://schemas.microsoft.com/office/drawing/2014/main" val="1034330470"/>
                    </a:ext>
                  </a:extLst>
                </a:gridCol>
              </a:tblGrid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하는 일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154229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신입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잡무 및 말단 프로젝트의 보조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 err="1"/>
                        <a:t>시닙이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라 불리며 </a:t>
                      </a:r>
                      <a:r>
                        <a:rPr lang="ko-KR" altLang="en-US" sz="1000" dirty="0" err="1"/>
                        <a:t>어벙하다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9447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말단 프로젝트 및 신입 관리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일을 가장 많이 하며 평소에는 착함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55423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프로젝트의 진행을 맡는 중간 관리자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사람 갈구는데 도가 터버린 실세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14964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부서의 프로젝트 관리 및 진행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부하관리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아재개그 및 부서 분위기를 항상 망치는 사람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514675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회사 전체 프로젝트 관리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진행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회사의 명실상부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인자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무서운 사람이다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11691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회사 관리 및 전체 프로젝트 관리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그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한마디 한마디가 묵직하다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856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05972C3-3770-48BC-AA10-8C6792FEEAE4}"/>
              </a:ext>
            </a:extLst>
          </p:cNvPr>
          <p:cNvSpPr txBox="1"/>
          <p:nvPr/>
        </p:nvSpPr>
        <p:spPr>
          <a:xfrm>
            <a:off x="320588" y="3430076"/>
            <a:ext cx="4521869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플레이어 캐릭터는 신입 캐릭터와 동일한 디자인 이다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플레이어 캐릭터는 진급을 해도 신입 캐릭터 디자인이 그대로 유지된다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8CAB1-CC1D-4515-978B-3168684B0D87}"/>
              </a:ext>
            </a:extLst>
          </p:cNvPr>
          <p:cNvSpPr txBox="1"/>
          <p:nvPr/>
        </p:nvSpPr>
        <p:spPr>
          <a:xfrm>
            <a:off x="320588" y="3167390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2-2. </a:t>
            </a:r>
            <a:r>
              <a:rPr lang="ko-KR" altLang="en-US" sz="1100" b="1" dirty="0"/>
              <a:t>플레이어 캐릭터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807788A-17E8-4EC7-BC2C-97779BA21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5689" r="83468" b="60696"/>
          <a:stretch/>
        </p:blipFill>
        <p:spPr>
          <a:xfrm>
            <a:off x="437881" y="3969703"/>
            <a:ext cx="1442434" cy="23053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AFB74F-99E5-455B-9023-6BB13CBE64F2}"/>
              </a:ext>
            </a:extLst>
          </p:cNvPr>
          <p:cNvSpPr/>
          <p:nvPr/>
        </p:nvSpPr>
        <p:spPr>
          <a:xfrm>
            <a:off x="437881" y="6175420"/>
            <a:ext cx="1442434" cy="195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직급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신입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47A695-5C26-4FFA-8E25-8D4053B2E181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1880315" y="512236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B0D31E4-3AE7-4768-B429-EBDC2FF77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5689" r="83468" b="60696"/>
          <a:stretch/>
        </p:blipFill>
        <p:spPr>
          <a:xfrm>
            <a:off x="2794715" y="3969703"/>
            <a:ext cx="1442434" cy="230531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2AC588-ED87-4514-BE18-80C0641F0C4B}"/>
              </a:ext>
            </a:extLst>
          </p:cNvPr>
          <p:cNvSpPr/>
          <p:nvPr/>
        </p:nvSpPr>
        <p:spPr>
          <a:xfrm>
            <a:off x="2794715" y="6175420"/>
            <a:ext cx="1442434" cy="195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직급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부장</a:t>
            </a:r>
          </a:p>
        </p:txBody>
      </p:sp>
    </p:spTree>
    <p:extLst>
      <p:ext uri="{BB962C8B-B14F-4D97-AF65-F5344CB8AC3E}">
        <p14:creationId xmlns:p14="http://schemas.microsoft.com/office/powerpoint/2010/main" val="421103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3. </a:t>
            </a:r>
            <a:r>
              <a:rPr lang="ko-KR" altLang="en-US" sz="2400" b="1" dirty="0"/>
              <a:t>캐릭터 컨셉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5713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618</Words>
  <Application>Microsoft Office PowerPoint</Application>
  <PresentationFormat>와이드스크린</PresentationFormat>
  <Paragraphs>199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개미 주식회사 캐릭터 컨셉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32</cp:revision>
  <dcterms:created xsi:type="dcterms:W3CDTF">2021-11-30T08:11:03Z</dcterms:created>
  <dcterms:modified xsi:type="dcterms:W3CDTF">2022-03-30T06:45:37Z</dcterms:modified>
</cp:coreProperties>
</file>