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  <p:sldId id="264" r:id="rId7"/>
    <p:sldId id="263" r:id="rId8"/>
    <p:sldId id="261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9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64840-6463-483B-B586-B2936D206A28}" v="2" dt="2021-12-06T05:02:47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1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660" y="144"/>
      </p:cViewPr>
      <p:guideLst>
        <p:guide orient="horz" pos="2160"/>
        <p:guide pos="34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minus@gmail.com" userId="2fa57f2ab360a956" providerId="LiveId" clId="{07A64840-6463-483B-B586-B2936D206A28}"/>
    <pc:docChg chg="modSld">
      <pc:chgData name="luciaminus@gmail.com" userId="2fa57f2ab360a956" providerId="LiveId" clId="{07A64840-6463-483B-B586-B2936D206A28}" dt="2021-12-06T05:02:57.713" v="62" actId="20577"/>
      <pc:docMkLst>
        <pc:docMk/>
      </pc:docMkLst>
      <pc:sldChg chg="modSp mod">
        <pc:chgData name="luciaminus@gmail.com" userId="2fa57f2ab360a956" providerId="LiveId" clId="{07A64840-6463-483B-B586-B2936D206A28}" dt="2021-12-06T05:02:57.713" v="62" actId="20577"/>
        <pc:sldMkLst>
          <pc:docMk/>
          <pc:sldMk cId="2501796280" sldId="256"/>
        </pc:sldMkLst>
        <pc:spChg chg="mod">
          <ac:chgData name="luciaminus@gmail.com" userId="2fa57f2ab360a956" providerId="LiveId" clId="{07A64840-6463-483B-B586-B2936D206A28}" dt="2021-12-06T05:02:47.652" v="40"/>
          <ac:spMkLst>
            <pc:docMk/>
            <pc:sldMk cId="2501796280" sldId="256"/>
            <ac:spMk id="2" creationId="{C53E6D57-D58F-4DAB-A666-8ADEF7DFA0E1}"/>
          </ac:spMkLst>
        </pc:spChg>
        <pc:spChg chg="mod">
          <ac:chgData name="luciaminus@gmail.com" userId="2fa57f2ab360a956" providerId="LiveId" clId="{07A64840-6463-483B-B586-B2936D206A28}" dt="2021-12-06T05:02:57.713" v="62" actId="20577"/>
          <ac:spMkLst>
            <pc:docMk/>
            <pc:sldMk cId="2501796280" sldId="256"/>
            <ac:spMk id="3" creationId="{364FAB67-5122-4228-AC4C-5C3C876D81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EBEB0-2C5F-45E5-8D30-47DF9A468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4B484F-E296-474A-91CF-54A2A024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018E2-B0E4-4611-A952-3AA0B526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E4832-041C-484D-A685-898898B2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27CD6-48EE-4EA4-A65B-E7B0B4D0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3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013B-30D1-4B01-B487-401526D1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6D2A6-FCB7-4650-9171-3564BD215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8013F-B199-4D23-B6A4-C44A4DD7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0D5FD-AE39-4680-A5FD-1C90E1EF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DD6B7-ED32-42C8-97BB-E5D9DB48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8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508460-A055-4D2C-B040-72AF987E9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ED5D29-3FF5-463C-A064-2731CE30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B3841-0D1B-478E-B7D7-5D10E4F9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CAF8F-09A5-4050-BB9F-657E2A32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1DF18-0133-4AC4-A654-4A61EE7F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B8D23-70D1-4076-B72A-78EF495E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94BF9-AAAD-4545-B787-B06904ED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7B3F-9953-4692-A59A-0C700845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2C54E-2BF8-4756-BED2-0E0D524B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04367-81DD-48F0-8276-9861BBB2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9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5EAEC-7E3F-4476-BFD5-62DC5C66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884201-275A-414A-9129-58B4DA09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FE430-015B-45EA-809A-0B66CC53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5F8DC-9190-4D92-9CAA-F6A93751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CCFFB-B280-440E-867F-4D1AB1B2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0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546BC-52C2-4CD1-BF53-8501CB0F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0933F-0377-4F00-BC69-386910756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40940-3BD6-4432-95C9-DE8A8A054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2AB61-BD5C-4AD7-8984-6657891B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A5B30-C2B4-47A4-B3EA-EA22611D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FF49E1-3CE4-4C26-90A2-8AF608D4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4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2F2C1-799F-4A9B-B2B5-6A6F35B3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8F708-21F6-4FB7-BD46-18BAFE0EA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B4A18D-A946-4667-A3FE-C0204BC4C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B995A3-EA24-47CD-B04B-7481B9532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49CCF8-084A-493C-94D1-DF8899DBF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31BDE8-2444-43BE-B96B-37C5B44B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0CA715-B2C7-4477-8E58-5189FB48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DCA673-90E4-4625-9AC9-14522703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8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E45F-6EDC-4384-AEF6-5BF93C1A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05874F-F89A-44FB-BCF4-E173DD1F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DC0700-0F34-4DAF-89CE-4515F9F1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13AAE2-EC43-4F40-93DD-56244F19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0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6A48C-6A2A-496F-BA98-EC741F7E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B0E328-F3E5-4350-90C1-4CBC64D7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9D2E7B-6887-40A7-9869-02354D12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0E9F-F601-410D-982B-FF8E9197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375E2-F2B9-450C-86CC-67F0123F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7D062-C8DC-486F-9C90-90D14363A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D2813-1B2C-4A29-918F-5B8E2D59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A27083-77DA-4361-BFB1-54E52EE0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178AB-1CBB-4240-A83E-D7852151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F730B-3866-4B1A-8648-F771F06B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AD41CF-4252-4AB1-8829-48D49697A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7859AC-FC08-466E-A06B-F14AE0A4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7D1A5-2341-45C6-8EA0-AE55111A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4EF01-7ADC-4FF7-90C3-FB5FFA4C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8C11F-04B4-4E62-B380-C792E792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2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FCDB7-B691-45A9-99F3-26ECC366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9F2918-6DBA-4C05-BA71-2D6191E1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61ADE-85A8-4D47-874E-1C02A8AFD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89FE-D7F2-42F5-AEC3-A0DC100777F2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DC905-6EA0-4A31-9790-77FD88D75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FF853-355D-483A-8650-129862DE4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1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126330-218B-4A15-94C1-6A7A0217C732}"/>
              </a:ext>
            </a:extLst>
          </p:cNvPr>
          <p:cNvSpPr/>
          <p:nvPr/>
        </p:nvSpPr>
        <p:spPr>
          <a:xfrm rot="10800000" flipV="1">
            <a:off x="0" y="6301740"/>
            <a:ext cx="12192000" cy="5562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E7A095-5A56-4E57-9790-82442CD2410C}"/>
              </a:ext>
            </a:extLst>
          </p:cNvPr>
          <p:cNvSpPr/>
          <p:nvPr/>
        </p:nvSpPr>
        <p:spPr>
          <a:xfrm rot="10800000" flipV="1">
            <a:off x="-1" y="2689860"/>
            <a:ext cx="12192000" cy="147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3E6D57-D58F-4DAB-A666-8ADEF7DFA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개미 주식회사 </a:t>
            </a:r>
            <a:r>
              <a:rPr lang="en-US" altLang="ko-KR" sz="3200" dirty="0"/>
              <a:t>UI </a:t>
            </a:r>
            <a:r>
              <a:rPr lang="ko-KR" altLang="en-US" sz="3200" dirty="0"/>
              <a:t>구성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4FAB67-5122-4228-AC4C-5C3C876D8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097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작성일</a:t>
            </a:r>
            <a:r>
              <a:rPr lang="en-US" altLang="ko-KR" sz="2000" dirty="0"/>
              <a:t>: 2022-03-28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97F080-5135-4DF1-83D2-DF6081245D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64522"/>
            <a:ext cx="1059181" cy="238316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1610EECD-1DE7-4CCD-81A6-DAC226E9F443}"/>
              </a:ext>
            </a:extLst>
          </p:cNvPr>
          <p:cNvSpPr txBox="1">
            <a:spLocks/>
          </p:cNvSpPr>
          <p:nvPr/>
        </p:nvSpPr>
        <p:spPr>
          <a:xfrm>
            <a:off x="10824519" y="6028657"/>
            <a:ext cx="1367481" cy="2730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작성자</a:t>
            </a:r>
            <a:r>
              <a:rPr lang="en-US" altLang="ko-KR" sz="1400" dirty="0"/>
              <a:t>: </a:t>
            </a:r>
            <a:r>
              <a:rPr lang="ko-KR" altLang="en-US" sz="1400" dirty="0"/>
              <a:t>이영훈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01796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UI </a:t>
            </a:r>
            <a:r>
              <a:rPr lang="ko-KR" altLang="en-US" sz="1600" b="1" dirty="0"/>
              <a:t>구성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98941-A562-481E-8A18-0DFC878168ED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3-1. </a:t>
            </a:r>
            <a:r>
              <a:rPr lang="ko-KR" altLang="en-US" sz="1100" b="1" dirty="0"/>
              <a:t>타이틀 화면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B1990-BA7C-4A5B-B56F-B269B70E402B}"/>
              </a:ext>
            </a:extLst>
          </p:cNvPr>
          <p:cNvSpPr txBox="1"/>
          <p:nvPr/>
        </p:nvSpPr>
        <p:spPr>
          <a:xfrm>
            <a:off x="320588" y="868699"/>
            <a:ext cx="4547626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타이틀 구성은 다음과 같다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3D53A6-801A-4D23-9C17-6514F7D99A53}"/>
              </a:ext>
            </a:extLst>
          </p:cNvPr>
          <p:cNvSpPr txBox="1"/>
          <p:nvPr/>
        </p:nvSpPr>
        <p:spPr>
          <a:xfrm>
            <a:off x="320588" y="1127488"/>
            <a:ext cx="4547626" cy="45623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BEA1E7F-E0BA-4DF5-9FFC-910D0267E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86" y="1277214"/>
            <a:ext cx="2019272" cy="42629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2AB97213-2099-4A70-9F0B-88FF5F591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256" y="1277214"/>
            <a:ext cx="2019271" cy="42629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5E037CBE-B2D5-4F7C-BA8E-D92D09D6D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36446"/>
              </p:ext>
            </p:extLst>
          </p:nvPr>
        </p:nvGraphicFramePr>
        <p:xfrm>
          <a:off x="5026912" y="867623"/>
          <a:ext cx="6834530" cy="17145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418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366594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804930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4243588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메인 타이틀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개미 주식회사 타이틀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39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Touch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to Start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텍스트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46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처음 </a:t>
                      </a:r>
                      <a:r>
                        <a:rPr lang="ko-KR" altLang="en-US" sz="1000" dirty="0" err="1"/>
                        <a:t>부터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터치 시 게임을 처음부터 시작한다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078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이어 하기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터치 시 저장된 시점의 플레이 화면으로 이동한다</a:t>
                      </a:r>
                      <a:r>
                        <a:rPr lang="en-US" altLang="ko-KR" sz="100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40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컬렉션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터치 시 엔딩 컬렉션을 열람할 수 있는 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9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메인 배경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타이틀 화면의 배경 이미지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2254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850FCD-E785-43EC-BFC1-99351A104704}"/>
              </a:ext>
            </a:extLst>
          </p:cNvPr>
          <p:cNvSpPr/>
          <p:nvPr/>
        </p:nvSpPr>
        <p:spPr>
          <a:xfrm>
            <a:off x="850006" y="2633730"/>
            <a:ext cx="1262129" cy="309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F51624-F198-47DC-B3AA-555BA314AEDC}"/>
              </a:ext>
            </a:extLst>
          </p:cNvPr>
          <p:cNvSpPr/>
          <p:nvPr/>
        </p:nvSpPr>
        <p:spPr>
          <a:xfrm>
            <a:off x="635429" y="2653047"/>
            <a:ext cx="270457" cy="2704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E7BAF1-A0F4-4792-87DD-A84C204071CB}"/>
              </a:ext>
            </a:extLst>
          </p:cNvPr>
          <p:cNvSpPr/>
          <p:nvPr/>
        </p:nvSpPr>
        <p:spPr>
          <a:xfrm>
            <a:off x="850006" y="3763352"/>
            <a:ext cx="1262129" cy="309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EC607BC-4277-4CE3-8D51-CBA65B4CF063}"/>
              </a:ext>
            </a:extLst>
          </p:cNvPr>
          <p:cNvSpPr/>
          <p:nvPr/>
        </p:nvSpPr>
        <p:spPr>
          <a:xfrm>
            <a:off x="635429" y="3782669"/>
            <a:ext cx="270457" cy="2704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F2D6CE-2D51-45FC-8E32-A5F565B0AC8A}"/>
              </a:ext>
            </a:extLst>
          </p:cNvPr>
          <p:cNvGrpSpPr/>
          <p:nvPr/>
        </p:nvGrpSpPr>
        <p:grpSpPr>
          <a:xfrm>
            <a:off x="3147513" y="3190739"/>
            <a:ext cx="809450" cy="270457"/>
            <a:chOff x="3147513" y="3190739"/>
            <a:chExt cx="809450" cy="27045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F3890AF-E244-4193-9283-06941476BF23}"/>
                </a:ext>
              </a:extLst>
            </p:cNvPr>
            <p:cNvSpPr/>
            <p:nvPr/>
          </p:nvSpPr>
          <p:spPr>
            <a:xfrm>
              <a:off x="3386458" y="3219718"/>
              <a:ext cx="570505" cy="2092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2E9197F-DCAA-46FA-87DB-0DEC99BC5AC3}"/>
                </a:ext>
              </a:extLst>
            </p:cNvPr>
            <p:cNvSpPr/>
            <p:nvPr/>
          </p:nvSpPr>
          <p:spPr>
            <a:xfrm>
              <a:off x="3147513" y="319073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18C42D4-ACD3-4669-8AEB-C4F27BF89FFA}"/>
              </a:ext>
            </a:extLst>
          </p:cNvPr>
          <p:cNvGrpSpPr/>
          <p:nvPr/>
        </p:nvGrpSpPr>
        <p:grpSpPr>
          <a:xfrm>
            <a:off x="2981733" y="3467246"/>
            <a:ext cx="1171704" cy="270457"/>
            <a:chOff x="3147513" y="3190739"/>
            <a:chExt cx="1171704" cy="27045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EA0B4E5-8893-4CF4-ADDE-6294BD1736EE}"/>
                </a:ext>
              </a:extLst>
            </p:cNvPr>
            <p:cNvSpPr/>
            <p:nvPr/>
          </p:nvSpPr>
          <p:spPr>
            <a:xfrm>
              <a:off x="3386458" y="3219718"/>
              <a:ext cx="932759" cy="2092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9C0FD4F-5863-41CF-955D-5176FB0C86F5}"/>
                </a:ext>
              </a:extLst>
            </p:cNvPr>
            <p:cNvSpPr/>
            <p:nvPr/>
          </p:nvSpPr>
          <p:spPr>
            <a:xfrm>
              <a:off x="3147513" y="319073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AC392ED-C1BA-4B87-ADAE-79C7FA604AEC}"/>
              </a:ext>
            </a:extLst>
          </p:cNvPr>
          <p:cNvGrpSpPr/>
          <p:nvPr/>
        </p:nvGrpSpPr>
        <p:grpSpPr>
          <a:xfrm>
            <a:off x="3147513" y="3743753"/>
            <a:ext cx="809450" cy="270457"/>
            <a:chOff x="3147513" y="3190739"/>
            <a:chExt cx="809450" cy="27045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2E818-0EBB-4F75-99BE-4E336B7011C7}"/>
                </a:ext>
              </a:extLst>
            </p:cNvPr>
            <p:cNvSpPr/>
            <p:nvPr/>
          </p:nvSpPr>
          <p:spPr>
            <a:xfrm>
              <a:off x="3386458" y="3219718"/>
              <a:ext cx="570505" cy="2092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EF2F7BE-8E41-477C-AC47-738C5EC52F48}"/>
                </a:ext>
              </a:extLst>
            </p:cNvPr>
            <p:cNvSpPr/>
            <p:nvPr/>
          </p:nvSpPr>
          <p:spPr>
            <a:xfrm>
              <a:off x="3147513" y="319073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4451103-5DB6-427D-94DE-42CAE4D19CC9}"/>
              </a:ext>
            </a:extLst>
          </p:cNvPr>
          <p:cNvGrpSpPr/>
          <p:nvPr/>
        </p:nvGrpSpPr>
        <p:grpSpPr>
          <a:xfrm>
            <a:off x="3134904" y="1928069"/>
            <a:ext cx="809450" cy="270457"/>
            <a:chOff x="3147513" y="3190739"/>
            <a:chExt cx="809450" cy="27045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E864E48-15A9-4091-A776-7617CF420CF2}"/>
                </a:ext>
              </a:extLst>
            </p:cNvPr>
            <p:cNvSpPr/>
            <p:nvPr/>
          </p:nvSpPr>
          <p:spPr>
            <a:xfrm>
              <a:off x="3386458" y="3219718"/>
              <a:ext cx="570505" cy="2092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CFB9F10-3851-46CA-AD5E-4EFBB02B393D}"/>
                </a:ext>
              </a:extLst>
            </p:cNvPr>
            <p:cNvSpPr/>
            <p:nvPr/>
          </p:nvSpPr>
          <p:spPr>
            <a:xfrm>
              <a:off x="3147513" y="319073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970D037-22EC-41B6-83BD-33FCFA3D4FBA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 flipV="1">
            <a:off x="2112135" y="3408668"/>
            <a:ext cx="545121" cy="509231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731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13D53A6-801A-4D23-9C17-6514F7D99A53}"/>
              </a:ext>
            </a:extLst>
          </p:cNvPr>
          <p:cNvSpPr txBox="1"/>
          <p:nvPr/>
        </p:nvSpPr>
        <p:spPr>
          <a:xfrm>
            <a:off x="320588" y="1127488"/>
            <a:ext cx="4547626" cy="45623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2AB97213-2099-4A70-9F0B-88FF5F591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73" y="1277214"/>
            <a:ext cx="2019271" cy="42629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UI </a:t>
            </a:r>
            <a:r>
              <a:rPr lang="ko-KR" altLang="en-US" sz="1600" b="1" dirty="0"/>
              <a:t>구성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98941-A562-481E-8A18-0DFC878168ED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3-2. </a:t>
            </a:r>
            <a:r>
              <a:rPr lang="ko-KR" altLang="en-US" sz="1100" b="1" dirty="0"/>
              <a:t>닉네임 입력 화면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B1990-BA7C-4A5B-B56F-B269B70E402B}"/>
              </a:ext>
            </a:extLst>
          </p:cNvPr>
          <p:cNvSpPr txBox="1"/>
          <p:nvPr/>
        </p:nvSpPr>
        <p:spPr>
          <a:xfrm>
            <a:off x="320588" y="868699"/>
            <a:ext cx="4547626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닉네임 입력 구성은 다음과 같다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5E037CBE-B2D5-4F7C-BA8E-D92D09D6D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092727"/>
              </p:ext>
            </p:extLst>
          </p:nvPr>
        </p:nvGraphicFramePr>
        <p:xfrm>
          <a:off x="5026912" y="867623"/>
          <a:ext cx="6834530" cy="17145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418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366594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804930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4243588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선택 아이콘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타이틀 화면 세 버튼 중 하나 터치 시 버튼 양 옆에 출력됨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39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닉네임 입력 창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팝업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처음부터 터치 시 캐릭터의 닉네임을 입력할 수 있는 팝업이 출력됨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46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어두운 배경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닉네임 입력 창 출력 시 어두운 배경 출력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078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안내 문구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텍스트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닉네임을 입력하라는 안내문구 출력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40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텍스트 입력 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입력 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텍스트를 입력할 수 있는 창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9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확인 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터치 시 스토리 이벤트 화면으로 입장 가능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225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F575F48-9B80-4EA6-85DA-15E3AD72C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429" y="1277214"/>
            <a:ext cx="2019272" cy="42629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F2D6CE-2D51-45FC-8E32-A5F565B0AC8A}"/>
              </a:ext>
            </a:extLst>
          </p:cNvPr>
          <p:cNvGrpSpPr/>
          <p:nvPr/>
        </p:nvGrpSpPr>
        <p:grpSpPr>
          <a:xfrm>
            <a:off x="2807595" y="2636138"/>
            <a:ext cx="1712890" cy="1182448"/>
            <a:chOff x="3300679" y="3009626"/>
            <a:chExt cx="1712890" cy="118244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F3890AF-E244-4193-9283-06941476BF23}"/>
                </a:ext>
              </a:extLst>
            </p:cNvPr>
            <p:cNvSpPr/>
            <p:nvPr/>
          </p:nvSpPr>
          <p:spPr>
            <a:xfrm>
              <a:off x="3300679" y="3219717"/>
              <a:ext cx="1712890" cy="9723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2E9197F-DCAA-46FA-87DB-0DEC99BC5AC3}"/>
                </a:ext>
              </a:extLst>
            </p:cNvPr>
            <p:cNvSpPr/>
            <p:nvPr/>
          </p:nvSpPr>
          <p:spPr>
            <a:xfrm>
              <a:off x="3983258" y="3009626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B23293C-DD92-44A8-A63C-ADF36D145582}"/>
              </a:ext>
            </a:extLst>
          </p:cNvPr>
          <p:cNvGrpSpPr/>
          <p:nvPr/>
        </p:nvGrpSpPr>
        <p:grpSpPr>
          <a:xfrm>
            <a:off x="752045" y="3437453"/>
            <a:ext cx="484327" cy="336057"/>
            <a:chOff x="3036661" y="3219717"/>
            <a:chExt cx="484327" cy="33605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E3CC3F7-0D0E-4373-811B-EC54433F5D8D}"/>
                </a:ext>
              </a:extLst>
            </p:cNvPr>
            <p:cNvSpPr/>
            <p:nvPr/>
          </p:nvSpPr>
          <p:spPr>
            <a:xfrm>
              <a:off x="3300679" y="3219717"/>
              <a:ext cx="220309" cy="3360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F9EE745-A4B3-40B6-9585-2BC61A1B4FEF}"/>
                </a:ext>
              </a:extLst>
            </p:cNvPr>
            <p:cNvSpPr/>
            <p:nvPr/>
          </p:nvSpPr>
          <p:spPr>
            <a:xfrm>
              <a:off x="3036661" y="3252516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D7D08AB-BC4C-4CBF-8557-65E884055C26}"/>
              </a:ext>
            </a:extLst>
          </p:cNvPr>
          <p:cNvGrpSpPr/>
          <p:nvPr/>
        </p:nvGrpSpPr>
        <p:grpSpPr>
          <a:xfrm>
            <a:off x="3056250" y="1674255"/>
            <a:ext cx="1052111" cy="403564"/>
            <a:chOff x="3551816" y="3318429"/>
            <a:chExt cx="1052111" cy="40356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A04AA65-BAC4-430E-88D8-9018B8DD0A6D}"/>
                </a:ext>
              </a:extLst>
            </p:cNvPr>
            <p:cNvSpPr/>
            <p:nvPr/>
          </p:nvSpPr>
          <p:spPr>
            <a:xfrm>
              <a:off x="3710321" y="3318429"/>
              <a:ext cx="893606" cy="4035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40CA542-B4FE-4FB9-85E5-A63CCC3137CE}"/>
                </a:ext>
              </a:extLst>
            </p:cNvPr>
            <p:cNvSpPr/>
            <p:nvPr/>
          </p:nvSpPr>
          <p:spPr>
            <a:xfrm>
              <a:off x="3551816" y="3384981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B38D39B-EFC1-48A2-ADCF-831BC6552738}"/>
              </a:ext>
            </a:extLst>
          </p:cNvPr>
          <p:cNvGrpSpPr/>
          <p:nvPr/>
        </p:nvGrpSpPr>
        <p:grpSpPr>
          <a:xfrm>
            <a:off x="2878427" y="2951671"/>
            <a:ext cx="1371601" cy="225381"/>
            <a:chOff x="3088069" y="3189931"/>
            <a:chExt cx="1371601" cy="22538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A6ECDF0-ABAD-4170-BC98-7F1DA8326BFC}"/>
                </a:ext>
              </a:extLst>
            </p:cNvPr>
            <p:cNvSpPr/>
            <p:nvPr/>
          </p:nvSpPr>
          <p:spPr>
            <a:xfrm>
              <a:off x="3300679" y="3219717"/>
              <a:ext cx="1158991" cy="1839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AF72A4F-AA59-4FFA-B910-1E32F2E977AD}"/>
                </a:ext>
              </a:extLst>
            </p:cNvPr>
            <p:cNvSpPr/>
            <p:nvPr/>
          </p:nvSpPr>
          <p:spPr>
            <a:xfrm>
              <a:off x="3088069" y="3189931"/>
              <a:ext cx="225381" cy="22538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BFD4243-46B6-4B06-A9EC-ECE6C6819BA5}"/>
              </a:ext>
            </a:extLst>
          </p:cNvPr>
          <p:cNvGrpSpPr/>
          <p:nvPr/>
        </p:nvGrpSpPr>
        <p:grpSpPr>
          <a:xfrm>
            <a:off x="2865656" y="3243562"/>
            <a:ext cx="1371601" cy="225381"/>
            <a:chOff x="3088069" y="3189931"/>
            <a:chExt cx="1371601" cy="22538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3C0B774-0E24-4F1B-8290-9798D18B9C53}"/>
                </a:ext>
              </a:extLst>
            </p:cNvPr>
            <p:cNvSpPr/>
            <p:nvPr/>
          </p:nvSpPr>
          <p:spPr>
            <a:xfrm>
              <a:off x="3300679" y="3219717"/>
              <a:ext cx="1158991" cy="1839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630CC5F-700B-4C5F-90B4-9BF71DF19ADE}"/>
                </a:ext>
              </a:extLst>
            </p:cNvPr>
            <p:cNvSpPr/>
            <p:nvPr/>
          </p:nvSpPr>
          <p:spPr>
            <a:xfrm>
              <a:off x="3088069" y="3189931"/>
              <a:ext cx="225381" cy="22538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A46A693-8C0E-400F-B820-E27C16FA7D9C}"/>
              </a:ext>
            </a:extLst>
          </p:cNvPr>
          <p:cNvGrpSpPr/>
          <p:nvPr/>
        </p:nvGrpSpPr>
        <p:grpSpPr>
          <a:xfrm>
            <a:off x="2865656" y="3515327"/>
            <a:ext cx="1371601" cy="225381"/>
            <a:chOff x="3088069" y="3189931"/>
            <a:chExt cx="1371601" cy="22538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DC4FA5C-1CDF-4B92-A155-D03EA59AB591}"/>
                </a:ext>
              </a:extLst>
            </p:cNvPr>
            <p:cNvSpPr/>
            <p:nvPr/>
          </p:nvSpPr>
          <p:spPr>
            <a:xfrm>
              <a:off x="3300679" y="3219717"/>
              <a:ext cx="1158991" cy="1839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E7A2E76-7A24-4C30-902C-D2FD0D40D796}"/>
                </a:ext>
              </a:extLst>
            </p:cNvPr>
            <p:cNvSpPr/>
            <p:nvPr/>
          </p:nvSpPr>
          <p:spPr>
            <a:xfrm>
              <a:off x="3088069" y="3189931"/>
              <a:ext cx="225381" cy="22538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174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13D53A6-801A-4D23-9C17-6514F7D99A53}"/>
              </a:ext>
            </a:extLst>
          </p:cNvPr>
          <p:cNvSpPr txBox="1"/>
          <p:nvPr/>
        </p:nvSpPr>
        <p:spPr>
          <a:xfrm>
            <a:off x="320588" y="1127488"/>
            <a:ext cx="4547626" cy="45623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CA609311-BBBC-4183-BD07-F449F86FF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429" y="1277214"/>
            <a:ext cx="2019272" cy="426290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UI </a:t>
            </a:r>
            <a:r>
              <a:rPr lang="ko-KR" altLang="en-US" sz="1600" b="1" dirty="0"/>
              <a:t>구성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98941-A562-481E-8A18-0DFC878168ED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3-3. </a:t>
            </a:r>
            <a:r>
              <a:rPr lang="ko-KR" altLang="en-US" sz="1100" b="1" dirty="0"/>
              <a:t>이벤트 화면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B1990-BA7C-4A5B-B56F-B269B70E402B}"/>
              </a:ext>
            </a:extLst>
          </p:cNvPr>
          <p:cNvSpPr txBox="1"/>
          <p:nvPr/>
        </p:nvSpPr>
        <p:spPr>
          <a:xfrm>
            <a:off x="320588" y="868699"/>
            <a:ext cx="4547626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스토리 이벤트 구성은 다음과 같다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5E037CBE-B2D5-4F7C-BA8E-D92D09D6D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032090"/>
              </p:ext>
            </p:extLst>
          </p:nvPr>
        </p:nvGraphicFramePr>
        <p:xfrm>
          <a:off x="5026912" y="867623"/>
          <a:ext cx="6834530" cy="17145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418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366594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4186188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채팅 박스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스토리 텍스트가 출력될 </a:t>
                      </a:r>
                      <a:r>
                        <a:rPr lang="en-US" altLang="ko-KR" sz="1000" dirty="0"/>
                        <a:t>UI </a:t>
                      </a:r>
                      <a:r>
                        <a:rPr lang="ko-KR" altLang="en-US" sz="1000" dirty="0"/>
                        <a:t>창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39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스토리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텍스트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스토리 텍스트가 출력됨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46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터치 안내 </a:t>
                      </a:r>
                      <a:r>
                        <a:rPr lang="en-US" altLang="ko-KR" sz="1000" dirty="0"/>
                        <a:t>UI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터치하면 텍스트가 넘어 감을 안내하는 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078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캐릭터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스토리 연출을 위한 애니케이션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40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텍스트 전환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텍스트가 모두 출력되고 터치 시 다음 스토리 텍스트 출력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9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스킵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텍스트 출력 중 연타 시 스토리가 빠르게 </a:t>
                      </a:r>
                      <a:r>
                        <a:rPr lang="ko-KR" altLang="en-US" sz="1000" dirty="0" err="1"/>
                        <a:t>넘어감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225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0587683E-5768-4180-937E-387A21AED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73" y="1277214"/>
            <a:ext cx="2019272" cy="42629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2E2AC45D-BBDE-4280-8BFF-5D03D3F3E82F}"/>
              </a:ext>
            </a:extLst>
          </p:cNvPr>
          <p:cNvGrpSpPr/>
          <p:nvPr/>
        </p:nvGrpSpPr>
        <p:grpSpPr>
          <a:xfrm>
            <a:off x="546403" y="1863274"/>
            <a:ext cx="1702274" cy="737274"/>
            <a:chOff x="3036661" y="3146186"/>
            <a:chExt cx="1702274" cy="73727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368F5B1-ED3A-487E-ADCD-DAE5A9EE473D}"/>
                </a:ext>
              </a:extLst>
            </p:cNvPr>
            <p:cNvSpPr/>
            <p:nvPr/>
          </p:nvSpPr>
          <p:spPr>
            <a:xfrm>
              <a:off x="3240376" y="3146186"/>
              <a:ext cx="1498559" cy="7372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F15B59F-9799-4E25-AE2A-993FCECE1371}"/>
                </a:ext>
              </a:extLst>
            </p:cNvPr>
            <p:cNvSpPr/>
            <p:nvPr/>
          </p:nvSpPr>
          <p:spPr>
            <a:xfrm>
              <a:off x="3036661" y="3379594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4CE5E3F-2568-4195-B4B7-3C0CACA331EE}"/>
              </a:ext>
            </a:extLst>
          </p:cNvPr>
          <p:cNvGrpSpPr/>
          <p:nvPr/>
        </p:nvGrpSpPr>
        <p:grpSpPr>
          <a:xfrm>
            <a:off x="838692" y="1982936"/>
            <a:ext cx="1124043" cy="497950"/>
            <a:chOff x="1158859" y="3265848"/>
            <a:chExt cx="1124043" cy="49795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8847752-B603-4DC0-AFB8-BBA850267A9B}"/>
                </a:ext>
              </a:extLst>
            </p:cNvPr>
            <p:cNvSpPr/>
            <p:nvPr/>
          </p:nvSpPr>
          <p:spPr>
            <a:xfrm>
              <a:off x="1373436" y="3265848"/>
              <a:ext cx="909466" cy="4979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DAF88B8-C420-42C5-B099-07E7AAE936AD}"/>
                </a:ext>
              </a:extLst>
            </p:cNvPr>
            <p:cNvSpPr/>
            <p:nvPr/>
          </p:nvSpPr>
          <p:spPr>
            <a:xfrm>
              <a:off x="1158859" y="3379594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AC7766D-4B1E-46D8-B202-D8C0DAC423A8}"/>
              </a:ext>
            </a:extLst>
          </p:cNvPr>
          <p:cNvGrpSpPr/>
          <p:nvPr/>
        </p:nvGrpSpPr>
        <p:grpSpPr>
          <a:xfrm>
            <a:off x="3713518" y="2169206"/>
            <a:ext cx="474854" cy="270457"/>
            <a:chOff x="1111746" y="3509914"/>
            <a:chExt cx="474854" cy="270457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805ED00-9E19-4C65-AD77-BAC11424725A}"/>
                </a:ext>
              </a:extLst>
            </p:cNvPr>
            <p:cNvSpPr/>
            <p:nvPr/>
          </p:nvSpPr>
          <p:spPr>
            <a:xfrm>
              <a:off x="1373436" y="3526490"/>
              <a:ext cx="213164" cy="2373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5B0F852-D8AC-4B64-A3C7-FD3A0D353C4D}"/>
                </a:ext>
              </a:extLst>
            </p:cNvPr>
            <p:cNvSpPr/>
            <p:nvPr/>
          </p:nvSpPr>
          <p:spPr>
            <a:xfrm>
              <a:off x="1111746" y="3509914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887FE71-F5E7-43A5-859E-50734B5C1BB9}"/>
              </a:ext>
            </a:extLst>
          </p:cNvPr>
          <p:cNvGrpSpPr/>
          <p:nvPr/>
        </p:nvGrpSpPr>
        <p:grpSpPr>
          <a:xfrm>
            <a:off x="419343" y="2850324"/>
            <a:ext cx="1951857" cy="2223952"/>
            <a:chOff x="1214737" y="3265848"/>
            <a:chExt cx="1951857" cy="2223952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B3814D3-EC3D-4063-9D48-E62BFC1C549C}"/>
                </a:ext>
              </a:extLst>
            </p:cNvPr>
            <p:cNvSpPr/>
            <p:nvPr/>
          </p:nvSpPr>
          <p:spPr>
            <a:xfrm>
              <a:off x="1373435" y="3265848"/>
              <a:ext cx="1793159" cy="22239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EF92D60-30D7-45F5-9705-B23B81DDACFF}"/>
                </a:ext>
              </a:extLst>
            </p:cNvPr>
            <p:cNvSpPr/>
            <p:nvPr/>
          </p:nvSpPr>
          <p:spPr>
            <a:xfrm>
              <a:off x="1214737" y="4242595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1726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13D53A6-801A-4D23-9C17-6514F7D99A53}"/>
              </a:ext>
            </a:extLst>
          </p:cNvPr>
          <p:cNvSpPr txBox="1"/>
          <p:nvPr/>
        </p:nvSpPr>
        <p:spPr>
          <a:xfrm>
            <a:off x="320588" y="1127488"/>
            <a:ext cx="4547626" cy="45623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B82AC7-5373-41FF-9220-4386660F8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73" y="1277213"/>
            <a:ext cx="2019031" cy="4262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UI </a:t>
            </a:r>
            <a:r>
              <a:rPr lang="ko-KR" altLang="en-US" sz="1600" b="1" dirty="0"/>
              <a:t>구성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98941-A562-481E-8A18-0DFC878168ED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3-4. </a:t>
            </a:r>
            <a:r>
              <a:rPr lang="ko-KR" altLang="en-US" sz="1100" b="1" dirty="0"/>
              <a:t>플레이 화면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B1990-BA7C-4A5B-B56F-B269B70E402B}"/>
              </a:ext>
            </a:extLst>
          </p:cNvPr>
          <p:cNvSpPr txBox="1"/>
          <p:nvPr/>
        </p:nvSpPr>
        <p:spPr>
          <a:xfrm>
            <a:off x="320588" y="868699"/>
            <a:ext cx="4547626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플레이 화면</a:t>
            </a:r>
            <a:r>
              <a:rPr lang="en-US" altLang="ko-KR" sz="1000" dirty="0">
                <a:latin typeface="+mj-lt"/>
              </a:rPr>
              <a:t>, </a:t>
            </a:r>
            <a:r>
              <a:rPr lang="ko-KR" altLang="en-US" sz="1000" dirty="0">
                <a:latin typeface="+mj-lt"/>
              </a:rPr>
              <a:t>능력 탭 구성은 다음과 같다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5E037CBE-B2D5-4F7C-BA8E-D92D09D6D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799664"/>
              </p:ext>
            </p:extLst>
          </p:nvPr>
        </p:nvGraphicFramePr>
        <p:xfrm>
          <a:off x="5026912" y="867623"/>
          <a:ext cx="6834530" cy="48844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418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366594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4186188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상단 정보 바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상단에 출력될 정보를 담을 이미지 바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39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메인 플레이 화면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캐릭터들이 일하는 애니메이션을 출력하는 메인 화면이다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46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행동 </a:t>
                      </a:r>
                      <a:r>
                        <a:rPr lang="en-US" altLang="ko-KR" sz="1000" dirty="0"/>
                        <a:t>UI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팝업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캐릭터의 업그레이드 및 프로젝트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전투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등 행동을 담당하는 영역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078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직급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현재 직급을 알려주는 정보다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40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게임 속 날짜를 알려주는 정보다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9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현재 스트레스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현재 플레이어 캐릭터의 스트레스 수치를 출력해주는 정보다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돈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현재 플레이어가 소지하고 있는 돈을 출력한다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937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벽돌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현재 플레이어가 소지하고 있는 벽돌 수를 출력한다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160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최대 체력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텍스트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업그레이드 항목을 표시해주는 텍스트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01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최대 체력 수치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현재 플레이어 캐릭터의 최대체력 수치를 출력한다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05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업그레이드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 터치 시 해당 항목의 </a:t>
                      </a:r>
                      <a:r>
                        <a:rPr lang="ko-KR" altLang="en-US" sz="1000" dirty="0" err="1"/>
                        <a:t>스탯을</a:t>
                      </a:r>
                      <a:r>
                        <a:rPr lang="ko-KR" altLang="en-US" sz="1000" dirty="0"/>
                        <a:t> 업그레이드 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70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스탯</a:t>
                      </a:r>
                      <a:r>
                        <a:rPr lang="ko-KR" altLang="en-US" sz="1000" dirty="0"/>
                        <a:t> 아이콘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스탯</a:t>
                      </a:r>
                      <a:r>
                        <a:rPr lang="ko-KR" altLang="en-US" sz="1000" dirty="0"/>
                        <a:t> 항목의 아이콘이다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669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능력 탭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 터치 시 능력 탭으로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09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프로젝트 탭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 터치 시 프로젝트 탭으로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686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전투 탭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 터치 시 전투 탭으로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181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상점 탭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 터치 시 상점 탭으로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755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trike="sngStrike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ko-KR" altLang="en-US" sz="10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trike="sngStrike" dirty="0">
                          <a:solidFill>
                            <a:srgbClr val="FF0000"/>
                          </a:solidFill>
                        </a:rPr>
                        <a:t>설정 탭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trike="sngStrike" dirty="0">
                          <a:solidFill>
                            <a:srgbClr val="FF0000"/>
                          </a:solidFill>
                        </a:rPr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trike="sngStrike" dirty="0">
                          <a:solidFill>
                            <a:srgbClr val="FF0000"/>
                          </a:solidFill>
                        </a:rPr>
                        <a:t>버튼 터치 시 설정 탭으로 이동한다</a:t>
                      </a:r>
                      <a:r>
                        <a:rPr lang="en-US" altLang="ko-KR" sz="1000" strike="sngStrike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0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193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플레이어 체력 바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플레이어가 일할 수 있는 체력바를 가시적으로 표현한다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311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 활성화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하단 탭 버튼 터치 시 버튼이 활성화되며 탭 창이 출력된다</a:t>
                      </a:r>
                      <a:r>
                        <a:rPr lang="en-US" altLang="ko-KR" sz="1000" dirty="0"/>
                        <a:t>(On / Off)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888826"/>
                  </a:ext>
                </a:extLst>
              </a:tr>
            </a:tbl>
          </a:graphicData>
        </a:graphic>
      </p:graphicFrame>
      <p:grpSp>
        <p:nvGrpSpPr>
          <p:cNvPr id="44" name="그룹 43">
            <a:extLst>
              <a:ext uri="{FF2B5EF4-FFF2-40B4-BE49-F238E27FC236}">
                <a16:creationId xmlns:a16="http://schemas.microsoft.com/office/drawing/2014/main" id="{2E2AC45D-BBDE-4280-8BFF-5D03D3F3E82F}"/>
              </a:ext>
            </a:extLst>
          </p:cNvPr>
          <p:cNvGrpSpPr/>
          <p:nvPr/>
        </p:nvGrpSpPr>
        <p:grpSpPr>
          <a:xfrm>
            <a:off x="530499" y="1740807"/>
            <a:ext cx="1702274" cy="1804306"/>
            <a:chOff x="3036661" y="3146186"/>
            <a:chExt cx="1702274" cy="180430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368F5B1-ED3A-487E-ADCD-DAE5A9EE473D}"/>
                </a:ext>
              </a:extLst>
            </p:cNvPr>
            <p:cNvSpPr/>
            <p:nvPr/>
          </p:nvSpPr>
          <p:spPr>
            <a:xfrm>
              <a:off x="3240376" y="3146186"/>
              <a:ext cx="1498559" cy="18043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F15B59F-9799-4E25-AE2A-993FCECE1371}"/>
                </a:ext>
              </a:extLst>
            </p:cNvPr>
            <p:cNvSpPr/>
            <p:nvPr/>
          </p:nvSpPr>
          <p:spPr>
            <a:xfrm>
              <a:off x="3036661" y="3913110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AEE9949-7FEC-462D-A309-9CD3B3DB2622}"/>
              </a:ext>
            </a:extLst>
          </p:cNvPr>
          <p:cNvGrpSpPr/>
          <p:nvPr/>
        </p:nvGrpSpPr>
        <p:grpSpPr>
          <a:xfrm>
            <a:off x="283360" y="3628017"/>
            <a:ext cx="2212371" cy="1633003"/>
            <a:chOff x="3036661" y="3146186"/>
            <a:chExt cx="2212371" cy="163300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ED99E33-BAB2-47B3-B959-A7D801F988E5}"/>
                </a:ext>
              </a:extLst>
            </p:cNvPr>
            <p:cNvSpPr/>
            <p:nvPr/>
          </p:nvSpPr>
          <p:spPr>
            <a:xfrm>
              <a:off x="3240376" y="3146186"/>
              <a:ext cx="2008656" cy="16330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28DB095-4136-41A5-93A4-14BB7D2056B4}"/>
                </a:ext>
              </a:extLst>
            </p:cNvPr>
            <p:cNvSpPr/>
            <p:nvPr/>
          </p:nvSpPr>
          <p:spPr>
            <a:xfrm>
              <a:off x="3036661" y="3913110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8DA49DC-9961-4309-957C-730648B2128C}"/>
              </a:ext>
            </a:extLst>
          </p:cNvPr>
          <p:cNvGrpSpPr/>
          <p:nvPr/>
        </p:nvGrpSpPr>
        <p:grpSpPr>
          <a:xfrm>
            <a:off x="278539" y="1365289"/>
            <a:ext cx="2212371" cy="270457"/>
            <a:chOff x="3036661" y="3970631"/>
            <a:chExt cx="2212371" cy="27045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848BE08-ACC1-4A13-9273-9F7B73B4414E}"/>
                </a:ext>
              </a:extLst>
            </p:cNvPr>
            <p:cNvSpPr/>
            <p:nvPr/>
          </p:nvSpPr>
          <p:spPr>
            <a:xfrm>
              <a:off x="3240376" y="3992108"/>
              <a:ext cx="2008656" cy="2465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53BC75E-7993-48AE-819F-856DE4F53B46}"/>
                </a:ext>
              </a:extLst>
            </p:cNvPr>
            <p:cNvSpPr/>
            <p:nvPr/>
          </p:nvSpPr>
          <p:spPr>
            <a:xfrm>
              <a:off x="3036661" y="3970631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95FEFE17-E5E3-445D-9A2C-71BDA44AC5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46" b="39282"/>
          <a:stretch/>
        </p:blipFill>
        <p:spPr>
          <a:xfrm>
            <a:off x="2661016" y="2880769"/>
            <a:ext cx="2019031" cy="2587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DE790A33-0139-40E9-AD6B-A58CA4769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0" b="90479"/>
          <a:stretch/>
        </p:blipFill>
        <p:spPr>
          <a:xfrm>
            <a:off x="2654189" y="1565291"/>
            <a:ext cx="2019031" cy="2587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EBEC89F3-77AA-4B93-B2F5-BD7065C67E4E}"/>
              </a:ext>
            </a:extLst>
          </p:cNvPr>
          <p:cNvSpPr/>
          <p:nvPr/>
        </p:nvSpPr>
        <p:spPr>
          <a:xfrm>
            <a:off x="2640203" y="1525944"/>
            <a:ext cx="643910" cy="246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67A4AEA-49A8-4DB0-9117-0CC2439BC2D2}"/>
              </a:ext>
            </a:extLst>
          </p:cNvPr>
          <p:cNvSpPr/>
          <p:nvPr/>
        </p:nvSpPr>
        <p:spPr>
          <a:xfrm>
            <a:off x="3341749" y="1525944"/>
            <a:ext cx="643910" cy="246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D2E8C98-5B7C-49DB-B180-0D50B21F91E2}"/>
              </a:ext>
            </a:extLst>
          </p:cNvPr>
          <p:cNvSpPr/>
          <p:nvPr/>
        </p:nvSpPr>
        <p:spPr>
          <a:xfrm>
            <a:off x="4036137" y="1525944"/>
            <a:ext cx="643910" cy="246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D0E964C7-C4D6-4E7D-8FF0-C6B0C9CB3B29}"/>
              </a:ext>
            </a:extLst>
          </p:cNvPr>
          <p:cNvSpPr/>
          <p:nvPr/>
        </p:nvSpPr>
        <p:spPr>
          <a:xfrm>
            <a:off x="2856715" y="1283414"/>
            <a:ext cx="270457" cy="2704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9116EA6-7AB6-4095-8D6F-A53F0A39BEBA}"/>
              </a:ext>
            </a:extLst>
          </p:cNvPr>
          <p:cNvSpPr/>
          <p:nvPr/>
        </p:nvSpPr>
        <p:spPr>
          <a:xfrm>
            <a:off x="3551103" y="1283414"/>
            <a:ext cx="270457" cy="2704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03DF0F0-4E0A-496B-85D4-62116C9E14ED}"/>
              </a:ext>
            </a:extLst>
          </p:cNvPr>
          <p:cNvSpPr/>
          <p:nvPr/>
        </p:nvSpPr>
        <p:spPr>
          <a:xfrm>
            <a:off x="4209658" y="1283414"/>
            <a:ext cx="270457" cy="2704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AE26EEB-1A8E-4FDC-A49E-696FAF9B45FE}"/>
              </a:ext>
            </a:extLst>
          </p:cNvPr>
          <p:cNvSpPr/>
          <p:nvPr/>
        </p:nvSpPr>
        <p:spPr>
          <a:xfrm>
            <a:off x="2654188" y="2871677"/>
            <a:ext cx="1003411" cy="246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AB6A49C-C125-4AAA-AF78-259FED34B6FE}"/>
              </a:ext>
            </a:extLst>
          </p:cNvPr>
          <p:cNvSpPr/>
          <p:nvPr/>
        </p:nvSpPr>
        <p:spPr>
          <a:xfrm>
            <a:off x="3052293" y="2629147"/>
            <a:ext cx="270457" cy="2704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2B1652D5-C189-435A-9F64-E2423314F5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02" b="12349"/>
          <a:stretch/>
        </p:blipFill>
        <p:spPr>
          <a:xfrm>
            <a:off x="2673560" y="3491396"/>
            <a:ext cx="2019031" cy="11912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D794E363-7076-4A3E-9D11-FF2E9257F065}"/>
              </a:ext>
            </a:extLst>
          </p:cNvPr>
          <p:cNvSpPr/>
          <p:nvPr/>
        </p:nvSpPr>
        <p:spPr>
          <a:xfrm>
            <a:off x="3683076" y="2871677"/>
            <a:ext cx="1003411" cy="246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EF6AF62-9C83-4D8E-AAED-D053B9C621E1}"/>
              </a:ext>
            </a:extLst>
          </p:cNvPr>
          <p:cNvSpPr/>
          <p:nvPr/>
        </p:nvSpPr>
        <p:spPr>
          <a:xfrm>
            <a:off x="4081181" y="2629147"/>
            <a:ext cx="270457" cy="2704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C8400AF-FA10-46F6-B285-5CD7BCE3F30B}"/>
              </a:ext>
            </a:extLst>
          </p:cNvPr>
          <p:cNvSpPr/>
          <p:nvPr/>
        </p:nvSpPr>
        <p:spPr>
          <a:xfrm>
            <a:off x="2856715" y="3531099"/>
            <a:ext cx="620582" cy="246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038968F-5EF8-4863-9343-1613B2A18F84}"/>
              </a:ext>
            </a:extLst>
          </p:cNvPr>
          <p:cNvSpPr/>
          <p:nvPr/>
        </p:nvSpPr>
        <p:spPr>
          <a:xfrm>
            <a:off x="3033203" y="3291910"/>
            <a:ext cx="270457" cy="2704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C9D3801-1117-40BD-A4A9-58F6DB4C19B0}"/>
              </a:ext>
            </a:extLst>
          </p:cNvPr>
          <p:cNvSpPr/>
          <p:nvPr/>
        </p:nvSpPr>
        <p:spPr>
          <a:xfrm>
            <a:off x="4247601" y="3531099"/>
            <a:ext cx="350157" cy="246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8251655-1A72-4D78-9067-444F57D42B70}"/>
              </a:ext>
            </a:extLst>
          </p:cNvPr>
          <p:cNvSpPr/>
          <p:nvPr/>
        </p:nvSpPr>
        <p:spPr>
          <a:xfrm>
            <a:off x="3533642" y="3531099"/>
            <a:ext cx="676016" cy="246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38B0BCA-163D-4CBB-8A29-6CAAE149BAF1}"/>
              </a:ext>
            </a:extLst>
          </p:cNvPr>
          <p:cNvGrpSpPr/>
          <p:nvPr/>
        </p:nvGrpSpPr>
        <p:grpSpPr>
          <a:xfrm>
            <a:off x="3682447" y="3287239"/>
            <a:ext cx="354584" cy="276999"/>
            <a:chOff x="3682447" y="2745308"/>
            <a:chExt cx="354584" cy="276999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5D14CE09-7292-4723-9782-288546B536E4}"/>
                </a:ext>
              </a:extLst>
            </p:cNvPr>
            <p:cNvSpPr/>
            <p:nvPr/>
          </p:nvSpPr>
          <p:spPr>
            <a:xfrm>
              <a:off x="3725696" y="274997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69F31D-158E-4CAD-AD2F-D0F4436FF46C}"/>
                </a:ext>
              </a:extLst>
            </p:cNvPr>
            <p:cNvSpPr txBox="1"/>
            <p:nvPr/>
          </p:nvSpPr>
          <p:spPr>
            <a:xfrm>
              <a:off x="3682447" y="2745308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10</a:t>
              </a:r>
              <a:endParaRPr lang="ko-KR" altLang="en-US" sz="1200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46D80FB5-2C97-48B0-AD64-BB6F31200DC0}"/>
              </a:ext>
            </a:extLst>
          </p:cNvPr>
          <p:cNvGrpSpPr/>
          <p:nvPr/>
        </p:nvGrpSpPr>
        <p:grpSpPr>
          <a:xfrm>
            <a:off x="4248913" y="3287239"/>
            <a:ext cx="354584" cy="276999"/>
            <a:chOff x="3682447" y="2745308"/>
            <a:chExt cx="354584" cy="276999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8EACF82-D904-42DA-8194-6E80F10A86E6}"/>
                </a:ext>
              </a:extLst>
            </p:cNvPr>
            <p:cNvSpPr/>
            <p:nvPr/>
          </p:nvSpPr>
          <p:spPr>
            <a:xfrm>
              <a:off x="3725696" y="274997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4B52800-F113-459E-BCC4-3C40B0A948C0}"/>
                </a:ext>
              </a:extLst>
            </p:cNvPr>
            <p:cNvSpPr txBox="1"/>
            <p:nvPr/>
          </p:nvSpPr>
          <p:spPr>
            <a:xfrm>
              <a:off x="3682447" y="2745308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11</a:t>
              </a:r>
              <a:endParaRPr lang="ko-KR" altLang="en-US" sz="1200" dirty="0"/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AE14A16-B9E5-4385-A0A6-9BA6A88DDD44}"/>
              </a:ext>
            </a:extLst>
          </p:cNvPr>
          <p:cNvSpPr/>
          <p:nvPr/>
        </p:nvSpPr>
        <p:spPr>
          <a:xfrm>
            <a:off x="2650996" y="4134196"/>
            <a:ext cx="350157" cy="246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9788E7B-C75E-43AD-8DA0-F0E90368170D}"/>
              </a:ext>
            </a:extLst>
          </p:cNvPr>
          <p:cNvGrpSpPr/>
          <p:nvPr/>
        </p:nvGrpSpPr>
        <p:grpSpPr>
          <a:xfrm>
            <a:off x="2652308" y="3890336"/>
            <a:ext cx="354584" cy="276999"/>
            <a:chOff x="3682447" y="2745308"/>
            <a:chExt cx="354584" cy="276999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2570237-0D38-480A-8D6F-0B38EC3CCBC3}"/>
                </a:ext>
              </a:extLst>
            </p:cNvPr>
            <p:cNvSpPr/>
            <p:nvPr/>
          </p:nvSpPr>
          <p:spPr>
            <a:xfrm>
              <a:off x="3725696" y="274997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7D59F6E-7110-400D-861B-B3C23C4A1526}"/>
                </a:ext>
              </a:extLst>
            </p:cNvPr>
            <p:cNvSpPr txBox="1"/>
            <p:nvPr/>
          </p:nvSpPr>
          <p:spPr>
            <a:xfrm>
              <a:off x="3682447" y="2745308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12</a:t>
              </a:r>
              <a:endParaRPr lang="ko-KR" altLang="en-US" sz="1200" dirty="0"/>
            </a:p>
          </p:txBody>
        </p:sp>
      </p:grpSp>
      <p:pic>
        <p:nvPicPr>
          <p:cNvPr id="91" name="그림 90">
            <a:extLst>
              <a:ext uri="{FF2B5EF4-FFF2-40B4-BE49-F238E27FC236}">
                <a16:creationId xmlns:a16="http://schemas.microsoft.com/office/drawing/2014/main" id="{706F8FC7-C34D-4E00-867E-0A676AB8A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" t="87960" r="-630" b="6248"/>
          <a:stretch/>
        </p:blipFill>
        <p:spPr>
          <a:xfrm>
            <a:off x="2667456" y="5026295"/>
            <a:ext cx="2019031" cy="2468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22C43ABE-B9BC-49D0-83C1-9EE0BFCD036B}"/>
              </a:ext>
            </a:extLst>
          </p:cNvPr>
          <p:cNvSpPr/>
          <p:nvPr/>
        </p:nvSpPr>
        <p:spPr>
          <a:xfrm>
            <a:off x="2681636" y="5026295"/>
            <a:ext cx="350157" cy="246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DFF94BD-9360-462B-AA1F-CFA01780AA0D}"/>
              </a:ext>
            </a:extLst>
          </p:cNvPr>
          <p:cNvGrpSpPr/>
          <p:nvPr/>
        </p:nvGrpSpPr>
        <p:grpSpPr>
          <a:xfrm>
            <a:off x="2682948" y="4782435"/>
            <a:ext cx="354584" cy="276999"/>
            <a:chOff x="3682447" y="2745308"/>
            <a:chExt cx="354584" cy="276999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A8A237CF-04D9-4C61-8737-99A4C45BA905}"/>
                </a:ext>
              </a:extLst>
            </p:cNvPr>
            <p:cNvSpPr/>
            <p:nvPr/>
          </p:nvSpPr>
          <p:spPr>
            <a:xfrm>
              <a:off x="3725696" y="274997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A785280-FB80-47B1-8466-15F559325CAC}"/>
                </a:ext>
              </a:extLst>
            </p:cNvPr>
            <p:cNvSpPr txBox="1"/>
            <p:nvPr/>
          </p:nvSpPr>
          <p:spPr>
            <a:xfrm>
              <a:off x="3682447" y="2745308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13</a:t>
              </a:r>
              <a:endParaRPr lang="ko-KR" altLang="en-US" sz="1200" dirty="0"/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8DB116C-0D84-4ED1-A8EA-F3D9F959A536}"/>
              </a:ext>
            </a:extLst>
          </p:cNvPr>
          <p:cNvSpPr/>
          <p:nvPr/>
        </p:nvSpPr>
        <p:spPr>
          <a:xfrm>
            <a:off x="3069021" y="5026295"/>
            <a:ext cx="350157" cy="246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9BCCEE1-7E7F-4D2F-93A0-CDBD7EFD4216}"/>
              </a:ext>
            </a:extLst>
          </p:cNvPr>
          <p:cNvGrpSpPr/>
          <p:nvPr/>
        </p:nvGrpSpPr>
        <p:grpSpPr>
          <a:xfrm>
            <a:off x="3070333" y="4782435"/>
            <a:ext cx="354584" cy="276999"/>
            <a:chOff x="3682447" y="2745308"/>
            <a:chExt cx="354584" cy="276999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2A14E5E0-7475-48B0-AA1D-4A17595E703E}"/>
                </a:ext>
              </a:extLst>
            </p:cNvPr>
            <p:cNvSpPr/>
            <p:nvPr/>
          </p:nvSpPr>
          <p:spPr>
            <a:xfrm>
              <a:off x="3725696" y="274997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40DAACE-F688-41D9-8EFB-ACEA2414C7E3}"/>
                </a:ext>
              </a:extLst>
            </p:cNvPr>
            <p:cNvSpPr txBox="1"/>
            <p:nvPr/>
          </p:nvSpPr>
          <p:spPr>
            <a:xfrm>
              <a:off x="3682447" y="2745308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14</a:t>
              </a:r>
              <a:endParaRPr lang="ko-KR" altLang="en-US" sz="1200" dirty="0"/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6169521-01D7-4269-B290-B28CDFDE8494}"/>
              </a:ext>
            </a:extLst>
          </p:cNvPr>
          <p:cNvSpPr/>
          <p:nvPr/>
        </p:nvSpPr>
        <p:spPr>
          <a:xfrm>
            <a:off x="3482520" y="5026295"/>
            <a:ext cx="350157" cy="246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3AC4C4B-30D9-4185-9249-CFFD8258CD25}"/>
              </a:ext>
            </a:extLst>
          </p:cNvPr>
          <p:cNvGrpSpPr/>
          <p:nvPr/>
        </p:nvGrpSpPr>
        <p:grpSpPr>
          <a:xfrm>
            <a:off x="3483832" y="4782435"/>
            <a:ext cx="354584" cy="276999"/>
            <a:chOff x="3682447" y="2745308"/>
            <a:chExt cx="354584" cy="276999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B4716A7C-45AE-4464-84E4-E5297B6D0907}"/>
                </a:ext>
              </a:extLst>
            </p:cNvPr>
            <p:cNvSpPr/>
            <p:nvPr/>
          </p:nvSpPr>
          <p:spPr>
            <a:xfrm>
              <a:off x="3725696" y="274997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AE9EE0F-E680-41CC-AB34-9A598B609A53}"/>
                </a:ext>
              </a:extLst>
            </p:cNvPr>
            <p:cNvSpPr txBox="1"/>
            <p:nvPr/>
          </p:nvSpPr>
          <p:spPr>
            <a:xfrm>
              <a:off x="3682447" y="2745308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15</a:t>
              </a:r>
              <a:endParaRPr lang="ko-KR" altLang="en-US" sz="1200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3F816DD-8350-4B0F-AD0A-3B5CF21AFC64}"/>
              </a:ext>
            </a:extLst>
          </p:cNvPr>
          <p:cNvSpPr/>
          <p:nvPr/>
        </p:nvSpPr>
        <p:spPr>
          <a:xfrm>
            <a:off x="3897444" y="5026295"/>
            <a:ext cx="350157" cy="246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997A121-6998-4E0C-AD17-903314F6C721}"/>
              </a:ext>
            </a:extLst>
          </p:cNvPr>
          <p:cNvGrpSpPr/>
          <p:nvPr/>
        </p:nvGrpSpPr>
        <p:grpSpPr>
          <a:xfrm>
            <a:off x="3898756" y="4782435"/>
            <a:ext cx="354584" cy="276999"/>
            <a:chOff x="3682447" y="2745308"/>
            <a:chExt cx="354584" cy="276999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408BD485-1F21-42D6-9C2E-B81EA04C7764}"/>
                </a:ext>
              </a:extLst>
            </p:cNvPr>
            <p:cNvSpPr/>
            <p:nvPr/>
          </p:nvSpPr>
          <p:spPr>
            <a:xfrm>
              <a:off x="3725696" y="274997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F4BE5D1-1CB5-4D92-BCEA-02EB36A351D0}"/>
                </a:ext>
              </a:extLst>
            </p:cNvPr>
            <p:cNvSpPr txBox="1"/>
            <p:nvPr/>
          </p:nvSpPr>
          <p:spPr>
            <a:xfrm>
              <a:off x="3682447" y="2745308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16</a:t>
              </a:r>
              <a:endParaRPr lang="ko-KR" altLang="en-US" sz="1200" dirty="0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62A8871-888B-452B-BA2F-2FBA3A38E146}"/>
              </a:ext>
            </a:extLst>
          </p:cNvPr>
          <p:cNvSpPr/>
          <p:nvPr/>
        </p:nvSpPr>
        <p:spPr>
          <a:xfrm>
            <a:off x="4294581" y="5026295"/>
            <a:ext cx="350157" cy="246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BE3E48A-E344-4D1B-BD7E-8BAF51F1FF3E}"/>
              </a:ext>
            </a:extLst>
          </p:cNvPr>
          <p:cNvGrpSpPr/>
          <p:nvPr/>
        </p:nvGrpSpPr>
        <p:grpSpPr>
          <a:xfrm>
            <a:off x="4295893" y="4782435"/>
            <a:ext cx="354584" cy="276999"/>
            <a:chOff x="3682447" y="2745308"/>
            <a:chExt cx="354584" cy="276999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904967A6-F462-415C-AD70-9B3FA42A9E2D}"/>
                </a:ext>
              </a:extLst>
            </p:cNvPr>
            <p:cNvSpPr/>
            <p:nvPr/>
          </p:nvSpPr>
          <p:spPr>
            <a:xfrm>
              <a:off x="3725696" y="274997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09782C3-1EA6-4BF3-8D68-A7D534ADEDA5}"/>
                </a:ext>
              </a:extLst>
            </p:cNvPr>
            <p:cNvSpPr txBox="1"/>
            <p:nvPr/>
          </p:nvSpPr>
          <p:spPr>
            <a:xfrm>
              <a:off x="3682447" y="2745308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17</a:t>
              </a:r>
              <a:endParaRPr lang="ko-KR" altLang="en-US" sz="1200" dirty="0"/>
            </a:p>
          </p:txBody>
        </p:sp>
      </p:grp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D143033-7C39-4C84-AE4E-85C920D4970E}"/>
              </a:ext>
            </a:extLst>
          </p:cNvPr>
          <p:cNvSpPr/>
          <p:nvPr/>
        </p:nvSpPr>
        <p:spPr>
          <a:xfrm>
            <a:off x="1014761" y="3163458"/>
            <a:ext cx="350157" cy="246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1D1716FF-E8C7-415B-AC53-5533214D0885}"/>
              </a:ext>
            </a:extLst>
          </p:cNvPr>
          <p:cNvGrpSpPr/>
          <p:nvPr/>
        </p:nvGrpSpPr>
        <p:grpSpPr>
          <a:xfrm>
            <a:off x="1016073" y="2919598"/>
            <a:ext cx="354584" cy="276999"/>
            <a:chOff x="3682447" y="2745308"/>
            <a:chExt cx="354584" cy="276999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990F10F2-B70C-40E0-B287-E4E69CAF93B7}"/>
                </a:ext>
              </a:extLst>
            </p:cNvPr>
            <p:cNvSpPr/>
            <p:nvPr/>
          </p:nvSpPr>
          <p:spPr>
            <a:xfrm>
              <a:off x="3725696" y="274997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462CDDA-6F57-4629-B34D-191BF5B687B4}"/>
                </a:ext>
              </a:extLst>
            </p:cNvPr>
            <p:cNvSpPr txBox="1"/>
            <p:nvPr/>
          </p:nvSpPr>
          <p:spPr>
            <a:xfrm>
              <a:off x="3682447" y="2745308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18</a:t>
              </a:r>
              <a:endParaRPr lang="ko-KR" altLang="en-US" sz="1200" dirty="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2E3CFC89-69CC-46E0-961C-644FB6BC66C7}"/>
              </a:ext>
            </a:extLst>
          </p:cNvPr>
          <p:cNvGrpSpPr/>
          <p:nvPr/>
        </p:nvGrpSpPr>
        <p:grpSpPr>
          <a:xfrm>
            <a:off x="4339953" y="4782436"/>
            <a:ext cx="272515" cy="478716"/>
            <a:chOff x="2658665" y="1273389"/>
            <a:chExt cx="2020149" cy="4264761"/>
          </a:xfrm>
        </p:grpSpPr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563827D4-6F89-47C1-A59F-A806DA8C4652}"/>
                </a:ext>
              </a:extLst>
            </p:cNvPr>
            <p:cNvCxnSpPr/>
            <p:nvPr/>
          </p:nvCxnSpPr>
          <p:spPr>
            <a:xfrm>
              <a:off x="2658665" y="1273389"/>
              <a:ext cx="2020149" cy="4264761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A2CA2D2C-ADCE-427F-ADE4-7447CFA473C1}"/>
                </a:ext>
              </a:extLst>
            </p:cNvPr>
            <p:cNvCxnSpPr/>
            <p:nvPr/>
          </p:nvCxnSpPr>
          <p:spPr>
            <a:xfrm flipH="1">
              <a:off x="2658665" y="1273389"/>
              <a:ext cx="2020149" cy="4256679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0953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13D53A6-801A-4D23-9C17-6514F7D99A53}"/>
              </a:ext>
            </a:extLst>
          </p:cNvPr>
          <p:cNvSpPr txBox="1"/>
          <p:nvPr/>
        </p:nvSpPr>
        <p:spPr>
          <a:xfrm>
            <a:off x="320588" y="1127488"/>
            <a:ext cx="4547626" cy="45623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UI </a:t>
            </a:r>
            <a:r>
              <a:rPr lang="ko-KR" altLang="en-US" sz="1600" b="1" dirty="0"/>
              <a:t>구성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98941-A562-481E-8A18-0DFC878168ED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3-4. </a:t>
            </a:r>
            <a:r>
              <a:rPr lang="ko-KR" altLang="en-US" sz="1100" b="1" dirty="0"/>
              <a:t>플레이 화면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B1990-BA7C-4A5B-B56F-B269B70E402B}"/>
              </a:ext>
            </a:extLst>
          </p:cNvPr>
          <p:cNvSpPr txBox="1"/>
          <p:nvPr/>
        </p:nvSpPr>
        <p:spPr>
          <a:xfrm>
            <a:off x="320588" y="868699"/>
            <a:ext cx="4547626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프로젝트 탭 구성은 다음과 같다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5E037CBE-B2D5-4F7C-BA8E-D92D09D6D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108641"/>
              </p:ext>
            </p:extLst>
          </p:nvPr>
        </p:nvGraphicFramePr>
        <p:xfrm>
          <a:off x="5026912" y="867623"/>
          <a:ext cx="6834530" cy="19583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418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4138002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프로젝트 아이콘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프로젝트 명에 어울리는 아이콘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39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텍스트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46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성공 시 상승 </a:t>
                      </a:r>
                      <a:r>
                        <a:rPr lang="ko-KR" altLang="en-US" sz="1000" dirty="0" err="1"/>
                        <a:t>스탯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텍스트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프로젝트 성공 시 상승하는 </a:t>
                      </a:r>
                      <a:r>
                        <a:rPr lang="ko-KR" altLang="en-US" sz="1000" dirty="0" err="1"/>
                        <a:t>스탯</a:t>
                      </a:r>
                      <a:r>
                        <a:rPr lang="ko-KR" altLang="en-US" sz="1000" dirty="0"/>
                        <a:t> 량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078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프로젝트 팝업 창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프로젝트 진행 시 출력되는 팝업 창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40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프로젝트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프로젝트 진행 시 출력되는 간단한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9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진행중 텍스트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텍스트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프로젝트 진행 시 출력되는 확인용 텍스트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프로젝트 아이콘 터치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터치 시 프로젝트 팝업 창 출력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98677"/>
                  </a:ext>
                </a:extLst>
              </a:tr>
            </a:tbl>
          </a:graphicData>
        </a:graphic>
      </p:graphicFrame>
      <p:pic>
        <p:nvPicPr>
          <p:cNvPr id="83" name="그림 82">
            <a:extLst>
              <a:ext uri="{FF2B5EF4-FFF2-40B4-BE49-F238E27FC236}">
                <a16:creationId xmlns:a16="http://schemas.microsoft.com/office/drawing/2014/main" id="{75E991A9-2B47-4701-860D-487B84CA6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52" y="1270774"/>
            <a:ext cx="2020611" cy="42657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77B9367-626D-45FB-BCD2-989F4068DCF3}"/>
              </a:ext>
            </a:extLst>
          </p:cNvPr>
          <p:cNvGrpSpPr/>
          <p:nvPr/>
        </p:nvGrpSpPr>
        <p:grpSpPr>
          <a:xfrm>
            <a:off x="517788" y="3655617"/>
            <a:ext cx="538280" cy="729639"/>
            <a:chOff x="3240376" y="3560152"/>
            <a:chExt cx="538280" cy="729639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52EF736-E2A1-4230-822B-A2F5D06A9A3B}"/>
                </a:ext>
              </a:extLst>
            </p:cNvPr>
            <p:cNvSpPr/>
            <p:nvPr/>
          </p:nvSpPr>
          <p:spPr>
            <a:xfrm>
              <a:off x="3240376" y="3793955"/>
              <a:ext cx="538280" cy="4958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989BBBFC-B478-469E-8BA1-021D33BE7C47}"/>
                </a:ext>
              </a:extLst>
            </p:cNvPr>
            <p:cNvSpPr/>
            <p:nvPr/>
          </p:nvSpPr>
          <p:spPr>
            <a:xfrm>
              <a:off x="3374287" y="3560152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013ADDBF-F53F-4B78-8944-5047A2E330F6}"/>
              </a:ext>
            </a:extLst>
          </p:cNvPr>
          <p:cNvGrpSpPr/>
          <p:nvPr/>
        </p:nvGrpSpPr>
        <p:grpSpPr>
          <a:xfrm>
            <a:off x="1117350" y="4114799"/>
            <a:ext cx="538280" cy="418564"/>
            <a:chOff x="3240376" y="3570720"/>
            <a:chExt cx="538280" cy="41856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56ABF84-7DEF-48CD-971B-EA36CDD1356B}"/>
                </a:ext>
              </a:extLst>
            </p:cNvPr>
            <p:cNvSpPr/>
            <p:nvPr/>
          </p:nvSpPr>
          <p:spPr>
            <a:xfrm>
              <a:off x="3240376" y="3793955"/>
              <a:ext cx="538280" cy="1953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347F7D8E-A75D-4758-A8C4-FE9CCE16DEEB}"/>
                </a:ext>
              </a:extLst>
            </p:cNvPr>
            <p:cNvSpPr/>
            <p:nvPr/>
          </p:nvSpPr>
          <p:spPr>
            <a:xfrm>
              <a:off x="3374287" y="3570720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02EB329D-D36B-4AA0-B6B9-130602B4CFD4}"/>
              </a:ext>
            </a:extLst>
          </p:cNvPr>
          <p:cNvGrpSpPr/>
          <p:nvPr/>
        </p:nvGrpSpPr>
        <p:grpSpPr>
          <a:xfrm>
            <a:off x="1744920" y="4279032"/>
            <a:ext cx="538280" cy="647137"/>
            <a:chOff x="3240376" y="3570720"/>
            <a:chExt cx="538280" cy="647137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56175F0A-6A70-4F6E-964E-49EE586866D7}"/>
                </a:ext>
              </a:extLst>
            </p:cNvPr>
            <p:cNvSpPr/>
            <p:nvPr/>
          </p:nvSpPr>
          <p:spPr>
            <a:xfrm>
              <a:off x="3240376" y="3793955"/>
              <a:ext cx="538280" cy="4239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510375A3-8BB7-4700-A964-58F2F2355852}"/>
                </a:ext>
              </a:extLst>
            </p:cNvPr>
            <p:cNvSpPr/>
            <p:nvPr/>
          </p:nvSpPr>
          <p:spPr>
            <a:xfrm>
              <a:off x="3374287" y="3570720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1" name="그림 120">
            <a:extLst>
              <a:ext uri="{FF2B5EF4-FFF2-40B4-BE49-F238E27FC236}">
                <a16:creationId xmlns:a16="http://schemas.microsoft.com/office/drawing/2014/main" id="{72CE4355-98D7-4736-9B9B-002EEE4A1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874" y="1264335"/>
            <a:ext cx="2020611" cy="42657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8D405D7-D896-4432-AFB0-FB0919E92426}"/>
              </a:ext>
            </a:extLst>
          </p:cNvPr>
          <p:cNvSpPr/>
          <p:nvPr/>
        </p:nvSpPr>
        <p:spPr>
          <a:xfrm>
            <a:off x="2749639" y="2659487"/>
            <a:ext cx="1757967" cy="12665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365EAC88-CFB9-4BA9-BFA2-4B0C9D98B4AD}"/>
              </a:ext>
            </a:extLst>
          </p:cNvPr>
          <p:cNvGrpSpPr/>
          <p:nvPr/>
        </p:nvGrpSpPr>
        <p:grpSpPr>
          <a:xfrm>
            <a:off x="2542850" y="2661196"/>
            <a:ext cx="1964755" cy="1264877"/>
            <a:chOff x="3033587" y="3793954"/>
            <a:chExt cx="1964755" cy="1264877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6F205938-326A-4A76-B9FE-CF17F6287B0E}"/>
                </a:ext>
              </a:extLst>
            </p:cNvPr>
            <p:cNvSpPr/>
            <p:nvPr/>
          </p:nvSpPr>
          <p:spPr>
            <a:xfrm>
              <a:off x="3240375" y="3793954"/>
              <a:ext cx="1757967" cy="12648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47E5E0DA-4604-4C95-BB44-BCDB6821DBC5}"/>
                </a:ext>
              </a:extLst>
            </p:cNvPr>
            <p:cNvSpPr/>
            <p:nvPr/>
          </p:nvSpPr>
          <p:spPr>
            <a:xfrm>
              <a:off x="3033587" y="4257298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DEAD019-F23D-48D6-9791-4967BC772FED}"/>
              </a:ext>
            </a:extLst>
          </p:cNvPr>
          <p:cNvSpPr/>
          <p:nvPr/>
        </p:nvSpPr>
        <p:spPr>
          <a:xfrm>
            <a:off x="2839792" y="2762518"/>
            <a:ext cx="1564784" cy="8113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C97B0-52EB-43BD-8734-8FAE18C684AD}"/>
              </a:ext>
            </a:extLst>
          </p:cNvPr>
          <p:cNvSpPr txBox="1"/>
          <p:nvPr/>
        </p:nvSpPr>
        <p:spPr>
          <a:xfrm>
            <a:off x="2813308" y="3612421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프로젝트 명</a:t>
            </a:r>
            <a:r>
              <a:rPr lang="en-US" altLang="ko-KR" sz="1200" dirty="0"/>
              <a:t>)</a:t>
            </a:r>
            <a:r>
              <a:rPr lang="ko-KR" altLang="en-US" sz="1200" dirty="0"/>
              <a:t> 진행중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B0632B15-4242-402B-A5F4-30417C1DBC95}"/>
              </a:ext>
            </a:extLst>
          </p:cNvPr>
          <p:cNvGrpSpPr/>
          <p:nvPr/>
        </p:nvGrpSpPr>
        <p:grpSpPr>
          <a:xfrm>
            <a:off x="2991444" y="2854738"/>
            <a:ext cx="1108310" cy="540914"/>
            <a:chOff x="3375317" y="3866533"/>
            <a:chExt cx="1108310" cy="540914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77DAA999-1E7B-4953-96F6-8A6791C85FD1}"/>
                </a:ext>
              </a:extLst>
            </p:cNvPr>
            <p:cNvSpPr/>
            <p:nvPr/>
          </p:nvSpPr>
          <p:spPr>
            <a:xfrm>
              <a:off x="3517709" y="3866533"/>
              <a:ext cx="965918" cy="5409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4A57566E-F778-478C-82AA-E4683150EFAE}"/>
                </a:ext>
              </a:extLst>
            </p:cNvPr>
            <p:cNvSpPr/>
            <p:nvPr/>
          </p:nvSpPr>
          <p:spPr>
            <a:xfrm>
              <a:off x="3375317" y="398133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37734B5-3713-46F5-8AA5-9C1C9CE2E8ED}"/>
              </a:ext>
            </a:extLst>
          </p:cNvPr>
          <p:cNvSpPr/>
          <p:nvPr/>
        </p:nvSpPr>
        <p:spPr>
          <a:xfrm>
            <a:off x="2886944" y="3612419"/>
            <a:ext cx="1517632" cy="260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CC743C36-8FA6-4B30-8F02-2843DB0F864D}"/>
              </a:ext>
            </a:extLst>
          </p:cNvPr>
          <p:cNvSpPr/>
          <p:nvPr/>
        </p:nvSpPr>
        <p:spPr>
          <a:xfrm>
            <a:off x="3514377" y="3429000"/>
            <a:ext cx="270457" cy="2704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43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13D53A6-801A-4D23-9C17-6514F7D99A53}"/>
              </a:ext>
            </a:extLst>
          </p:cNvPr>
          <p:cNvSpPr txBox="1"/>
          <p:nvPr/>
        </p:nvSpPr>
        <p:spPr>
          <a:xfrm>
            <a:off x="320588" y="1127488"/>
            <a:ext cx="4547626" cy="45623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UI </a:t>
            </a:r>
            <a:r>
              <a:rPr lang="ko-KR" altLang="en-US" sz="1600" b="1" dirty="0"/>
              <a:t>구성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98941-A562-481E-8A18-0DFC878168ED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3-4. </a:t>
            </a:r>
            <a:r>
              <a:rPr lang="ko-KR" altLang="en-US" sz="1100" b="1" dirty="0"/>
              <a:t>플레이 화면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B1990-BA7C-4A5B-B56F-B269B70E402B}"/>
              </a:ext>
            </a:extLst>
          </p:cNvPr>
          <p:cNvSpPr txBox="1"/>
          <p:nvPr/>
        </p:nvSpPr>
        <p:spPr>
          <a:xfrm>
            <a:off x="320588" y="868699"/>
            <a:ext cx="4547626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전투 탭 구성은 다음과 같다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5E037CBE-B2D5-4F7C-BA8E-D92D09D6D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584368"/>
              </p:ext>
            </p:extLst>
          </p:nvPr>
        </p:nvGraphicFramePr>
        <p:xfrm>
          <a:off x="5026912" y="867623"/>
          <a:ext cx="6834530" cy="17145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418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4138002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NPC</a:t>
                      </a:r>
                      <a:r>
                        <a:rPr lang="ko-KR" altLang="en-US" sz="1000" dirty="0"/>
                        <a:t> 일러스트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직급별 개미 </a:t>
                      </a:r>
                      <a:r>
                        <a:rPr lang="en-US" altLang="ko-KR" sz="1000" dirty="0"/>
                        <a:t>NPC </a:t>
                      </a:r>
                      <a:r>
                        <a:rPr lang="ko-KR" altLang="en-US" sz="1000" dirty="0"/>
                        <a:t>일러스트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39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전투 하기 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입력 시 전투 확인 팝업 출력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46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전투 확인 팝업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전투를 할 것인지 물어보는 팝업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078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NPC </a:t>
                      </a:r>
                      <a:r>
                        <a:rPr lang="ko-KR" altLang="en-US" sz="1000" dirty="0"/>
                        <a:t>일러스트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직급별 개미 </a:t>
                      </a:r>
                      <a:r>
                        <a:rPr lang="en-US" altLang="ko-KR" sz="1000" dirty="0"/>
                        <a:t>NPC </a:t>
                      </a:r>
                      <a:r>
                        <a:rPr lang="ko-KR" altLang="en-US" sz="1000" dirty="0"/>
                        <a:t>일러스트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40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NPC </a:t>
                      </a:r>
                      <a:r>
                        <a:rPr lang="ko-KR" altLang="en-US" sz="1000" dirty="0"/>
                        <a:t>대사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텍스트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각 직급별 특색이 보이는 대사 텍스트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9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전투 하기 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터치 시 전투 진입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2254"/>
                  </a:ext>
                </a:extLst>
              </a:tr>
            </a:tbl>
          </a:graphicData>
        </a:graphic>
      </p:graphicFrame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77B9367-626D-45FB-BCD2-989F4068DCF3}"/>
              </a:ext>
            </a:extLst>
          </p:cNvPr>
          <p:cNvGrpSpPr/>
          <p:nvPr/>
        </p:nvGrpSpPr>
        <p:grpSpPr>
          <a:xfrm>
            <a:off x="517788" y="3655617"/>
            <a:ext cx="538280" cy="729639"/>
            <a:chOff x="3240376" y="3560152"/>
            <a:chExt cx="538280" cy="729639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52EF736-E2A1-4230-822B-A2F5D06A9A3B}"/>
                </a:ext>
              </a:extLst>
            </p:cNvPr>
            <p:cNvSpPr/>
            <p:nvPr/>
          </p:nvSpPr>
          <p:spPr>
            <a:xfrm>
              <a:off x="3240376" y="3793955"/>
              <a:ext cx="538280" cy="4958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989BBBFC-B478-469E-8BA1-021D33BE7C47}"/>
                </a:ext>
              </a:extLst>
            </p:cNvPr>
            <p:cNvSpPr/>
            <p:nvPr/>
          </p:nvSpPr>
          <p:spPr>
            <a:xfrm>
              <a:off x="3374287" y="3560152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013ADDBF-F53F-4B78-8944-5047A2E330F6}"/>
              </a:ext>
            </a:extLst>
          </p:cNvPr>
          <p:cNvGrpSpPr/>
          <p:nvPr/>
        </p:nvGrpSpPr>
        <p:grpSpPr>
          <a:xfrm>
            <a:off x="1117350" y="4114799"/>
            <a:ext cx="538280" cy="418564"/>
            <a:chOff x="3240376" y="3570720"/>
            <a:chExt cx="538280" cy="41856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56ABF84-7DEF-48CD-971B-EA36CDD1356B}"/>
                </a:ext>
              </a:extLst>
            </p:cNvPr>
            <p:cNvSpPr/>
            <p:nvPr/>
          </p:nvSpPr>
          <p:spPr>
            <a:xfrm>
              <a:off x="3240376" y="3793955"/>
              <a:ext cx="538280" cy="1953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347F7D8E-A75D-4758-A8C4-FE9CCE16DEEB}"/>
                </a:ext>
              </a:extLst>
            </p:cNvPr>
            <p:cNvSpPr/>
            <p:nvPr/>
          </p:nvSpPr>
          <p:spPr>
            <a:xfrm>
              <a:off x="3374287" y="3570720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02EB329D-D36B-4AA0-B6B9-130602B4CFD4}"/>
              </a:ext>
            </a:extLst>
          </p:cNvPr>
          <p:cNvGrpSpPr/>
          <p:nvPr/>
        </p:nvGrpSpPr>
        <p:grpSpPr>
          <a:xfrm>
            <a:off x="1744920" y="4279032"/>
            <a:ext cx="538280" cy="647137"/>
            <a:chOff x="3240376" y="3570720"/>
            <a:chExt cx="538280" cy="647137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56175F0A-6A70-4F6E-964E-49EE586866D7}"/>
                </a:ext>
              </a:extLst>
            </p:cNvPr>
            <p:cNvSpPr/>
            <p:nvPr/>
          </p:nvSpPr>
          <p:spPr>
            <a:xfrm>
              <a:off x="3240376" y="3793955"/>
              <a:ext cx="538280" cy="4239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510375A3-8BB7-4700-A964-58F2F2355852}"/>
                </a:ext>
              </a:extLst>
            </p:cNvPr>
            <p:cNvSpPr/>
            <p:nvPr/>
          </p:nvSpPr>
          <p:spPr>
            <a:xfrm>
              <a:off x="3374287" y="3570720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AB40FFE-4E1B-416E-9A0E-2780A349F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0" y="1270775"/>
            <a:ext cx="2020611" cy="42657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그림 12" descr="화이트보드이(가) 표시된 사진&#10;&#10;자동 생성된 설명">
            <a:extLst>
              <a:ext uri="{FF2B5EF4-FFF2-40B4-BE49-F238E27FC236}">
                <a16:creationId xmlns:a16="http://schemas.microsoft.com/office/drawing/2014/main" id="{1003E5D6-7499-4944-9F41-B505033B06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413" y="1264335"/>
            <a:ext cx="2020610" cy="42657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8B65B1DB-0D0B-4256-8C75-D1ACA15D0B6C}"/>
              </a:ext>
            </a:extLst>
          </p:cNvPr>
          <p:cNvGrpSpPr/>
          <p:nvPr/>
        </p:nvGrpSpPr>
        <p:grpSpPr>
          <a:xfrm>
            <a:off x="517788" y="3634316"/>
            <a:ext cx="538280" cy="1156625"/>
            <a:chOff x="3240376" y="3560152"/>
            <a:chExt cx="538280" cy="115662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FB11D02-5E55-4917-8C89-4164B11ECCE9}"/>
                </a:ext>
              </a:extLst>
            </p:cNvPr>
            <p:cNvSpPr/>
            <p:nvPr/>
          </p:nvSpPr>
          <p:spPr>
            <a:xfrm>
              <a:off x="3240376" y="3793955"/>
              <a:ext cx="538280" cy="9228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F11E372-E725-43BD-83F2-718FC6625EB6}"/>
                </a:ext>
              </a:extLst>
            </p:cNvPr>
            <p:cNvSpPr/>
            <p:nvPr/>
          </p:nvSpPr>
          <p:spPr>
            <a:xfrm>
              <a:off x="3374287" y="3560152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651673B-6E88-49A0-BC4B-906BD69021D3}"/>
              </a:ext>
            </a:extLst>
          </p:cNvPr>
          <p:cNvGrpSpPr/>
          <p:nvPr/>
        </p:nvGrpSpPr>
        <p:grpSpPr>
          <a:xfrm>
            <a:off x="1129489" y="4520484"/>
            <a:ext cx="538280" cy="443084"/>
            <a:chOff x="3240376" y="4273693"/>
            <a:chExt cx="538280" cy="44308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CB31F2F-5B51-4E35-90FC-5C6CCE20AF32}"/>
                </a:ext>
              </a:extLst>
            </p:cNvPr>
            <p:cNvSpPr/>
            <p:nvPr/>
          </p:nvSpPr>
          <p:spPr>
            <a:xfrm>
              <a:off x="3240376" y="4509807"/>
              <a:ext cx="538280" cy="2069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72CED99-E1B8-49B9-A483-1F4CFD3C5B9F}"/>
                </a:ext>
              </a:extLst>
            </p:cNvPr>
            <p:cNvSpPr/>
            <p:nvPr/>
          </p:nvSpPr>
          <p:spPr>
            <a:xfrm>
              <a:off x="3374287" y="4273693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D50BAB6-785C-4EC5-862D-874A27038D30}"/>
              </a:ext>
            </a:extLst>
          </p:cNvPr>
          <p:cNvGrpSpPr/>
          <p:nvPr/>
        </p:nvGrpSpPr>
        <p:grpSpPr>
          <a:xfrm>
            <a:off x="2737201" y="1351933"/>
            <a:ext cx="1802601" cy="3703024"/>
            <a:chOff x="3240375" y="4239349"/>
            <a:chExt cx="1802601" cy="370302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5488927-A865-457E-90CF-37112C5436B9}"/>
                </a:ext>
              </a:extLst>
            </p:cNvPr>
            <p:cNvSpPr/>
            <p:nvPr/>
          </p:nvSpPr>
          <p:spPr>
            <a:xfrm>
              <a:off x="3240375" y="4509806"/>
              <a:ext cx="1802601" cy="34325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6743D0C-7DCF-4011-8452-F3F10E1897AC}"/>
                </a:ext>
              </a:extLst>
            </p:cNvPr>
            <p:cNvSpPr/>
            <p:nvPr/>
          </p:nvSpPr>
          <p:spPr>
            <a:xfrm>
              <a:off x="3988141" y="423934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0A0EAB4-3320-46B7-B626-7D9666BF2498}"/>
              </a:ext>
            </a:extLst>
          </p:cNvPr>
          <p:cNvGrpSpPr/>
          <p:nvPr/>
        </p:nvGrpSpPr>
        <p:grpSpPr>
          <a:xfrm>
            <a:off x="2963684" y="1757618"/>
            <a:ext cx="1324981" cy="2168457"/>
            <a:chOff x="3240375" y="4305152"/>
            <a:chExt cx="1324981" cy="2168457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5F650E9-3A99-44A1-BFFE-2FBFEA074E36}"/>
                </a:ext>
              </a:extLst>
            </p:cNvPr>
            <p:cNvSpPr/>
            <p:nvPr/>
          </p:nvSpPr>
          <p:spPr>
            <a:xfrm>
              <a:off x="3240375" y="4509807"/>
              <a:ext cx="1324981" cy="19638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A685A60C-214B-46EA-AC4F-DE5995BBE8D3}"/>
                </a:ext>
              </a:extLst>
            </p:cNvPr>
            <p:cNvSpPr/>
            <p:nvPr/>
          </p:nvSpPr>
          <p:spPr>
            <a:xfrm>
              <a:off x="3761659" y="4305152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0C2FF4C-8952-4C41-A704-4919B1D4275D}"/>
              </a:ext>
            </a:extLst>
          </p:cNvPr>
          <p:cNvGrpSpPr/>
          <p:nvPr/>
        </p:nvGrpSpPr>
        <p:grpSpPr>
          <a:xfrm>
            <a:off x="2963684" y="3979570"/>
            <a:ext cx="1324981" cy="569920"/>
            <a:chOff x="3240375" y="5794416"/>
            <a:chExt cx="1324981" cy="56992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4A1E779-F471-44AC-B0B3-C8437FD292CF}"/>
                </a:ext>
              </a:extLst>
            </p:cNvPr>
            <p:cNvSpPr/>
            <p:nvPr/>
          </p:nvSpPr>
          <p:spPr>
            <a:xfrm>
              <a:off x="3240375" y="5877768"/>
              <a:ext cx="1324981" cy="4865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04F2F184-7FFD-45EF-BCDB-E58A0E962D21}"/>
                </a:ext>
              </a:extLst>
            </p:cNvPr>
            <p:cNvSpPr/>
            <p:nvPr/>
          </p:nvSpPr>
          <p:spPr>
            <a:xfrm>
              <a:off x="3761657" y="5794416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DE4F88B-5F84-496D-83CE-EB58AF7CE29D}"/>
              </a:ext>
            </a:extLst>
          </p:cNvPr>
          <p:cNvGrpSpPr/>
          <p:nvPr/>
        </p:nvGrpSpPr>
        <p:grpSpPr>
          <a:xfrm>
            <a:off x="2960092" y="4533363"/>
            <a:ext cx="1324981" cy="396051"/>
            <a:chOff x="3240375" y="5968284"/>
            <a:chExt cx="1324981" cy="396051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330EFCF-CD16-4F55-88AE-1FC90D083313}"/>
                </a:ext>
              </a:extLst>
            </p:cNvPr>
            <p:cNvSpPr/>
            <p:nvPr/>
          </p:nvSpPr>
          <p:spPr>
            <a:xfrm>
              <a:off x="3240375" y="6155388"/>
              <a:ext cx="1324981" cy="2089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177F100-69EA-407B-BB2F-A1BCC6A1355C}"/>
                </a:ext>
              </a:extLst>
            </p:cNvPr>
            <p:cNvSpPr/>
            <p:nvPr/>
          </p:nvSpPr>
          <p:spPr>
            <a:xfrm>
              <a:off x="3761657" y="5968284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A63E855-8945-46B7-A00E-CC0B9CC299B2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 flipV="1">
            <a:off x="1667769" y="3338674"/>
            <a:ext cx="1069432" cy="152140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415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13D53A6-801A-4D23-9C17-6514F7D99A53}"/>
              </a:ext>
            </a:extLst>
          </p:cNvPr>
          <p:cNvSpPr txBox="1"/>
          <p:nvPr/>
        </p:nvSpPr>
        <p:spPr>
          <a:xfrm>
            <a:off x="320588" y="1127488"/>
            <a:ext cx="4547626" cy="45623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UI </a:t>
            </a:r>
            <a:r>
              <a:rPr lang="ko-KR" altLang="en-US" sz="1600" b="1" dirty="0"/>
              <a:t>구성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98941-A562-481E-8A18-0DFC878168ED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3-4. </a:t>
            </a:r>
            <a:r>
              <a:rPr lang="ko-KR" altLang="en-US" sz="1100" b="1" dirty="0"/>
              <a:t>플레이 화면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B1990-BA7C-4A5B-B56F-B269B70E402B}"/>
              </a:ext>
            </a:extLst>
          </p:cNvPr>
          <p:cNvSpPr txBox="1"/>
          <p:nvPr/>
        </p:nvSpPr>
        <p:spPr>
          <a:xfrm>
            <a:off x="320588" y="868699"/>
            <a:ext cx="4547626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상점</a:t>
            </a:r>
            <a:r>
              <a:rPr lang="en-US" altLang="ko-KR" sz="1000" dirty="0">
                <a:latin typeface="+mj-lt"/>
              </a:rPr>
              <a:t>, </a:t>
            </a:r>
            <a:r>
              <a:rPr lang="ko-KR" altLang="en-US" sz="1000" dirty="0">
                <a:latin typeface="+mj-lt"/>
              </a:rPr>
              <a:t>설정 탭 구성은 다음과 같다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5E037CBE-B2D5-4F7C-BA8E-D92D09D6D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592527"/>
              </p:ext>
            </p:extLst>
          </p:nvPr>
        </p:nvGraphicFramePr>
        <p:xfrm>
          <a:off x="5026912" y="867623"/>
          <a:ext cx="6834530" cy="14706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418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4138002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상품 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판매할 상품 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39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구매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광고 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터치 시 상품 결제 페이지 이동 또는 광고를 보게 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46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0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trike="sngStrike" dirty="0">
                          <a:solidFill>
                            <a:srgbClr val="FF0000"/>
                          </a:solidFill>
                        </a:rPr>
                        <a:t>사운드 </a:t>
                      </a:r>
                      <a:r>
                        <a:rPr lang="en-US" altLang="ko-KR" sz="1000" strike="sngStrike" dirty="0">
                          <a:solidFill>
                            <a:srgbClr val="FF0000"/>
                          </a:solidFill>
                        </a:rPr>
                        <a:t>On / Off</a:t>
                      </a:r>
                      <a:endParaRPr lang="ko-KR" altLang="en-US" sz="10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trike="sngStrike" dirty="0">
                          <a:solidFill>
                            <a:srgbClr val="FF0000"/>
                          </a:solidFill>
                        </a:rPr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trike="sngStrike" dirty="0">
                          <a:solidFill>
                            <a:srgbClr val="FF0000"/>
                          </a:solidFill>
                        </a:rPr>
                        <a:t>사운드를 켜고 끌 수 있다</a:t>
                      </a:r>
                      <a:r>
                        <a:rPr lang="en-US" altLang="ko-KR" sz="1000" strike="sngStrike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0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078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10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trike="sngStrike" dirty="0">
                          <a:solidFill>
                            <a:srgbClr val="FF0000"/>
                          </a:solidFill>
                        </a:rPr>
                        <a:t>외부 링크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trike="sngStrike" dirty="0">
                          <a:solidFill>
                            <a:srgbClr val="FF0000"/>
                          </a:solidFill>
                        </a:rPr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trike="sngStrike" dirty="0">
                          <a:solidFill>
                            <a:srgbClr val="FF0000"/>
                          </a:solidFill>
                        </a:rPr>
                        <a:t>유튜브</a:t>
                      </a:r>
                      <a:r>
                        <a:rPr lang="en-US" altLang="ko-KR" sz="1000" strike="sngStrike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strike="sngStrike" dirty="0" err="1">
                          <a:solidFill>
                            <a:srgbClr val="FF0000"/>
                          </a:solidFill>
                        </a:rPr>
                        <a:t>인프런</a:t>
                      </a:r>
                      <a:r>
                        <a:rPr lang="en-US" altLang="ko-KR" sz="1000" strike="sngStrike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strike="sngStrike" dirty="0">
                          <a:solidFill>
                            <a:srgbClr val="FF0000"/>
                          </a:solidFill>
                        </a:rPr>
                        <a:t>네이버 카페 외부 링크로 통하는 버튼이다</a:t>
                      </a:r>
                      <a:r>
                        <a:rPr lang="en-US" altLang="ko-KR" sz="1000" strike="sngStrike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0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40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trike="sngStrike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0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trike="sngStrike" dirty="0" err="1">
                          <a:solidFill>
                            <a:srgbClr val="FF0000"/>
                          </a:solidFill>
                        </a:rPr>
                        <a:t>메인화면</a:t>
                      </a:r>
                      <a:r>
                        <a:rPr lang="ko-KR" altLang="en-US" sz="1000" strike="sngStrike" dirty="0">
                          <a:solidFill>
                            <a:srgbClr val="FF0000"/>
                          </a:solidFill>
                        </a:rPr>
                        <a:t> 이동 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trike="sngStrike" dirty="0">
                          <a:solidFill>
                            <a:srgbClr val="FF0000"/>
                          </a:solidFill>
                        </a:rPr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trike="sngStrike" dirty="0">
                          <a:solidFill>
                            <a:srgbClr val="FF0000"/>
                          </a:solidFill>
                        </a:rPr>
                        <a:t>터치 시 메인 화면으로 이동한다</a:t>
                      </a:r>
                      <a:r>
                        <a:rPr lang="en-US" altLang="ko-KR" sz="1000" strike="sngStrike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0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93401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0149988-DC37-45D5-BEA2-03561F014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58" y="1264336"/>
            <a:ext cx="2020610" cy="42657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A53AA94-CBA3-4DD1-B7E5-837D84CF9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66" y="1273389"/>
            <a:ext cx="2020150" cy="4264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8D50BAB6-785C-4EC5-862D-874A27038D30}"/>
              </a:ext>
            </a:extLst>
          </p:cNvPr>
          <p:cNvGrpSpPr/>
          <p:nvPr/>
        </p:nvGrpSpPr>
        <p:grpSpPr>
          <a:xfrm>
            <a:off x="496697" y="3548130"/>
            <a:ext cx="598010" cy="1255690"/>
            <a:chOff x="3842671" y="4239349"/>
            <a:chExt cx="598010" cy="125569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5488927-A865-457E-90CF-37112C5436B9}"/>
                </a:ext>
              </a:extLst>
            </p:cNvPr>
            <p:cNvSpPr/>
            <p:nvPr/>
          </p:nvSpPr>
          <p:spPr>
            <a:xfrm>
              <a:off x="3842671" y="4509806"/>
              <a:ext cx="598010" cy="9852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6743D0C-7DCF-4011-8452-F3F10E1897AC}"/>
                </a:ext>
              </a:extLst>
            </p:cNvPr>
            <p:cNvSpPr/>
            <p:nvPr/>
          </p:nvSpPr>
          <p:spPr>
            <a:xfrm>
              <a:off x="3988141" y="423934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1D3DD37-5737-4C01-AE9A-70F795979126}"/>
              </a:ext>
            </a:extLst>
          </p:cNvPr>
          <p:cNvGrpSpPr/>
          <p:nvPr/>
        </p:nvGrpSpPr>
        <p:grpSpPr>
          <a:xfrm>
            <a:off x="2756515" y="4207628"/>
            <a:ext cx="408556" cy="511952"/>
            <a:chOff x="4044155" y="4239349"/>
            <a:chExt cx="408556" cy="51195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8F2249-5633-4E7B-A94C-9D67E45AE7E5}"/>
                </a:ext>
              </a:extLst>
            </p:cNvPr>
            <p:cNvSpPr/>
            <p:nvPr/>
          </p:nvSpPr>
          <p:spPr>
            <a:xfrm>
              <a:off x="4044155" y="4509806"/>
              <a:ext cx="408556" cy="2414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18D74FC-0D21-44D1-A352-EA5486957732}"/>
                </a:ext>
              </a:extLst>
            </p:cNvPr>
            <p:cNvSpPr/>
            <p:nvPr/>
          </p:nvSpPr>
          <p:spPr>
            <a:xfrm>
              <a:off x="4113204" y="423934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73E1E2F-9CEA-4B7A-9695-9E2E1444CE81}"/>
              </a:ext>
            </a:extLst>
          </p:cNvPr>
          <p:cNvGrpSpPr/>
          <p:nvPr/>
        </p:nvGrpSpPr>
        <p:grpSpPr>
          <a:xfrm>
            <a:off x="2658665" y="4527399"/>
            <a:ext cx="2020149" cy="441997"/>
            <a:chOff x="3398579" y="4239349"/>
            <a:chExt cx="2020149" cy="441997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B8341E4-A442-49CB-B353-DA10E9EDA51E}"/>
                </a:ext>
              </a:extLst>
            </p:cNvPr>
            <p:cNvSpPr/>
            <p:nvPr/>
          </p:nvSpPr>
          <p:spPr>
            <a:xfrm>
              <a:off x="3398579" y="4509806"/>
              <a:ext cx="2020149" cy="1715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79012E1-FE99-4720-9B25-3EF9DC08E161}"/>
                </a:ext>
              </a:extLst>
            </p:cNvPr>
            <p:cNvSpPr/>
            <p:nvPr/>
          </p:nvSpPr>
          <p:spPr>
            <a:xfrm>
              <a:off x="4031607" y="423934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AF8B81D-4270-4E1B-9A4A-35E92D9333DE}"/>
              </a:ext>
            </a:extLst>
          </p:cNvPr>
          <p:cNvGrpSpPr/>
          <p:nvPr/>
        </p:nvGrpSpPr>
        <p:grpSpPr>
          <a:xfrm>
            <a:off x="1489663" y="4707912"/>
            <a:ext cx="875077" cy="270457"/>
            <a:chOff x="3947551" y="4498138"/>
            <a:chExt cx="875077" cy="270457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D1DC74C-2717-415D-B868-E15981DBCAD2}"/>
                </a:ext>
              </a:extLst>
            </p:cNvPr>
            <p:cNvSpPr/>
            <p:nvPr/>
          </p:nvSpPr>
          <p:spPr>
            <a:xfrm>
              <a:off x="4204098" y="4509806"/>
              <a:ext cx="618530" cy="2587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A7203490-2C84-4B50-9CC0-A5B40FF19150}"/>
                </a:ext>
              </a:extLst>
            </p:cNvPr>
            <p:cNvSpPr/>
            <p:nvPr/>
          </p:nvSpPr>
          <p:spPr>
            <a:xfrm>
              <a:off x="3947551" y="4498138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5C34EC1-9E91-445F-B161-624E4203D2ED}"/>
              </a:ext>
            </a:extLst>
          </p:cNvPr>
          <p:cNvGrpSpPr/>
          <p:nvPr/>
        </p:nvGrpSpPr>
        <p:grpSpPr>
          <a:xfrm>
            <a:off x="3684762" y="4219152"/>
            <a:ext cx="994054" cy="511952"/>
            <a:chOff x="3751406" y="4239349"/>
            <a:chExt cx="994054" cy="51195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B243DFD-5871-46E2-991D-BBFFFE09034F}"/>
                </a:ext>
              </a:extLst>
            </p:cNvPr>
            <p:cNvSpPr/>
            <p:nvPr/>
          </p:nvSpPr>
          <p:spPr>
            <a:xfrm>
              <a:off x="3751406" y="4509806"/>
              <a:ext cx="994054" cy="2414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5A374E1-6287-456D-8A32-C5434A3C9039}"/>
                </a:ext>
              </a:extLst>
            </p:cNvPr>
            <p:cNvSpPr/>
            <p:nvPr/>
          </p:nvSpPr>
          <p:spPr>
            <a:xfrm>
              <a:off x="4113204" y="423934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1C63B2E-8FB7-4014-8C37-7F4C184C2A86}"/>
              </a:ext>
            </a:extLst>
          </p:cNvPr>
          <p:cNvGrpSpPr/>
          <p:nvPr/>
        </p:nvGrpSpPr>
        <p:grpSpPr>
          <a:xfrm>
            <a:off x="2658665" y="1273389"/>
            <a:ext cx="2020149" cy="4264761"/>
            <a:chOff x="2658665" y="1273389"/>
            <a:chExt cx="2020149" cy="4264761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677956E-2AAF-4C9B-B682-B5FABA4C750A}"/>
                </a:ext>
              </a:extLst>
            </p:cNvPr>
            <p:cNvCxnSpPr/>
            <p:nvPr/>
          </p:nvCxnSpPr>
          <p:spPr>
            <a:xfrm>
              <a:off x="2658665" y="1273389"/>
              <a:ext cx="2020149" cy="4264761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62C75D6-3932-445E-9E18-B3107342132D}"/>
                </a:ext>
              </a:extLst>
            </p:cNvPr>
            <p:cNvCxnSpPr/>
            <p:nvPr/>
          </p:nvCxnSpPr>
          <p:spPr>
            <a:xfrm flipH="1">
              <a:off x="2658665" y="1273389"/>
              <a:ext cx="2020149" cy="4256679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6129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13D53A6-801A-4D23-9C17-6514F7D99A53}"/>
              </a:ext>
            </a:extLst>
          </p:cNvPr>
          <p:cNvSpPr txBox="1"/>
          <p:nvPr/>
        </p:nvSpPr>
        <p:spPr>
          <a:xfrm>
            <a:off x="320588" y="1127488"/>
            <a:ext cx="4547626" cy="45623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B939AC88-B39E-4822-A6BE-575FE8F18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326" y="1264336"/>
            <a:ext cx="2020610" cy="42657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그림 11" descr="화이트보드이(가) 표시된 사진&#10;&#10;자동 생성된 설명">
            <a:extLst>
              <a:ext uri="{FF2B5EF4-FFF2-40B4-BE49-F238E27FC236}">
                <a16:creationId xmlns:a16="http://schemas.microsoft.com/office/drawing/2014/main" id="{964DDE61-5CA8-491E-A501-9FC015895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14" y="1264337"/>
            <a:ext cx="2020610" cy="42657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UI </a:t>
            </a:r>
            <a:r>
              <a:rPr lang="ko-KR" altLang="en-US" sz="1600" b="1" dirty="0"/>
              <a:t>구성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98941-A562-481E-8A18-0DFC878168ED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3-5. </a:t>
            </a:r>
            <a:r>
              <a:rPr lang="ko-KR" altLang="en-US" sz="1100" b="1" dirty="0"/>
              <a:t>전투 화면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B1990-BA7C-4A5B-B56F-B269B70E402B}"/>
              </a:ext>
            </a:extLst>
          </p:cNvPr>
          <p:cNvSpPr txBox="1"/>
          <p:nvPr/>
        </p:nvSpPr>
        <p:spPr>
          <a:xfrm>
            <a:off x="320588" y="868699"/>
            <a:ext cx="4547626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전투 화면 구성은 다음과 같다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5E037CBE-B2D5-4F7C-BA8E-D92D09D6D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572905"/>
              </p:ext>
            </p:extLst>
          </p:nvPr>
        </p:nvGraphicFramePr>
        <p:xfrm>
          <a:off x="5026912" y="867623"/>
          <a:ext cx="6834530" cy="22021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418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4138002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전투 화면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씬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전투 시 플레이 화면이 잠시 사라지고 전투 화면이 출력된다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39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공격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캐릭터가 공격 시 공격 애니메이션을 출력한다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46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벽돌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플레이어 캐릭터의 공격은 벽돌을 던져 행해진다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078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언어 폭행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텍스트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NPC</a:t>
                      </a:r>
                      <a:r>
                        <a:rPr lang="ko-KR" altLang="en-US" sz="1000" dirty="0"/>
                        <a:t> 캐릭터는 직급에 어울리는 언어폭행으로 공격한다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40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trike="sngStrike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0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trike="sngStrike" dirty="0">
                          <a:solidFill>
                            <a:srgbClr val="FF0000"/>
                          </a:solidFill>
                        </a:rPr>
                        <a:t>Hp</a:t>
                      </a:r>
                      <a:r>
                        <a:rPr lang="ko-KR" altLang="en-US" sz="1000" strike="sngStrike" dirty="0">
                          <a:solidFill>
                            <a:srgbClr val="FF0000"/>
                          </a:solidFill>
                        </a:rPr>
                        <a:t>바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trike="sngStrike" dirty="0">
                          <a:solidFill>
                            <a:srgbClr val="FF0000"/>
                          </a:solidFill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trike="sngStrike" dirty="0">
                          <a:solidFill>
                            <a:srgbClr val="FF0000"/>
                          </a:solidFill>
                        </a:rPr>
                        <a:t>공격을 받을 시 </a:t>
                      </a:r>
                      <a:r>
                        <a:rPr lang="en-US" altLang="ko-KR" sz="1000" strike="sngStrike" dirty="0">
                          <a:solidFill>
                            <a:srgbClr val="FF0000"/>
                          </a:solidFill>
                        </a:rPr>
                        <a:t>Hp</a:t>
                      </a:r>
                      <a:r>
                        <a:rPr lang="ko-KR" altLang="en-US" sz="1000" strike="sngStrike" dirty="0">
                          <a:solidFill>
                            <a:srgbClr val="FF0000"/>
                          </a:solidFill>
                        </a:rPr>
                        <a:t>가 줄어든다 </a:t>
                      </a:r>
                      <a:r>
                        <a:rPr lang="en-US" altLang="ko-KR" sz="1000" strike="noStrike" dirty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1000" strike="noStrike" dirty="0">
                          <a:solidFill>
                            <a:srgbClr val="FF0000"/>
                          </a:solidFill>
                        </a:rPr>
                        <a:t>현재 개발된 </a:t>
                      </a:r>
                      <a:r>
                        <a:rPr lang="en-US" altLang="ko-KR" sz="1000" strike="noStrike" dirty="0">
                          <a:solidFill>
                            <a:srgbClr val="FF0000"/>
                          </a:solidFill>
                        </a:rPr>
                        <a:t>UI </a:t>
                      </a:r>
                      <a:r>
                        <a:rPr lang="ko-KR" altLang="en-US" sz="1000" strike="noStrike" dirty="0">
                          <a:solidFill>
                            <a:srgbClr val="FF0000"/>
                          </a:solidFill>
                        </a:rPr>
                        <a:t>구성</a:t>
                      </a:r>
                      <a:endParaRPr lang="ko-KR" altLang="en-US" sz="10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9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데미지 텍스트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텍스트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공격 성공 시 데미지 텍스트가 출력된다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안내 텍스트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텍스트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승리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패배 시 안내 텍스트가 출력되며 </a:t>
                      </a:r>
                      <a:r>
                        <a:rPr lang="ko-KR" altLang="en-US" sz="1000" dirty="0" err="1"/>
                        <a:t>스탯이</a:t>
                      </a:r>
                      <a:r>
                        <a:rPr lang="ko-KR" altLang="en-US" sz="1000" dirty="0"/>
                        <a:t> 상승 또는 하락한다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835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벽돌 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공격 시 벽돌이 하나 씩 차감된다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82402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8D50BAB6-785C-4EC5-862D-874A27038D30}"/>
              </a:ext>
            </a:extLst>
          </p:cNvPr>
          <p:cNvGrpSpPr/>
          <p:nvPr/>
        </p:nvGrpSpPr>
        <p:grpSpPr>
          <a:xfrm>
            <a:off x="582518" y="1827044"/>
            <a:ext cx="1802601" cy="1601956"/>
            <a:chOff x="3240375" y="4239349"/>
            <a:chExt cx="1802601" cy="160195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5488927-A865-457E-90CF-37112C5436B9}"/>
                </a:ext>
              </a:extLst>
            </p:cNvPr>
            <p:cNvSpPr/>
            <p:nvPr/>
          </p:nvSpPr>
          <p:spPr>
            <a:xfrm>
              <a:off x="3240375" y="4509806"/>
              <a:ext cx="1802601" cy="13314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6743D0C-7DCF-4011-8452-F3F10E1897AC}"/>
                </a:ext>
              </a:extLst>
            </p:cNvPr>
            <p:cNvSpPr/>
            <p:nvPr/>
          </p:nvSpPr>
          <p:spPr>
            <a:xfrm>
              <a:off x="3988141" y="423934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1D3DD37-5737-4C01-AE9A-70F795979126}"/>
              </a:ext>
            </a:extLst>
          </p:cNvPr>
          <p:cNvGrpSpPr/>
          <p:nvPr/>
        </p:nvGrpSpPr>
        <p:grpSpPr>
          <a:xfrm>
            <a:off x="473513" y="1221290"/>
            <a:ext cx="2016115" cy="511952"/>
            <a:chOff x="3240375" y="4239349"/>
            <a:chExt cx="2016115" cy="51195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8F2249-5633-4E7B-A94C-9D67E45AE7E5}"/>
                </a:ext>
              </a:extLst>
            </p:cNvPr>
            <p:cNvSpPr/>
            <p:nvPr/>
          </p:nvSpPr>
          <p:spPr>
            <a:xfrm>
              <a:off x="3240375" y="4509806"/>
              <a:ext cx="2016115" cy="2414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18D74FC-0D21-44D1-A352-EA5486957732}"/>
                </a:ext>
              </a:extLst>
            </p:cNvPr>
            <p:cNvSpPr/>
            <p:nvPr/>
          </p:nvSpPr>
          <p:spPr>
            <a:xfrm>
              <a:off x="3988141" y="423934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73E1E2F-9CEA-4B7A-9695-9E2E1444CE81}"/>
              </a:ext>
            </a:extLst>
          </p:cNvPr>
          <p:cNvGrpSpPr/>
          <p:nvPr/>
        </p:nvGrpSpPr>
        <p:grpSpPr>
          <a:xfrm>
            <a:off x="3017925" y="1703352"/>
            <a:ext cx="1296498" cy="1033409"/>
            <a:chOff x="3526130" y="4239349"/>
            <a:chExt cx="1296498" cy="103340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B8341E4-A442-49CB-B353-DA10E9EDA51E}"/>
                </a:ext>
              </a:extLst>
            </p:cNvPr>
            <p:cNvSpPr/>
            <p:nvPr/>
          </p:nvSpPr>
          <p:spPr>
            <a:xfrm>
              <a:off x="3526130" y="4509806"/>
              <a:ext cx="1296498" cy="7629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79012E1-FE99-4720-9B25-3EF9DC08E161}"/>
                </a:ext>
              </a:extLst>
            </p:cNvPr>
            <p:cNvSpPr/>
            <p:nvPr/>
          </p:nvSpPr>
          <p:spPr>
            <a:xfrm>
              <a:off x="4031607" y="423934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AF8B81D-4270-4E1B-9A4A-35E92D9333DE}"/>
              </a:ext>
            </a:extLst>
          </p:cNvPr>
          <p:cNvGrpSpPr/>
          <p:nvPr/>
        </p:nvGrpSpPr>
        <p:grpSpPr>
          <a:xfrm>
            <a:off x="3793859" y="3589172"/>
            <a:ext cx="875077" cy="270457"/>
            <a:chOff x="3947551" y="4498138"/>
            <a:chExt cx="875077" cy="270457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D1DC74C-2717-415D-B868-E15981DBCAD2}"/>
                </a:ext>
              </a:extLst>
            </p:cNvPr>
            <p:cNvSpPr/>
            <p:nvPr/>
          </p:nvSpPr>
          <p:spPr>
            <a:xfrm>
              <a:off x="4204098" y="4509806"/>
              <a:ext cx="618530" cy="2587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A7203490-2C84-4B50-9CC0-A5B40FF19150}"/>
                </a:ext>
              </a:extLst>
            </p:cNvPr>
            <p:cNvSpPr/>
            <p:nvPr/>
          </p:nvSpPr>
          <p:spPr>
            <a:xfrm>
              <a:off x="3947551" y="4498138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AEE2B97-69CD-48BC-B71B-0F73605E858F}"/>
              </a:ext>
            </a:extLst>
          </p:cNvPr>
          <p:cNvGrpSpPr/>
          <p:nvPr/>
        </p:nvGrpSpPr>
        <p:grpSpPr>
          <a:xfrm>
            <a:off x="514092" y="1327931"/>
            <a:ext cx="1934956" cy="419950"/>
            <a:chOff x="2658665" y="1273389"/>
            <a:chExt cx="2020149" cy="4264761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F651836-E7AC-4005-9BAA-2C9F199FBA69}"/>
                </a:ext>
              </a:extLst>
            </p:cNvPr>
            <p:cNvCxnSpPr/>
            <p:nvPr/>
          </p:nvCxnSpPr>
          <p:spPr>
            <a:xfrm>
              <a:off x="2658665" y="1273389"/>
              <a:ext cx="2020149" cy="4264761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A958517-AFF5-4CA4-A612-B99E866860C5}"/>
                </a:ext>
              </a:extLst>
            </p:cNvPr>
            <p:cNvCxnSpPr/>
            <p:nvPr/>
          </p:nvCxnSpPr>
          <p:spPr>
            <a:xfrm flipH="1">
              <a:off x="2658665" y="1273389"/>
              <a:ext cx="2020149" cy="4256679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537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13D53A6-801A-4D23-9C17-6514F7D99A53}"/>
              </a:ext>
            </a:extLst>
          </p:cNvPr>
          <p:cNvSpPr txBox="1"/>
          <p:nvPr/>
        </p:nvSpPr>
        <p:spPr>
          <a:xfrm>
            <a:off x="320588" y="1127488"/>
            <a:ext cx="4547626" cy="45623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E2BC203-30C1-43BB-A441-B4C2E52F3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05" y="1264068"/>
            <a:ext cx="2020737" cy="4266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0784B5F-AA4B-4F72-98E3-7DD1ABDDF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13" y="1264068"/>
            <a:ext cx="2020737" cy="4266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UI </a:t>
            </a:r>
            <a:r>
              <a:rPr lang="ko-KR" altLang="en-US" sz="1600" b="1" dirty="0"/>
              <a:t>구성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98941-A562-481E-8A18-0DFC878168ED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3-6. </a:t>
            </a:r>
            <a:r>
              <a:rPr lang="ko-KR" altLang="en-US" sz="1100" b="1" dirty="0"/>
              <a:t>대화 이벤트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B1990-BA7C-4A5B-B56F-B269B70E402B}"/>
              </a:ext>
            </a:extLst>
          </p:cNvPr>
          <p:cNvSpPr txBox="1"/>
          <p:nvPr/>
        </p:nvSpPr>
        <p:spPr>
          <a:xfrm>
            <a:off x="320588" y="868699"/>
            <a:ext cx="4547626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대화 이벤트 구성은 다음과 같다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5E037CBE-B2D5-4F7C-BA8E-D92D09D6D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021425"/>
              </p:ext>
            </p:extLst>
          </p:nvPr>
        </p:nvGraphicFramePr>
        <p:xfrm>
          <a:off x="5026912" y="867623"/>
          <a:ext cx="6834530" cy="17145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418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4138002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NPC </a:t>
                      </a:r>
                      <a:r>
                        <a:rPr lang="ko-KR" altLang="en-US" sz="1000" dirty="0"/>
                        <a:t>대사 창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NPC</a:t>
                      </a:r>
                      <a:r>
                        <a:rPr lang="ko-KR" altLang="en-US" sz="1000" dirty="0"/>
                        <a:t> 마다 직급에 해당하는 진상 멘트가 출력된다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39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NPC </a:t>
                      </a:r>
                      <a:r>
                        <a:rPr lang="ko-KR" altLang="en-US" sz="1000" dirty="0"/>
                        <a:t>일러스트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NPC</a:t>
                      </a:r>
                      <a:r>
                        <a:rPr lang="ko-KR" altLang="en-US" sz="1000" dirty="0"/>
                        <a:t>의 직급에 해당하는 일러스트가 출력된다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46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선택지 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다양한 선택지가 출력되는 버튼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개가 출력된다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078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이벤트 결과 팝업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대화 이벤트 결과가 출력되는 창이다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40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결과 정보 창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텍스트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결과 정보에 해당하는 텍스트가 출력된다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9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확인 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확인버튼 또는 팝업 창 이외 영역을 터치하면 팝업 창이 사라진다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2254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8D50BAB6-785C-4EC5-862D-874A27038D30}"/>
              </a:ext>
            </a:extLst>
          </p:cNvPr>
          <p:cNvGrpSpPr/>
          <p:nvPr/>
        </p:nvGrpSpPr>
        <p:grpSpPr>
          <a:xfrm>
            <a:off x="580269" y="4216293"/>
            <a:ext cx="1802601" cy="1018969"/>
            <a:chOff x="3240375" y="4306288"/>
            <a:chExt cx="1802601" cy="1018969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5488927-A865-457E-90CF-37112C5436B9}"/>
                </a:ext>
              </a:extLst>
            </p:cNvPr>
            <p:cNvSpPr/>
            <p:nvPr/>
          </p:nvSpPr>
          <p:spPr>
            <a:xfrm>
              <a:off x="3240375" y="4509806"/>
              <a:ext cx="1802601" cy="8154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6743D0C-7DCF-4011-8452-F3F10E1897AC}"/>
                </a:ext>
              </a:extLst>
            </p:cNvPr>
            <p:cNvSpPr/>
            <p:nvPr/>
          </p:nvSpPr>
          <p:spPr>
            <a:xfrm>
              <a:off x="4006446" y="4306288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1D3DD37-5737-4C01-AE9A-70F795979126}"/>
              </a:ext>
            </a:extLst>
          </p:cNvPr>
          <p:cNvGrpSpPr/>
          <p:nvPr/>
        </p:nvGrpSpPr>
        <p:grpSpPr>
          <a:xfrm>
            <a:off x="580269" y="1542071"/>
            <a:ext cx="1802601" cy="669933"/>
            <a:chOff x="3240375" y="4239349"/>
            <a:chExt cx="1802601" cy="66993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8F2249-5633-4E7B-A94C-9D67E45AE7E5}"/>
                </a:ext>
              </a:extLst>
            </p:cNvPr>
            <p:cNvSpPr/>
            <p:nvPr/>
          </p:nvSpPr>
          <p:spPr>
            <a:xfrm>
              <a:off x="3240375" y="4509806"/>
              <a:ext cx="1802601" cy="3994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18D74FC-0D21-44D1-A352-EA5486957732}"/>
                </a:ext>
              </a:extLst>
            </p:cNvPr>
            <p:cNvSpPr/>
            <p:nvPr/>
          </p:nvSpPr>
          <p:spPr>
            <a:xfrm>
              <a:off x="3988141" y="423934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73E1E2F-9CEA-4B7A-9695-9E2E1444CE81}"/>
              </a:ext>
            </a:extLst>
          </p:cNvPr>
          <p:cNvGrpSpPr/>
          <p:nvPr/>
        </p:nvGrpSpPr>
        <p:grpSpPr>
          <a:xfrm>
            <a:off x="2814034" y="2708553"/>
            <a:ext cx="1707036" cy="968322"/>
            <a:chOff x="3320861" y="4239349"/>
            <a:chExt cx="1707036" cy="96832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B8341E4-A442-49CB-B353-DA10E9EDA51E}"/>
                </a:ext>
              </a:extLst>
            </p:cNvPr>
            <p:cNvSpPr/>
            <p:nvPr/>
          </p:nvSpPr>
          <p:spPr>
            <a:xfrm>
              <a:off x="3320861" y="4422103"/>
              <a:ext cx="1707036" cy="7855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79012E1-FE99-4720-9B25-3EF9DC08E161}"/>
                </a:ext>
              </a:extLst>
            </p:cNvPr>
            <p:cNvSpPr/>
            <p:nvPr/>
          </p:nvSpPr>
          <p:spPr>
            <a:xfrm>
              <a:off x="4031607" y="423934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5692316-2EB8-4CA1-862A-F79D79C87EDE}"/>
              </a:ext>
            </a:extLst>
          </p:cNvPr>
          <p:cNvGrpSpPr/>
          <p:nvPr/>
        </p:nvGrpSpPr>
        <p:grpSpPr>
          <a:xfrm>
            <a:off x="580269" y="2257078"/>
            <a:ext cx="1802601" cy="1913001"/>
            <a:chOff x="3240375" y="4306288"/>
            <a:chExt cx="1802601" cy="191300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397D3F1-E420-4CFC-85DC-5F7B89F8B59B}"/>
                </a:ext>
              </a:extLst>
            </p:cNvPr>
            <p:cNvSpPr/>
            <p:nvPr/>
          </p:nvSpPr>
          <p:spPr>
            <a:xfrm>
              <a:off x="3240375" y="4509806"/>
              <a:ext cx="1802601" cy="17094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2098874-C0E5-472B-B353-D098B31E94AC}"/>
                </a:ext>
              </a:extLst>
            </p:cNvPr>
            <p:cNvSpPr/>
            <p:nvPr/>
          </p:nvSpPr>
          <p:spPr>
            <a:xfrm>
              <a:off x="4006446" y="4306288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55FBEB9-F6A6-4CE7-82EF-6C54FF2C6E06}"/>
              </a:ext>
            </a:extLst>
          </p:cNvPr>
          <p:cNvGrpSpPr/>
          <p:nvPr/>
        </p:nvGrpSpPr>
        <p:grpSpPr>
          <a:xfrm>
            <a:off x="2821058" y="3069767"/>
            <a:ext cx="1422531" cy="270457"/>
            <a:chOff x="3327885" y="4419956"/>
            <a:chExt cx="1422531" cy="27045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5B91F35-2768-4A03-BBBF-B0A233F00A12}"/>
                </a:ext>
              </a:extLst>
            </p:cNvPr>
            <p:cNvSpPr/>
            <p:nvPr/>
          </p:nvSpPr>
          <p:spPr>
            <a:xfrm>
              <a:off x="3598342" y="4422103"/>
              <a:ext cx="1152074" cy="2683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6D12234-4FA3-4664-9237-7FC732188D8A}"/>
                </a:ext>
              </a:extLst>
            </p:cNvPr>
            <p:cNvSpPr/>
            <p:nvPr/>
          </p:nvSpPr>
          <p:spPr>
            <a:xfrm>
              <a:off x="3327885" y="4419956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2D1853A-C3D8-43A4-A974-F8CEF17DD7BF}"/>
              </a:ext>
            </a:extLst>
          </p:cNvPr>
          <p:cNvGrpSpPr/>
          <p:nvPr/>
        </p:nvGrpSpPr>
        <p:grpSpPr>
          <a:xfrm>
            <a:off x="2878931" y="3328556"/>
            <a:ext cx="1627570" cy="270457"/>
            <a:chOff x="3258074" y="4358375"/>
            <a:chExt cx="1627570" cy="270457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816E314-2A7B-48F7-9BA6-C615DF69FA36}"/>
                </a:ext>
              </a:extLst>
            </p:cNvPr>
            <p:cNvSpPr/>
            <p:nvPr/>
          </p:nvSpPr>
          <p:spPr>
            <a:xfrm>
              <a:off x="3258074" y="4422103"/>
              <a:ext cx="1492342" cy="1254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6905371-2614-4069-A0BA-7A001B737EFA}"/>
                </a:ext>
              </a:extLst>
            </p:cNvPr>
            <p:cNvSpPr/>
            <p:nvPr/>
          </p:nvSpPr>
          <p:spPr>
            <a:xfrm>
              <a:off x="4615187" y="4358375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482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13D53A6-801A-4D23-9C17-6514F7D99A53}"/>
              </a:ext>
            </a:extLst>
          </p:cNvPr>
          <p:cNvSpPr txBox="1"/>
          <p:nvPr/>
        </p:nvSpPr>
        <p:spPr>
          <a:xfrm>
            <a:off x="320588" y="1127488"/>
            <a:ext cx="4547626" cy="45623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UI </a:t>
            </a:r>
            <a:r>
              <a:rPr lang="ko-KR" altLang="en-US" sz="1600" b="1" dirty="0"/>
              <a:t>구성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98941-A562-481E-8A18-0DFC878168ED}"/>
              </a:ext>
            </a:extLst>
          </p:cNvPr>
          <p:cNvSpPr txBox="1"/>
          <p:nvPr/>
        </p:nvSpPr>
        <p:spPr>
          <a:xfrm>
            <a:off x="320588" y="606013"/>
            <a:ext cx="2619462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3-6. </a:t>
            </a:r>
            <a:r>
              <a:rPr lang="ko-KR" altLang="en-US" sz="1100" b="1" dirty="0"/>
              <a:t>엔딩 이벤트</a:t>
            </a:r>
            <a:r>
              <a:rPr lang="en-US" altLang="ko-KR" sz="1100" b="1" dirty="0"/>
              <a:t>/ </a:t>
            </a:r>
            <a:r>
              <a:rPr lang="ko-KR" altLang="en-US" sz="1100" b="1" dirty="0"/>
              <a:t>컬렉션 화면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B1990-BA7C-4A5B-B56F-B269B70E402B}"/>
              </a:ext>
            </a:extLst>
          </p:cNvPr>
          <p:cNvSpPr txBox="1"/>
          <p:nvPr/>
        </p:nvSpPr>
        <p:spPr>
          <a:xfrm>
            <a:off x="320588" y="868699"/>
            <a:ext cx="4547626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전투 화면 구성은 다음과 같다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5E037CBE-B2D5-4F7C-BA8E-D92D09D6D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131512"/>
              </p:ext>
            </p:extLst>
          </p:nvPr>
        </p:nvGraphicFramePr>
        <p:xfrm>
          <a:off x="5026912" y="867623"/>
          <a:ext cx="6834530" cy="24460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418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4138002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엔딩 텍스트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텍스트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엔딩 형태에 맞는 텍스트가 출력된다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39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엔딩 일러스트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엔딩 일러스트가 출력된다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46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엔딩 컬렉션 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텍스트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엔딩 형태에 맞는 컬렉션 명이 출력된다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078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뒤로 가기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터치 시 메인 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40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텍스트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컬렉션 제목 텍스트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9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엔딩 아이콘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엔딩 형태에 맞는 아이콘이 출력된다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엔딩 정보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텍스트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엔딩 명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추가되는 </a:t>
                      </a:r>
                      <a:r>
                        <a:rPr lang="ko-KR" altLang="en-US" sz="1000" dirty="0" err="1"/>
                        <a:t>스탯</a:t>
                      </a:r>
                      <a:r>
                        <a:rPr lang="ko-KR" altLang="en-US" sz="1000" dirty="0"/>
                        <a:t> 정보를 제공한다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835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엔딩 카드 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6, 7</a:t>
                      </a:r>
                      <a:r>
                        <a:rPr lang="ko-KR" altLang="en-US" sz="1000" dirty="0"/>
                        <a:t>번의 정보가 담겨있는 엔딩 컬렉션 카드다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82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엔딩 다시 보기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엔딩 카드를 터치하면 해당 엔딩의 컬렉션 일러스트가 출력된다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70386"/>
                  </a:ext>
                </a:extLst>
              </a:tr>
            </a:tbl>
          </a:graphicData>
        </a:graphic>
      </p:graphicFrame>
      <p:pic>
        <p:nvPicPr>
          <p:cNvPr id="3" name="그림 2" descr="텍스트, 사람, 스크린샷이(가) 표시된 사진&#10;&#10;자동 생성된 설명">
            <a:extLst>
              <a:ext uri="{FF2B5EF4-FFF2-40B4-BE49-F238E27FC236}">
                <a16:creationId xmlns:a16="http://schemas.microsoft.com/office/drawing/2014/main" id="{CADD97BC-3B4D-4671-858C-5178A0855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49" y="1264068"/>
            <a:ext cx="2020737" cy="42660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8D50BAB6-785C-4EC5-862D-874A27038D30}"/>
              </a:ext>
            </a:extLst>
          </p:cNvPr>
          <p:cNvGrpSpPr/>
          <p:nvPr/>
        </p:nvGrpSpPr>
        <p:grpSpPr>
          <a:xfrm>
            <a:off x="1185139" y="4835251"/>
            <a:ext cx="592862" cy="407037"/>
            <a:chOff x="3845245" y="4306288"/>
            <a:chExt cx="592862" cy="40703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5488927-A865-457E-90CF-37112C5436B9}"/>
                </a:ext>
              </a:extLst>
            </p:cNvPr>
            <p:cNvSpPr/>
            <p:nvPr/>
          </p:nvSpPr>
          <p:spPr>
            <a:xfrm>
              <a:off x="3845245" y="4509806"/>
              <a:ext cx="592862" cy="2035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6743D0C-7DCF-4011-8452-F3F10E1897AC}"/>
                </a:ext>
              </a:extLst>
            </p:cNvPr>
            <p:cNvSpPr/>
            <p:nvPr/>
          </p:nvSpPr>
          <p:spPr>
            <a:xfrm>
              <a:off x="4006446" y="4306288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1D3DD37-5737-4C01-AE9A-70F795979126}"/>
              </a:ext>
            </a:extLst>
          </p:cNvPr>
          <p:cNvGrpSpPr/>
          <p:nvPr/>
        </p:nvGrpSpPr>
        <p:grpSpPr>
          <a:xfrm>
            <a:off x="580269" y="2133675"/>
            <a:ext cx="1802601" cy="865163"/>
            <a:chOff x="3240375" y="4239349"/>
            <a:chExt cx="1802601" cy="86516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8F2249-5633-4E7B-A94C-9D67E45AE7E5}"/>
                </a:ext>
              </a:extLst>
            </p:cNvPr>
            <p:cNvSpPr/>
            <p:nvPr/>
          </p:nvSpPr>
          <p:spPr>
            <a:xfrm>
              <a:off x="3240375" y="4509806"/>
              <a:ext cx="1802601" cy="5947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18D74FC-0D21-44D1-A352-EA5486957732}"/>
                </a:ext>
              </a:extLst>
            </p:cNvPr>
            <p:cNvSpPr/>
            <p:nvPr/>
          </p:nvSpPr>
          <p:spPr>
            <a:xfrm>
              <a:off x="3988141" y="423934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5692316-2EB8-4CA1-862A-F79D79C87EDE}"/>
              </a:ext>
            </a:extLst>
          </p:cNvPr>
          <p:cNvGrpSpPr/>
          <p:nvPr/>
        </p:nvGrpSpPr>
        <p:grpSpPr>
          <a:xfrm>
            <a:off x="306155" y="3063825"/>
            <a:ext cx="2192132" cy="1311326"/>
            <a:chOff x="2966261" y="4509807"/>
            <a:chExt cx="2192132" cy="131132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397D3F1-E420-4CFC-85DC-5F7B89F8B59B}"/>
                </a:ext>
              </a:extLst>
            </p:cNvPr>
            <p:cNvSpPr/>
            <p:nvPr/>
          </p:nvSpPr>
          <p:spPr>
            <a:xfrm>
              <a:off x="3124959" y="4509807"/>
              <a:ext cx="2033434" cy="13113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2098874-C0E5-472B-B353-D098B31E94AC}"/>
                </a:ext>
              </a:extLst>
            </p:cNvPr>
            <p:cNvSpPr/>
            <p:nvPr/>
          </p:nvSpPr>
          <p:spPr>
            <a:xfrm>
              <a:off x="2966261" y="5030241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F4E291D8-80A1-4695-A1CC-8CE948087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853" y="1553825"/>
            <a:ext cx="2163612" cy="36060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198F7BAE-AA4D-4F99-AC94-0F2B7387114C}"/>
              </a:ext>
            </a:extLst>
          </p:cNvPr>
          <p:cNvGrpSpPr/>
          <p:nvPr/>
        </p:nvGrpSpPr>
        <p:grpSpPr>
          <a:xfrm>
            <a:off x="2621853" y="1337871"/>
            <a:ext cx="400748" cy="529246"/>
            <a:chOff x="3961170" y="4239349"/>
            <a:chExt cx="400748" cy="52924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75C070C-75A1-474F-A521-EB8BCD3856A7}"/>
                </a:ext>
              </a:extLst>
            </p:cNvPr>
            <p:cNvSpPr/>
            <p:nvPr/>
          </p:nvSpPr>
          <p:spPr>
            <a:xfrm>
              <a:off x="3961170" y="4509806"/>
              <a:ext cx="400748" cy="2587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0CCB8D1-94A0-48E8-8604-2D483CD9B748}"/>
                </a:ext>
              </a:extLst>
            </p:cNvPr>
            <p:cNvSpPr/>
            <p:nvPr/>
          </p:nvSpPr>
          <p:spPr>
            <a:xfrm>
              <a:off x="4026315" y="423934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D63C46-8BDC-41AA-AF26-59CD620EB6DE}"/>
              </a:ext>
            </a:extLst>
          </p:cNvPr>
          <p:cNvGrpSpPr/>
          <p:nvPr/>
        </p:nvGrpSpPr>
        <p:grpSpPr>
          <a:xfrm>
            <a:off x="3503285" y="1359627"/>
            <a:ext cx="400748" cy="529246"/>
            <a:chOff x="3961170" y="4239349"/>
            <a:chExt cx="400748" cy="52924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D583727-27AA-4165-A3B1-AA1DA80BAE36}"/>
                </a:ext>
              </a:extLst>
            </p:cNvPr>
            <p:cNvSpPr/>
            <p:nvPr/>
          </p:nvSpPr>
          <p:spPr>
            <a:xfrm>
              <a:off x="3961170" y="4509806"/>
              <a:ext cx="400748" cy="2587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F5A5D5D-12C8-4CF1-BF40-673D01D7F29B}"/>
                </a:ext>
              </a:extLst>
            </p:cNvPr>
            <p:cNvSpPr/>
            <p:nvPr/>
          </p:nvSpPr>
          <p:spPr>
            <a:xfrm>
              <a:off x="4026315" y="423934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713FB58-464D-4B1B-8FA6-0CC4910D69FC}"/>
              </a:ext>
            </a:extLst>
          </p:cNvPr>
          <p:cNvGrpSpPr/>
          <p:nvPr/>
        </p:nvGrpSpPr>
        <p:grpSpPr>
          <a:xfrm>
            <a:off x="2479408" y="1921620"/>
            <a:ext cx="651228" cy="668941"/>
            <a:chOff x="3710690" y="4099654"/>
            <a:chExt cx="651228" cy="66894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2ACFF29-3C3B-4DBD-A021-34806FAF9C6B}"/>
                </a:ext>
              </a:extLst>
            </p:cNvPr>
            <p:cNvSpPr/>
            <p:nvPr/>
          </p:nvSpPr>
          <p:spPr>
            <a:xfrm>
              <a:off x="3961170" y="4099654"/>
              <a:ext cx="400748" cy="6689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B36E8C9-03D2-4491-8696-D5014212A178}"/>
                </a:ext>
              </a:extLst>
            </p:cNvPr>
            <p:cNvSpPr/>
            <p:nvPr/>
          </p:nvSpPr>
          <p:spPr>
            <a:xfrm>
              <a:off x="3710690" y="427747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D138903-A7E5-4771-BB17-0F8D103F7E81}"/>
              </a:ext>
            </a:extLst>
          </p:cNvPr>
          <p:cNvGrpSpPr/>
          <p:nvPr/>
        </p:nvGrpSpPr>
        <p:grpSpPr>
          <a:xfrm>
            <a:off x="2930262" y="2664367"/>
            <a:ext cx="1267088" cy="668941"/>
            <a:chOff x="3710690" y="4099654"/>
            <a:chExt cx="1267088" cy="668941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ADBA1DA-0E5D-4F82-A0FE-8D3250D3C7A7}"/>
                </a:ext>
              </a:extLst>
            </p:cNvPr>
            <p:cNvSpPr/>
            <p:nvPr/>
          </p:nvSpPr>
          <p:spPr>
            <a:xfrm>
              <a:off x="3961170" y="4099654"/>
              <a:ext cx="1016608" cy="6689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7776AF4-2E35-49AD-B0C1-083349DFEC41}"/>
                </a:ext>
              </a:extLst>
            </p:cNvPr>
            <p:cNvSpPr/>
            <p:nvPr/>
          </p:nvSpPr>
          <p:spPr>
            <a:xfrm>
              <a:off x="3710690" y="427747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223C7DC-AEE8-4C52-AA70-213449D87E5E}"/>
              </a:ext>
            </a:extLst>
          </p:cNvPr>
          <p:cNvGrpSpPr/>
          <p:nvPr/>
        </p:nvGrpSpPr>
        <p:grpSpPr>
          <a:xfrm>
            <a:off x="2458855" y="3414362"/>
            <a:ext cx="2152700" cy="668941"/>
            <a:chOff x="3710690" y="4099654"/>
            <a:chExt cx="2152700" cy="6689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31AB833-A045-4E8A-960E-DCE85BCACDFE}"/>
                </a:ext>
              </a:extLst>
            </p:cNvPr>
            <p:cNvSpPr/>
            <p:nvPr/>
          </p:nvSpPr>
          <p:spPr>
            <a:xfrm>
              <a:off x="3961170" y="4099654"/>
              <a:ext cx="1902220" cy="6689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DA4BABC-652F-493E-AAAF-FCE63B2DE4A0}"/>
                </a:ext>
              </a:extLst>
            </p:cNvPr>
            <p:cNvSpPr/>
            <p:nvPr/>
          </p:nvSpPr>
          <p:spPr>
            <a:xfrm>
              <a:off x="3710690" y="427747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851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3"/>
            <a:ext cx="12192000" cy="552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717C27-A790-4074-921E-39352B9D30BC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0. </a:t>
            </a:r>
            <a:r>
              <a:rPr lang="ko-KR" altLang="en-US" sz="1600" b="1" dirty="0">
                <a:latin typeface="+mj-lt"/>
              </a:rPr>
              <a:t>문서 이력</a:t>
            </a:r>
            <a:endParaRPr lang="en-US" altLang="ko-KR" sz="1600" b="1" dirty="0">
              <a:latin typeface="+mj-lt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228CC26-2990-4B86-B259-1D7608344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12688"/>
              </p:ext>
            </p:extLst>
          </p:nvPr>
        </p:nvGraphicFramePr>
        <p:xfrm>
          <a:off x="320588" y="886482"/>
          <a:ext cx="11541895" cy="56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>
                  <a:extLst>
                    <a:ext uri="{9D8B030D-6E8A-4147-A177-3AD203B41FA5}">
                      <a16:colId xmlns:a16="http://schemas.microsoft.com/office/drawing/2014/main" val="2395970356"/>
                    </a:ext>
                  </a:extLst>
                </a:gridCol>
                <a:gridCol w="1007075">
                  <a:extLst>
                    <a:ext uri="{9D8B030D-6E8A-4147-A177-3AD203B41FA5}">
                      <a16:colId xmlns:a16="http://schemas.microsoft.com/office/drawing/2014/main" val="635339287"/>
                    </a:ext>
                  </a:extLst>
                </a:gridCol>
                <a:gridCol w="1056503">
                  <a:extLst>
                    <a:ext uri="{9D8B030D-6E8A-4147-A177-3AD203B41FA5}">
                      <a16:colId xmlns:a16="http://schemas.microsoft.com/office/drawing/2014/main" val="3986455100"/>
                    </a:ext>
                  </a:extLst>
                </a:gridCol>
                <a:gridCol w="8384059">
                  <a:extLst>
                    <a:ext uri="{9D8B030D-6E8A-4147-A177-3AD203B41FA5}">
                      <a16:colId xmlns:a16="http://schemas.microsoft.com/office/drawing/2014/main" val="2175268523"/>
                    </a:ext>
                  </a:extLst>
                </a:gridCol>
                <a:gridCol w="654905">
                  <a:extLst>
                    <a:ext uri="{9D8B030D-6E8A-4147-A177-3AD203B41FA5}">
                      <a16:colId xmlns:a16="http://schemas.microsoft.com/office/drawing/2014/main" val="1289178422"/>
                    </a:ext>
                  </a:extLst>
                </a:gridCol>
              </a:tblGrid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8113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이영훈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2022-03-28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최초 작성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15223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이영훈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2022-04-06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설정 탭 삭제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확인 팝업 창 출력 내용 추가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2556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4617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4439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0718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44300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24449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80529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1169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617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40671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9586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508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2280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973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26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13D53A6-801A-4D23-9C17-6514F7D99A53}"/>
              </a:ext>
            </a:extLst>
          </p:cNvPr>
          <p:cNvSpPr txBox="1"/>
          <p:nvPr/>
        </p:nvSpPr>
        <p:spPr>
          <a:xfrm>
            <a:off x="320588" y="1127488"/>
            <a:ext cx="4547626" cy="45623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pic>
        <p:nvPicPr>
          <p:cNvPr id="49" name="그림 4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ACD1B3CB-2C08-435B-ACAE-6CE0BC818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10" y="1270296"/>
            <a:ext cx="2020610" cy="42657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UI </a:t>
            </a:r>
            <a:r>
              <a:rPr lang="ko-KR" altLang="en-US" sz="1600" b="1" dirty="0"/>
              <a:t>구성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98941-A562-481E-8A18-0DFC878168ED}"/>
              </a:ext>
            </a:extLst>
          </p:cNvPr>
          <p:cNvSpPr txBox="1"/>
          <p:nvPr/>
        </p:nvSpPr>
        <p:spPr>
          <a:xfrm>
            <a:off x="320588" y="606013"/>
            <a:ext cx="2619462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3-7. </a:t>
            </a:r>
            <a:r>
              <a:rPr lang="ko-KR" altLang="en-US" sz="1100" b="1" dirty="0">
                <a:solidFill>
                  <a:srgbClr val="FF0000"/>
                </a:solidFill>
              </a:rPr>
              <a:t>확인 팝업 창</a:t>
            </a:r>
            <a:endParaRPr lang="en-US" altLang="ko-KR" sz="11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B1990-BA7C-4A5B-B56F-B269B70E402B}"/>
              </a:ext>
            </a:extLst>
          </p:cNvPr>
          <p:cNvSpPr txBox="1"/>
          <p:nvPr/>
        </p:nvSpPr>
        <p:spPr>
          <a:xfrm>
            <a:off x="320588" y="868699"/>
            <a:ext cx="4547626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전투 화면 구성은 다음과 같다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5E037CBE-B2D5-4F7C-BA8E-D92D09D6D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159309"/>
              </p:ext>
            </p:extLst>
          </p:nvPr>
        </p:nvGraphicFramePr>
        <p:xfrm>
          <a:off x="5026912" y="867623"/>
          <a:ext cx="6834530" cy="24460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418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4138002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수락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거절 팝업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팝업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대화 걸기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프로젝트 시작 전 확인 </a:t>
                      </a:r>
                      <a:r>
                        <a:rPr lang="ko-KR" altLang="en-US" sz="1000" dirty="0" err="1"/>
                        <a:t>팝업창</a:t>
                      </a:r>
                      <a:r>
                        <a:rPr lang="ko-KR" altLang="en-US" sz="1000" dirty="0"/>
                        <a:t> 출력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39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46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078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40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9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835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82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70386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F5692316-2EB8-4CA1-862A-F79D79C87EDE}"/>
              </a:ext>
            </a:extLst>
          </p:cNvPr>
          <p:cNvGrpSpPr/>
          <p:nvPr/>
        </p:nvGrpSpPr>
        <p:grpSpPr>
          <a:xfrm>
            <a:off x="306155" y="4448431"/>
            <a:ext cx="2271480" cy="871153"/>
            <a:chOff x="2966261" y="4751413"/>
            <a:chExt cx="2271480" cy="87115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397D3F1-E420-4CFC-85DC-5F7B89F8B59B}"/>
                </a:ext>
              </a:extLst>
            </p:cNvPr>
            <p:cNvSpPr/>
            <p:nvPr/>
          </p:nvSpPr>
          <p:spPr>
            <a:xfrm>
              <a:off x="3124958" y="4751413"/>
              <a:ext cx="2112783" cy="8711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2098874-C0E5-472B-B353-D098B31E94AC}"/>
                </a:ext>
              </a:extLst>
            </p:cNvPr>
            <p:cNvSpPr/>
            <p:nvPr/>
          </p:nvSpPr>
          <p:spPr>
            <a:xfrm>
              <a:off x="2966261" y="5030241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1C924EF4-B924-4417-92C2-7C6D2522E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618" y="1270774"/>
            <a:ext cx="2020611" cy="42657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1" name="그림 50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CE46725B-8B71-4D24-99E9-53BE00DC9C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3" b="6329"/>
          <a:stretch/>
        </p:blipFill>
        <p:spPr>
          <a:xfrm>
            <a:off x="2712619" y="2976180"/>
            <a:ext cx="2020610" cy="8402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B0839D4-82F1-49FE-B515-756EAC656956}"/>
              </a:ext>
            </a:extLst>
          </p:cNvPr>
          <p:cNvSpPr/>
          <p:nvPr/>
        </p:nvSpPr>
        <p:spPr>
          <a:xfrm>
            <a:off x="2963054" y="3039762"/>
            <a:ext cx="1496026" cy="2738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프로젝트 시작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137A05E-D626-4E91-96EC-61F1FC89F5F2}"/>
              </a:ext>
            </a:extLst>
          </p:cNvPr>
          <p:cNvGrpSpPr/>
          <p:nvPr/>
        </p:nvGrpSpPr>
        <p:grpSpPr>
          <a:xfrm>
            <a:off x="2553920" y="2960733"/>
            <a:ext cx="2271480" cy="2358851"/>
            <a:chOff x="2966261" y="4751413"/>
            <a:chExt cx="2271480" cy="235885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364D4C5-BC69-447B-A066-DCA0E8C45F23}"/>
                </a:ext>
              </a:extLst>
            </p:cNvPr>
            <p:cNvSpPr/>
            <p:nvPr/>
          </p:nvSpPr>
          <p:spPr>
            <a:xfrm>
              <a:off x="3124958" y="4751413"/>
              <a:ext cx="2112783" cy="23588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54B71E0-8313-4892-9930-3D1D19065891}"/>
                </a:ext>
              </a:extLst>
            </p:cNvPr>
            <p:cNvSpPr/>
            <p:nvPr/>
          </p:nvSpPr>
          <p:spPr>
            <a:xfrm>
              <a:off x="2966261" y="5030241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276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/>
              <a:t>4. </a:t>
            </a:r>
            <a:r>
              <a:rPr lang="ko-KR" altLang="en-US" sz="2400" b="1" dirty="0"/>
              <a:t>디자이너 체크리스트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595260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3927562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4. </a:t>
            </a:r>
            <a:r>
              <a:rPr lang="ko-KR" altLang="en-US" sz="1600" b="1" dirty="0"/>
              <a:t>디자이너 체크리스트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98941-A562-481E-8A18-0DFC878168ED}"/>
              </a:ext>
            </a:extLst>
          </p:cNvPr>
          <p:cNvSpPr txBox="1"/>
          <p:nvPr/>
        </p:nvSpPr>
        <p:spPr>
          <a:xfrm>
            <a:off x="320588" y="606013"/>
            <a:ext cx="2619462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4-1. </a:t>
            </a:r>
            <a:r>
              <a:rPr lang="ko-KR" altLang="en-US" sz="1100" b="1" dirty="0"/>
              <a:t>버튼 및 이미지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5E037CBE-B2D5-4F7C-BA8E-D92D09D6D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638619"/>
              </p:ext>
            </p:extLst>
          </p:nvPr>
        </p:nvGraphicFramePr>
        <p:xfrm>
          <a:off x="320588" y="867623"/>
          <a:ext cx="6988434" cy="41529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418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4291906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개미 키우기 타이틀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개미 주식회사 타이틀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39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메인 배경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타이틀 메인 배경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46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선택 아이콘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서류가방 아이콘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078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닉네임 입력 팝업 창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닉네임 입력 팝업 창 배경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40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확인 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확인 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9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채팅 박스 배경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채팅 박스 이미지 배경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대화 터치 </a:t>
                      </a:r>
                      <a:r>
                        <a:rPr lang="en-US" altLang="ko-KR" sz="1000" dirty="0"/>
                        <a:t>UI </a:t>
                      </a:r>
                      <a:r>
                        <a:rPr lang="ko-KR" altLang="en-US" sz="1000" dirty="0"/>
                        <a:t>아이콘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아래로 보는 삼각형 형태의 아이콘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835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상단 정보 바 배경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가지의 데이터가 들어가며 중앙이 조금 더 두꺼운 상단 정보 바 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82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사무실 책상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플레이 화면에 삽입 될 사무실 책상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70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사무실 배경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플레이 화면에 삽입 될 사무실 </a:t>
                      </a:r>
                      <a:r>
                        <a:rPr lang="ko-KR" altLang="en-US" sz="1000" dirty="0" err="1"/>
                        <a:t>사무실</a:t>
                      </a:r>
                      <a:r>
                        <a:rPr lang="ko-KR" altLang="en-US" sz="1000" dirty="0"/>
                        <a:t> 배경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941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지갑 아이콘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돈 출력 창에 표시 될 지갑 아이콘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08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벽돌 아이콘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구멍이 송송 뚫린 벽돌 아이콘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839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하단 정보 창 배경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하단 정보가 들어가는 창의 배경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8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슬롯 카드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능력 업그레이드 정보가 들어갈 카드 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184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하단 버튼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하단에 삽입 될 능력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프로젝트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전투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상점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설정 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53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solidFill>
                            <a:srgbClr val="FF0000"/>
                          </a:solidFill>
                        </a:rPr>
                        <a:t>스탯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 아이콘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추후 업데이트 예정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213615"/>
                  </a:ext>
                </a:extLst>
              </a:tr>
            </a:tbl>
          </a:graphicData>
        </a:graphic>
      </p:graphicFrame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37DAACC-78F6-4058-B4CE-A608AABC6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26" y="867623"/>
            <a:ext cx="1213284" cy="25613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F359255-E72C-4289-B362-B0F4C998D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114" y="867623"/>
            <a:ext cx="1213283" cy="25613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C7108F-D31B-4889-A502-9CA6368C8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801" y="867623"/>
            <a:ext cx="1213284" cy="25613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52E437D-073B-4DAD-9E81-A13E7740B7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26" y="3518147"/>
            <a:ext cx="1213284" cy="25613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D84636B-F6AD-47D7-8603-4CA0A7CD9F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114" y="3518148"/>
            <a:ext cx="1213283" cy="25613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22D4D8F-1D0D-44CF-B0E6-11920DF4ABE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15"/>
          <a:stretch/>
        </p:blipFill>
        <p:spPr>
          <a:xfrm>
            <a:off x="10042801" y="3518147"/>
            <a:ext cx="2045372" cy="19338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D6515A-2996-4A15-8C10-F9D6D37C293D}"/>
              </a:ext>
            </a:extLst>
          </p:cNvPr>
          <p:cNvSpPr/>
          <p:nvPr/>
        </p:nvSpPr>
        <p:spPr>
          <a:xfrm>
            <a:off x="10096079" y="3762007"/>
            <a:ext cx="1992094" cy="246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328698-5FBC-4892-9BE9-44324D787204}"/>
              </a:ext>
            </a:extLst>
          </p:cNvPr>
          <p:cNvGrpSpPr/>
          <p:nvPr/>
        </p:nvGrpSpPr>
        <p:grpSpPr>
          <a:xfrm>
            <a:off x="9816383" y="3746786"/>
            <a:ext cx="354584" cy="276999"/>
            <a:chOff x="3682447" y="2745308"/>
            <a:chExt cx="354584" cy="27699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E8C5420-E99A-4AD4-A3BB-731419D44789}"/>
                </a:ext>
              </a:extLst>
            </p:cNvPr>
            <p:cNvSpPr/>
            <p:nvPr/>
          </p:nvSpPr>
          <p:spPr>
            <a:xfrm>
              <a:off x="3725696" y="274997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ECAD10-C317-4CA0-8E5C-F203028D36CF}"/>
                </a:ext>
              </a:extLst>
            </p:cNvPr>
            <p:cNvSpPr txBox="1"/>
            <p:nvPr/>
          </p:nvSpPr>
          <p:spPr>
            <a:xfrm>
              <a:off x="3682447" y="2745308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14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8052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3927562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4. </a:t>
            </a:r>
            <a:r>
              <a:rPr lang="ko-KR" altLang="en-US" sz="1600" b="1" dirty="0"/>
              <a:t>디자이너 체크리스트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98941-A562-481E-8A18-0DFC878168ED}"/>
              </a:ext>
            </a:extLst>
          </p:cNvPr>
          <p:cNvSpPr txBox="1"/>
          <p:nvPr/>
        </p:nvSpPr>
        <p:spPr>
          <a:xfrm>
            <a:off x="320588" y="606013"/>
            <a:ext cx="2619462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4-1. </a:t>
            </a:r>
            <a:r>
              <a:rPr lang="ko-KR" altLang="en-US" sz="1100" b="1" dirty="0"/>
              <a:t>버튼 및 이미지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5E037CBE-B2D5-4F7C-BA8E-D92D09D6D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762487"/>
              </p:ext>
            </p:extLst>
          </p:nvPr>
        </p:nvGraphicFramePr>
        <p:xfrm>
          <a:off x="320588" y="867623"/>
          <a:ext cx="7045584" cy="19583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418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471930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4291906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프로젝트 카드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프로젝트 정보가 들어갈 카드 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39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프로젝트 아이콘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프로젝트 명에 해당하는 디자인 아이콘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46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프로젝트 진행 팝업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프로젝트 진행중을 표시 출력하는 팝업 창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078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전투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상점 목록 카드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전투 상대 이미지 또는 상점아이템 이미지가 출력될 카드 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40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전투하기 버튼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소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플레이어 화면에서 출력될 전투하기 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9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전투 확인 팝업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전투확인을 위한 팝업 창 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전투하기 버튼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대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전투 확인 팝업에서 출력 될 전투하기 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835587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2D32BA1-8BAF-4C49-AC2A-DE0E485F6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176" y="874062"/>
            <a:ext cx="2020611" cy="42657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F18DB54-278B-478A-AB54-268AB0F0CE0D}"/>
              </a:ext>
            </a:extLst>
          </p:cNvPr>
          <p:cNvGrpSpPr/>
          <p:nvPr/>
        </p:nvGrpSpPr>
        <p:grpSpPr>
          <a:xfrm>
            <a:off x="9708698" y="867623"/>
            <a:ext cx="2020611" cy="4265734"/>
            <a:chOff x="9850801" y="1369367"/>
            <a:chExt cx="2020611" cy="426573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ABCFD32-AD53-437A-B3AD-071D0BA42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0801" y="1369367"/>
              <a:ext cx="2020611" cy="426573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25F946-01B8-4AA3-B8D8-3575F9405FCC}"/>
                </a:ext>
              </a:extLst>
            </p:cNvPr>
            <p:cNvSpPr/>
            <p:nvPr/>
          </p:nvSpPr>
          <p:spPr>
            <a:xfrm>
              <a:off x="9966566" y="2764519"/>
              <a:ext cx="1757967" cy="12665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00EDDDC-A8AD-49CE-9DD8-01E4FE6B8C07}"/>
                </a:ext>
              </a:extLst>
            </p:cNvPr>
            <p:cNvSpPr/>
            <p:nvPr/>
          </p:nvSpPr>
          <p:spPr>
            <a:xfrm>
              <a:off x="10056719" y="2867550"/>
              <a:ext cx="1564784" cy="8113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640DAB-A567-4F07-8875-46109EA7C2E2}"/>
                </a:ext>
              </a:extLst>
            </p:cNvPr>
            <p:cNvSpPr txBox="1"/>
            <p:nvPr/>
          </p:nvSpPr>
          <p:spPr>
            <a:xfrm>
              <a:off x="10030235" y="3717453"/>
              <a:ext cx="16177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(</a:t>
              </a:r>
              <a:r>
                <a:rPr lang="ko-KR" altLang="en-US" sz="1200" dirty="0"/>
                <a:t>프로젝트 명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진행중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9363D1B-C93E-42E5-B62E-65FB882B11E0}"/>
              </a:ext>
            </a:extLst>
          </p:cNvPr>
          <p:cNvGrpSpPr/>
          <p:nvPr/>
        </p:nvGrpSpPr>
        <p:grpSpPr>
          <a:xfrm>
            <a:off x="7599244" y="3177176"/>
            <a:ext cx="550038" cy="1394823"/>
            <a:chOff x="3866657" y="4239349"/>
            <a:chExt cx="550038" cy="139482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BD48D40-122E-4A42-9FEF-0439182CA9D6}"/>
                </a:ext>
              </a:extLst>
            </p:cNvPr>
            <p:cNvSpPr/>
            <p:nvPr/>
          </p:nvSpPr>
          <p:spPr>
            <a:xfrm>
              <a:off x="3866657" y="4509805"/>
              <a:ext cx="550038" cy="11243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67C3325-4103-463F-8ECE-10B566A4FB99}"/>
                </a:ext>
              </a:extLst>
            </p:cNvPr>
            <p:cNvSpPr/>
            <p:nvPr/>
          </p:nvSpPr>
          <p:spPr>
            <a:xfrm>
              <a:off x="3988141" y="423934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93D43FD-178F-4046-98D9-614A28EC4D3D}"/>
              </a:ext>
            </a:extLst>
          </p:cNvPr>
          <p:cNvGrpSpPr/>
          <p:nvPr/>
        </p:nvGrpSpPr>
        <p:grpSpPr>
          <a:xfrm>
            <a:off x="9824463" y="1961309"/>
            <a:ext cx="1757966" cy="1568053"/>
            <a:chOff x="3262693" y="4239349"/>
            <a:chExt cx="1757966" cy="1568053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9364DA1-48BA-4C49-AF76-F1886054E732}"/>
                </a:ext>
              </a:extLst>
            </p:cNvPr>
            <p:cNvSpPr/>
            <p:nvPr/>
          </p:nvSpPr>
          <p:spPr>
            <a:xfrm>
              <a:off x="3262693" y="4509805"/>
              <a:ext cx="1757966" cy="12975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D7FF008-7774-45BA-B882-A76E5479622E}"/>
                </a:ext>
              </a:extLst>
            </p:cNvPr>
            <p:cNvSpPr/>
            <p:nvPr/>
          </p:nvSpPr>
          <p:spPr>
            <a:xfrm>
              <a:off x="3988141" y="423934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32765EDF-0A67-4F7F-BE2E-3CB3E39DB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03" y="2913592"/>
            <a:ext cx="1769025" cy="3734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7" name="그림 26" descr="화이트보드이(가) 표시된 사진&#10;&#10;자동 생성된 설명">
            <a:extLst>
              <a:ext uri="{FF2B5EF4-FFF2-40B4-BE49-F238E27FC236}">
                <a16:creationId xmlns:a16="http://schemas.microsoft.com/office/drawing/2014/main" id="{6149EFFB-DF9C-47CF-923E-CD8309DCD3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366" y="2907152"/>
            <a:ext cx="1769024" cy="37346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2C171EFE-BF03-4077-9219-31C7D1A84CD5}"/>
              </a:ext>
            </a:extLst>
          </p:cNvPr>
          <p:cNvGrpSpPr/>
          <p:nvPr/>
        </p:nvGrpSpPr>
        <p:grpSpPr>
          <a:xfrm>
            <a:off x="320588" y="4780994"/>
            <a:ext cx="550038" cy="1394823"/>
            <a:chOff x="3866657" y="4239349"/>
            <a:chExt cx="550038" cy="139482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419E0D7-4D7D-4801-8C1A-A4552336215D}"/>
                </a:ext>
              </a:extLst>
            </p:cNvPr>
            <p:cNvSpPr/>
            <p:nvPr/>
          </p:nvSpPr>
          <p:spPr>
            <a:xfrm>
              <a:off x="3866657" y="4509805"/>
              <a:ext cx="550038" cy="11243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7B7C837-9EFE-4F9C-A2AB-E551B4665B4A}"/>
                </a:ext>
              </a:extLst>
            </p:cNvPr>
            <p:cNvSpPr/>
            <p:nvPr/>
          </p:nvSpPr>
          <p:spPr>
            <a:xfrm>
              <a:off x="3988141" y="423934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4B90A6-6585-4136-A10F-E78630C7B932}"/>
              </a:ext>
            </a:extLst>
          </p:cNvPr>
          <p:cNvGrpSpPr/>
          <p:nvPr/>
        </p:nvGrpSpPr>
        <p:grpSpPr>
          <a:xfrm>
            <a:off x="2334767" y="3006929"/>
            <a:ext cx="1440222" cy="3168888"/>
            <a:chOff x="3421565" y="4239349"/>
            <a:chExt cx="1440222" cy="316888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6C1FE86-79C8-4060-AAD5-E590E0F6309E}"/>
                </a:ext>
              </a:extLst>
            </p:cNvPr>
            <p:cNvSpPr/>
            <p:nvPr/>
          </p:nvSpPr>
          <p:spPr>
            <a:xfrm>
              <a:off x="3421565" y="4509805"/>
              <a:ext cx="1440222" cy="28984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8BE0C42F-9B7E-4B47-9AAE-E71828DCA91C}"/>
                </a:ext>
              </a:extLst>
            </p:cNvPr>
            <p:cNvSpPr/>
            <p:nvPr/>
          </p:nvSpPr>
          <p:spPr>
            <a:xfrm>
              <a:off x="3988141" y="423934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A40D361C-5126-478C-9D0A-48896BC4E3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543" y="2907152"/>
            <a:ext cx="1769024" cy="37346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F1A8CEC3-CC4E-4A9A-9883-42BD9ABF3AA5}"/>
              </a:ext>
            </a:extLst>
          </p:cNvPr>
          <p:cNvGrpSpPr/>
          <p:nvPr/>
        </p:nvGrpSpPr>
        <p:grpSpPr>
          <a:xfrm>
            <a:off x="4054493" y="4899176"/>
            <a:ext cx="492793" cy="1276640"/>
            <a:chOff x="3421565" y="6131596"/>
            <a:chExt cx="492793" cy="127664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0DDFB61-FF0D-4EB4-860A-9770D8BF972B}"/>
                </a:ext>
              </a:extLst>
            </p:cNvPr>
            <p:cNvSpPr/>
            <p:nvPr/>
          </p:nvSpPr>
          <p:spPr>
            <a:xfrm>
              <a:off x="3421565" y="6372215"/>
              <a:ext cx="492793" cy="10360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CC059C4-AADD-4CE4-B241-6D50AB8BEEA8}"/>
                </a:ext>
              </a:extLst>
            </p:cNvPr>
            <p:cNvSpPr/>
            <p:nvPr/>
          </p:nvSpPr>
          <p:spPr>
            <a:xfrm>
              <a:off x="3532769" y="6131596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4270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3927562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4. </a:t>
            </a:r>
            <a:r>
              <a:rPr lang="ko-KR" altLang="en-US" sz="1600" b="1" dirty="0"/>
              <a:t>디자이너 체크리스트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98941-A562-481E-8A18-0DFC878168ED}"/>
              </a:ext>
            </a:extLst>
          </p:cNvPr>
          <p:cNvSpPr txBox="1"/>
          <p:nvPr/>
        </p:nvSpPr>
        <p:spPr>
          <a:xfrm>
            <a:off x="320588" y="606013"/>
            <a:ext cx="2619462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4-1. </a:t>
            </a:r>
            <a:r>
              <a:rPr lang="ko-KR" altLang="en-US" sz="1100" b="1" dirty="0"/>
              <a:t>버튼 및 이미지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5E037CBE-B2D5-4F7C-BA8E-D92D09D6D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512269"/>
              </p:ext>
            </p:extLst>
          </p:nvPr>
        </p:nvGraphicFramePr>
        <p:xfrm>
          <a:off x="320588" y="867623"/>
          <a:ext cx="6988434" cy="24460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418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4291906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메인 화면으로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메인 화면으로 이동하기 위한 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39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헤드셋 아이콘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소리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On / Off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위한 아이콘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46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대화 배경</a:t>
                      </a:r>
                      <a:r>
                        <a:rPr lang="en-US" altLang="ko-KR" sz="1000" dirty="0"/>
                        <a:t>( 1 </a:t>
                      </a:r>
                      <a:r>
                        <a:rPr lang="ko-KR" altLang="en-US" sz="1000" dirty="0"/>
                        <a:t>인칭 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대화 이벤트 출력 시 캐릭터 뒤에 출력될 사무실 배경 </a:t>
                      </a:r>
                      <a:r>
                        <a:rPr lang="en-US" altLang="ko-KR" sz="1000" dirty="0"/>
                        <a:t>(1 </a:t>
                      </a:r>
                      <a:r>
                        <a:rPr lang="ko-KR" altLang="en-US" sz="1000" dirty="0"/>
                        <a:t>인칭 시점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078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선택지 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선택지를 선택할 수 있는 버튼 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40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선택지 팝업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선택지 버튼이 출력될 팝업 창 배경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9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결과 팝업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대화 이벤트 후 출력 될 결과 팝업 창 배경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컬렉션 카드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컬렉션 정보가 담겨질 카드 팝업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835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컬렉션 페이지 배경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컬렉션 페이지에 출력 될 서재 배경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82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컬렉션 아이콘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추후 업데이트 예정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70386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EB86DBA4-3952-4FD4-8ECD-B11B9B00E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871" y="867624"/>
            <a:ext cx="1391807" cy="29382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C851F2C-BC77-4150-BCEB-5B8B3CF34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637" y="867624"/>
            <a:ext cx="1391807" cy="29382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AD89A63B-0260-4ABD-AD54-B1A600F15A14}"/>
              </a:ext>
            </a:extLst>
          </p:cNvPr>
          <p:cNvGrpSpPr/>
          <p:nvPr/>
        </p:nvGrpSpPr>
        <p:grpSpPr>
          <a:xfrm>
            <a:off x="9067637" y="1298949"/>
            <a:ext cx="270458" cy="931447"/>
            <a:chOff x="3866656" y="4239349"/>
            <a:chExt cx="270458" cy="93144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679502E-CE07-4DD8-AB7F-AD9F2CDF98D8}"/>
                </a:ext>
              </a:extLst>
            </p:cNvPr>
            <p:cNvSpPr/>
            <p:nvPr/>
          </p:nvSpPr>
          <p:spPr>
            <a:xfrm>
              <a:off x="3866657" y="4509806"/>
              <a:ext cx="270457" cy="6609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FC23F4D-B69E-401C-9EB1-A60C37B3F3C4}"/>
                </a:ext>
              </a:extLst>
            </p:cNvPr>
            <p:cNvSpPr/>
            <p:nvPr/>
          </p:nvSpPr>
          <p:spPr>
            <a:xfrm>
              <a:off x="3866656" y="423934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0273B0C8-FADA-4876-8D4E-F232C8BB3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403" y="867624"/>
            <a:ext cx="1391807" cy="29382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FF80EBC6-7BD6-4B5D-AAC6-E442FC074485}"/>
              </a:ext>
            </a:extLst>
          </p:cNvPr>
          <p:cNvGrpSpPr/>
          <p:nvPr/>
        </p:nvGrpSpPr>
        <p:grpSpPr>
          <a:xfrm>
            <a:off x="10731844" y="1764672"/>
            <a:ext cx="1125854" cy="725214"/>
            <a:chOff x="3438959" y="4239349"/>
            <a:chExt cx="1125854" cy="72521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0DA79BE-9339-40B3-B9D0-9CE5A52494FA}"/>
                </a:ext>
              </a:extLst>
            </p:cNvPr>
            <p:cNvSpPr/>
            <p:nvPr/>
          </p:nvSpPr>
          <p:spPr>
            <a:xfrm>
              <a:off x="3438959" y="4509806"/>
              <a:ext cx="1125854" cy="4547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11DBFB70-88C3-47F3-B2FA-EE39AA9FA8CE}"/>
                </a:ext>
              </a:extLst>
            </p:cNvPr>
            <p:cNvSpPr/>
            <p:nvPr/>
          </p:nvSpPr>
          <p:spPr>
            <a:xfrm>
              <a:off x="3866656" y="423934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850CD455-A590-4F30-AE22-4483167820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871" y="3930938"/>
            <a:ext cx="1585714" cy="26428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AFC0595B-D594-4AB9-BDFF-273E73A64E9D}"/>
              </a:ext>
            </a:extLst>
          </p:cNvPr>
          <p:cNvGrpSpPr/>
          <p:nvPr/>
        </p:nvGrpSpPr>
        <p:grpSpPr>
          <a:xfrm>
            <a:off x="7587050" y="3930938"/>
            <a:ext cx="1427204" cy="783165"/>
            <a:chOff x="3420998" y="4239349"/>
            <a:chExt cx="1427204" cy="78316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8AECF45-916C-47AD-B7EC-F8C15A1537BB}"/>
                </a:ext>
              </a:extLst>
            </p:cNvPr>
            <p:cNvSpPr/>
            <p:nvPr/>
          </p:nvSpPr>
          <p:spPr>
            <a:xfrm>
              <a:off x="3420998" y="4509805"/>
              <a:ext cx="1427204" cy="5127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63D7F9-F003-41E8-92B5-CED3F2EC49D8}"/>
                </a:ext>
              </a:extLst>
            </p:cNvPr>
            <p:cNvSpPr/>
            <p:nvPr/>
          </p:nvSpPr>
          <p:spPr>
            <a:xfrm>
              <a:off x="3988141" y="4239349"/>
              <a:ext cx="270457" cy="2704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38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F8E4DE1-876B-41F1-B152-6C1D61438F86}"/>
              </a:ext>
            </a:extLst>
          </p:cNvPr>
          <p:cNvSpPr/>
          <p:nvPr/>
        </p:nvSpPr>
        <p:spPr>
          <a:xfrm rot="16200000" flipV="1">
            <a:off x="6789421" y="1455420"/>
            <a:ext cx="6858002" cy="3947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rot="16200000" flipV="1">
            <a:off x="-1455420" y="1455419"/>
            <a:ext cx="6858002" cy="3947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76474"/>
            <a:ext cx="1059181" cy="238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CFCE04-2559-439B-88B3-28FC5C493B7E}"/>
              </a:ext>
            </a:extLst>
          </p:cNvPr>
          <p:cNvSpPr txBox="1"/>
          <p:nvPr/>
        </p:nvSpPr>
        <p:spPr>
          <a:xfrm>
            <a:off x="4734697" y="2578604"/>
            <a:ext cx="2722606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개요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화면 구성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UI </a:t>
            </a:r>
            <a:r>
              <a:rPr lang="ko-KR" altLang="en-US" b="1" dirty="0"/>
              <a:t>구성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디자인 체크리스트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16BD1-1D96-41DE-8FEB-B4896A193A10}"/>
              </a:ext>
            </a:extLst>
          </p:cNvPr>
          <p:cNvSpPr txBox="1"/>
          <p:nvPr/>
        </p:nvSpPr>
        <p:spPr>
          <a:xfrm>
            <a:off x="1438912" y="3198166"/>
            <a:ext cx="106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목차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58903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/>
              <a:t>1. </a:t>
            </a:r>
            <a:r>
              <a:rPr lang="ko-KR" altLang="en-US" sz="2400" b="1" dirty="0"/>
              <a:t>개요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95425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>
                <a:latin typeface="+mj-lt"/>
              </a:rPr>
              <a:t>개요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C6A4C-EBFE-4336-851F-152078962D03}"/>
              </a:ext>
            </a:extLst>
          </p:cNvPr>
          <p:cNvSpPr txBox="1"/>
          <p:nvPr/>
        </p:nvSpPr>
        <p:spPr>
          <a:xfrm>
            <a:off x="320588" y="868699"/>
            <a:ext cx="6877223" cy="81278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본 문서는 개미 주식회사의 화면 및 </a:t>
            </a:r>
            <a:r>
              <a:rPr lang="en-US" altLang="ko-KR" sz="1000" dirty="0">
                <a:latin typeface="+mj-lt"/>
              </a:rPr>
              <a:t>UI </a:t>
            </a:r>
            <a:r>
              <a:rPr lang="ko-KR" altLang="en-US" sz="1000" dirty="0">
                <a:latin typeface="+mj-lt"/>
              </a:rPr>
              <a:t>구성을 제공한다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필요한 리소스 및 화면 플로우를 제공한다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화면 구성 및 </a:t>
            </a:r>
            <a:r>
              <a:rPr lang="en-US" altLang="ko-KR" sz="1000" dirty="0">
                <a:latin typeface="+mj-lt"/>
              </a:rPr>
              <a:t>UI</a:t>
            </a:r>
            <a:r>
              <a:rPr lang="ko-KR" altLang="en-US" sz="1000" dirty="0">
                <a:latin typeface="+mj-lt"/>
              </a:rPr>
              <a:t>는 </a:t>
            </a:r>
            <a:r>
              <a:rPr lang="en-US" altLang="ko-KR" sz="1000" dirty="0">
                <a:latin typeface="+mj-lt"/>
              </a:rPr>
              <a:t>1080(W) * 2280(H) </a:t>
            </a:r>
            <a:r>
              <a:rPr lang="ko-KR" altLang="en-US" sz="1000" dirty="0">
                <a:latin typeface="+mj-lt"/>
              </a:rPr>
              <a:t>사이즈를 기준으로 제작한다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000" dirty="0">
                <a:latin typeface="+mj-lt"/>
              </a:rPr>
              <a:t>UI </a:t>
            </a:r>
            <a:r>
              <a:rPr lang="ko-KR" altLang="en-US" sz="1000" dirty="0">
                <a:latin typeface="+mj-lt"/>
              </a:rPr>
              <a:t>구성은 회의를 통해 수정될 수 있다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98941-A562-481E-8A18-0DFC878168ED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1-1. </a:t>
            </a:r>
            <a:r>
              <a:rPr lang="ko-KR" altLang="en-US" sz="1100" b="1" dirty="0"/>
              <a:t>문서 개요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91843-7D0D-4924-8822-B289DE0C9C3A}"/>
              </a:ext>
            </a:extLst>
          </p:cNvPr>
          <p:cNvSpPr txBox="1"/>
          <p:nvPr/>
        </p:nvSpPr>
        <p:spPr>
          <a:xfrm>
            <a:off x="320588" y="4234071"/>
            <a:ext cx="6666201" cy="16394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D28824-2222-4C8E-86AD-BB4CEFDC14B8}"/>
              </a:ext>
            </a:extLst>
          </p:cNvPr>
          <p:cNvSpPr txBox="1"/>
          <p:nvPr/>
        </p:nvSpPr>
        <p:spPr>
          <a:xfrm>
            <a:off x="320588" y="2267983"/>
            <a:ext cx="6666201" cy="16394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69BD9D-B10A-4426-9412-97CE7FC2BA9B}"/>
              </a:ext>
            </a:extLst>
          </p:cNvPr>
          <p:cNvSpPr txBox="1"/>
          <p:nvPr/>
        </p:nvSpPr>
        <p:spPr>
          <a:xfrm>
            <a:off x="320588" y="2009194"/>
            <a:ext cx="6666201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본 게임은 직장인의 애환을 </a:t>
            </a:r>
            <a:r>
              <a:rPr lang="ko-KR" altLang="en-US" sz="1000" dirty="0" err="1">
                <a:latin typeface="+mj-lt"/>
              </a:rPr>
              <a:t>개그적</a:t>
            </a:r>
            <a:r>
              <a:rPr lang="ko-KR" altLang="en-US" sz="1000" dirty="0">
                <a:latin typeface="+mj-lt"/>
              </a:rPr>
              <a:t> 요소로 승화시키고 스트레스 해소용 사이다를 제공한다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7E834-5353-4C0D-9581-A2143C166AAD}"/>
              </a:ext>
            </a:extLst>
          </p:cNvPr>
          <p:cNvSpPr txBox="1"/>
          <p:nvPr/>
        </p:nvSpPr>
        <p:spPr>
          <a:xfrm>
            <a:off x="320588" y="1746508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1-2. </a:t>
            </a:r>
            <a:r>
              <a:rPr lang="ko-KR" altLang="en-US" sz="1100" b="1" dirty="0"/>
              <a:t>게임 개요</a:t>
            </a:r>
            <a:endParaRPr lang="en-US" altLang="ko-KR" sz="1100" b="1" dirty="0">
              <a:latin typeface="+mj-lt"/>
            </a:endParaRP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044F377B-0167-42DD-BBEE-710BC86EF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5" y="4301914"/>
            <a:ext cx="2603539" cy="14644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DE4A485-9A3A-4749-B4C3-816A02D24FDD}"/>
              </a:ext>
            </a:extLst>
          </p:cNvPr>
          <p:cNvGrpSpPr/>
          <p:nvPr/>
        </p:nvGrpSpPr>
        <p:grpSpPr>
          <a:xfrm>
            <a:off x="378543" y="2335826"/>
            <a:ext cx="4449028" cy="1476111"/>
            <a:chOff x="320588" y="2780357"/>
            <a:chExt cx="7900713" cy="2621321"/>
          </a:xfrm>
        </p:grpSpPr>
        <p:pic>
          <p:nvPicPr>
            <p:cNvPr id="17" name="Picture 2" descr="개비스콘 - 나무위키">
              <a:extLst>
                <a:ext uri="{FF2B5EF4-FFF2-40B4-BE49-F238E27FC236}">
                  <a16:creationId xmlns:a16="http://schemas.microsoft.com/office/drawing/2014/main" id="{76EA935F-89A5-444F-81B9-12E99EF38F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591"/>
            <a:stretch/>
          </p:blipFill>
          <p:spPr bwMode="auto">
            <a:xfrm>
              <a:off x="320588" y="2780357"/>
              <a:ext cx="4419600" cy="2621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개비스콘 짤 생성기 포스트모템">
              <a:extLst>
                <a:ext uri="{FF2B5EF4-FFF2-40B4-BE49-F238E27FC236}">
                  <a16:creationId xmlns:a16="http://schemas.microsoft.com/office/drawing/2014/main" id="{09357230-FBD7-4CD2-B625-07F5FF9692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0188" y="2780358"/>
              <a:ext cx="3481113" cy="2621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1A2A0D3-7CFE-4FA5-8A46-0F36E0F9D604}"/>
              </a:ext>
            </a:extLst>
          </p:cNvPr>
          <p:cNvSpPr txBox="1"/>
          <p:nvPr/>
        </p:nvSpPr>
        <p:spPr>
          <a:xfrm>
            <a:off x="320588" y="3975282"/>
            <a:ext cx="6666201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회사 생활을 통해 캐릭터를 성장시켜 최종 보스인 사장을 밀어내고 사장의 자리에 앉는 것이 게임의 목표이다</a:t>
            </a:r>
            <a:r>
              <a:rPr lang="en-US" altLang="ko-KR" sz="1000" dirty="0">
                <a:latin typeface="+mj-lt"/>
              </a:rPr>
              <a:t>.</a:t>
            </a:r>
            <a:r>
              <a:rPr lang="ko-KR" altLang="en-US" sz="1000" dirty="0">
                <a:latin typeface="+mj-lt"/>
              </a:rPr>
              <a:t> </a:t>
            </a:r>
            <a:endParaRPr lang="en-US" altLang="ko-KR" sz="1000" dirty="0">
              <a:latin typeface="+mj-lt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AFE7BF4-E610-43A8-A110-CAE390D3C5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33" y="4301914"/>
            <a:ext cx="2603539" cy="14644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E8F70B0-E2F2-42F2-96F3-11D678002941}"/>
              </a:ext>
            </a:extLst>
          </p:cNvPr>
          <p:cNvCxnSpPr/>
          <p:nvPr/>
        </p:nvCxnSpPr>
        <p:spPr>
          <a:xfrm>
            <a:off x="2867296" y="5035640"/>
            <a:ext cx="442574" cy="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38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/>
              <a:t>2. </a:t>
            </a:r>
            <a:r>
              <a:rPr lang="ko-KR" altLang="en-US" sz="2400" b="1" dirty="0"/>
              <a:t>화면 구성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417907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4DF2BE1-C4D0-4E3C-BFF6-31D948A43CD0}"/>
              </a:ext>
            </a:extLst>
          </p:cNvPr>
          <p:cNvSpPr txBox="1"/>
          <p:nvPr/>
        </p:nvSpPr>
        <p:spPr>
          <a:xfrm>
            <a:off x="320588" y="1127488"/>
            <a:ext cx="7149158" cy="354110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화면 구성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C6A4C-EBFE-4336-851F-152078962D03}"/>
              </a:ext>
            </a:extLst>
          </p:cNvPr>
          <p:cNvSpPr txBox="1"/>
          <p:nvPr/>
        </p:nvSpPr>
        <p:spPr>
          <a:xfrm>
            <a:off x="320588" y="868699"/>
            <a:ext cx="7149158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게임의 화면 플로우 구성은 다음과 같다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98941-A562-481E-8A18-0DFC878168ED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2-1. </a:t>
            </a:r>
            <a:r>
              <a:rPr lang="ko-KR" altLang="en-US" sz="1100" b="1" dirty="0"/>
              <a:t>화면 플로우</a:t>
            </a:r>
            <a:endParaRPr lang="en-US" altLang="ko-KR" sz="1100" b="1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5D5DDA-28AC-4A8D-A9E1-7959B0ECC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9" y="1357609"/>
            <a:ext cx="6684515" cy="32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7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4DF2BE1-C4D0-4E3C-BFF6-31D948A43CD0}"/>
              </a:ext>
            </a:extLst>
          </p:cNvPr>
          <p:cNvSpPr txBox="1"/>
          <p:nvPr/>
        </p:nvSpPr>
        <p:spPr>
          <a:xfrm>
            <a:off x="320588" y="1127488"/>
            <a:ext cx="7149158" cy="486181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화면 구성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C6A4C-EBFE-4336-851F-152078962D03}"/>
              </a:ext>
            </a:extLst>
          </p:cNvPr>
          <p:cNvSpPr txBox="1"/>
          <p:nvPr/>
        </p:nvSpPr>
        <p:spPr>
          <a:xfrm>
            <a:off x="320588" y="868699"/>
            <a:ext cx="7149158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게임의 화면 플로우 구성은 다음과 같다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98941-A562-481E-8A18-0DFC878168ED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2-1. </a:t>
            </a:r>
            <a:r>
              <a:rPr lang="ko-KR" altLang="en-US" sz="1100" b="1" dirty="0"/>
              <a:t>화면 플로우</a:t>
            </a:r>
            <a:endParaRPr lang="en-US" altLang="ko-KR" sz="1100" b="1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5D5DDA-28AC-4A8D-A9E1-7959B0ECC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8" y="2034861"/>
            <a:ext cx="6684515" cy="3230729"/>
          </a:xfrm>
          <a:prstGeom prst="rect">
            <a:avLst/>
          </a:prstGeom>
        </p:spPr>
      </p:pic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DD849F9B-5A71-460F-9EC9-951C6743E259}"/>
              </a:ext>
            </a:extLst>
          </p:cNvPr>
          <p:cNvSpPr/>
          <p:nvPr/>
        </p:nvSpPr>
        <p:spPr>
          <a:xfrm>
            <a:off x="521593" y="1442431"/>
            <a:ext cx="4273640" cy="3998306"/>
          </a:xfrm>
          <a:custGeom>
            <a:avLst/>
            <a:gdLst>
              <a:gd name="connsiteX0" fmla="*/ 1601273 w 4273640"/>
              <a:gd name="connsiteY0" fmla="*/ 0 h 3998306"/>
              <a:gd name="connsiteX1" fmla="*/ 4273640 w 4273640"/>
              <a:gd name="connsiteY1" fmla="*/ 0 h 3998306"/>
              <a:gd name="connsiteX2" fmla="*/ 4273640 w 4273640"/>
              <a:gd name="connsiteY2" fmla="*/ 1171979 h 3998306"/>
              <a:gd name="connsiteX3" fmla="*/ 2672367 w 4273640"/>
              <a:gd name="connsiteY3" fmla="*/ 1171979 h 3998306"/>
              <a:gd name="connsiteX4" fmla="*/ 2672367 w 4273640"/>
              <a:gd name="connsiteY4" fmla="*/ 3998306 h 3998306"/>
              <a:gd name="connsiteX5" fmla="*/ 0 w 4273640"/>
              <a:gd name="connsiteY5" fmla="*/ 3998306 h 3998306"/>
              <a:gd name="connsiteX6" fmla="*/ 0 w 4273640"/>
              <a:gd name="connsiteY6" fmla="*/ 1 h 3998306"/>
              <a:gd name="connsiteX7" fmla="*/ 1601273 w 4273640"/>
              <a:gd name="connsiteY7" fmla="*/ 1 h 399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73640" h="3998306">
                <a:moveTo>
                  <a:pt x="1601273" y="0"/>
                </a:moveTo>
                <a:lnTo>
                  <a:pt x="4273640" y="0"/>
                </a:lnTo>
                <a:lnTo>
                  <a:pt x="4273640" y="1171979"/>
                </a:lnTo>
                <a:lnTo>
                  <a:pt x="2672367" y="1171979"/>
                </a:lnTo>
                <a:lnTo>
                  <a:pt x="2672367" y="3998306"/>
                </a:lnTo>
                <a:lnTo>
                  <a:pt x="0" y="3998306"/>
                </a:lnTo>
                <a:lnTo>
                  <a:pt x="0" y="1"/>
                </a:lnTo>
                <a:lnTo>
                  <a:pt x="1601273" y="1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297FC9-7887-40C1-B14A-0B52D366ED7B}"/>
              </a:ext>
            </a:extLst>
          </p:cNvPr>
          <p:cNvSpPr/>
          <p:nvPr/>
        </p:nvSpPr>
        <p:spPr>
          <a:xfrm>
            <a:off x="3404926" y="3266003"/>
            <a:ext cx="1261752" cy="887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974A2C-9AE8-4D97-BDF7-D9EF3AA32017}"/>
              </a:ext>
            </a:extLst>
          </p:cNvPr>
          <p:cNvSpPr/>
          <p:nvPr/>
        </p:nvSpPr>
        <p:spPr>
          <a:xfrm>
            <a:off x="4918963" y="1449440"/>
            <a:ext cx="2190175" cy="3154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A201E2C-F504-41FE-B934-0243CD6388B2}"/>
              </a:ext>
            </a:extLst>
          </p:cNvPr>
          <p:cNvSpPr/>
          <p:nvPr/>
        </p:nvSpPr>
        <p:spPr>
          <a:xfrm>
            <a:off x="1781819" y="1246190"/>
            <a:ext cx="1088265" cy="354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4350B6-3A4A-4221-BE27-307625870B02}"/>
              </a:ext>
            </a:extLst>
          </p:cNvPr>
          <p:cNvSpPr/>
          <p:nvPr/>
        </p:nvSpPr>
        <p:spPr>
          <a:xfrm>
            <a:off x="5469917" y="1246190"/>
            <a:ext cx="1088265" cy="354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이벤트 화면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C0CBBDD-BB98-43F5-A7E4-49936A0BFB60}"/>
              </a:ext>
            </a:extLst>
          </p:cNvPr>
          <p:cNvSpPr/>
          <p:nvPr/>
        </p:nvSpPr>
        <p:spPr>
          <a:xfrm>
            <a:off x="3506462" y="3976069"/>
            <a:ext cx="1088265" cy="354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플레이 화면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507A253-3748-4E7A-91D7-C05E92A3CA04}"/>
              </a:ext>
            </a:extLst>
          </p:cNvPr>
          <p:cNvSpPr/>
          <p:nvPr/>
        </p:nvSpPr>
        <p:spPr>
          <a:xfrm>
            <a:off x="3403779" y="4555524"/>
            <a:ext cx="1261752" cy="887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3F1D0ED-FE22-41F9-8B30-CE363ABE0F9C}"/>
              </a:ext>
            </a:extLst>
          </p:cNvPr>
          <p:cNvSpPr/>
          <p:nvPr/>
        </p:nvSpPr>
        <p:spPr>
          <a:xfrm>
            <a:off x="3505315" y="5265590"/>
            <a:ext cx="1088265" cy="354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컬렉션 화면</a:t>
            </a:r>
          </a:p>
        </p:txBody>
      </p:sp>
    </p:spTree>
    <p:extLst>
      <p:ext uri="{BB962C8B-B14F-4D97-AF65-F5344CB8AC3E}">
        <p14:creationId xmlns:p14="http://schemas.microsoft.com/office/powerpoint/2010/main" val="124712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/>
              <a:t>3. UI </a:t>
            </a:r>
            <a:r>
              <a:rPr lang="ko-KR" altLang="en-US" sz="2400" b="1" dirty="0"/>
              <a:t>구성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41737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1757</Words>
  <Application>Microsoft Office PowerPoint</Application>
  <PresentationFormat>와이드스크린</PresentationFormat>
  <Paragraphs>693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개미 주식회사 UI 구성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Lee YoungHun</dc:creator>
  <cp:lastModifiedBy>user4</cp:lastModifiedBy>
  <cp:revision>97</cp:revision>
  <dcterms:created xsi:type="dcterms:W3CDTF">2021-11-30T08:11:03Z</dcterms:created>
  <dcterms:modified xsi:type="dcterms:W3CDTF">2022-04-06T04:46:23Z</dcterms:modified>
</cp:coreProperties>
</file>