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추가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2022-04-18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1884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92766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2022-04-18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099219" y="1486572"/>
            <a:ext cx="199356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dirty="0"/>
              <a:t>연봉 협상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dirty="0"/>
              <a:t>전투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dirty="0"/>
              <a:t>필요 </a:t>
            </a:r>
            <a:r>
              <a:rPr lang="ko-KR" altLang="en-US" b="1" dirty="0" err="1"/>
              <a:t>스탯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전체 정보 창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dirty="0"/>
              <a:t>컬렉션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엔딩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/>
              <a:t>인트로</a:t>
            </a:r>
            <a:endParaRPr lang="ko-KR" alt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진급 연출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10752253" cy="443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 추가 기획을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시스템 구성은 회의를 통해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연봉 협상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89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연봉 협상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10752253" cy="6281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연봉 협상은 게임 시간으로 </a:t>
            </a:r>
            <a:r>
              <a:rPr lang="en-US" altLang="ko-KR" sz="1000" dirty="0">
                <a:latin typeface="+mj-lt"/>
              </a:rPr>
              <a:t>360</a:t>
            </a:r>
            <a:r>
              <a:rPr lang="ko-KR" altLang="en-US" sz="1000" dirty="0">
                <a:latin typeface="+mj-lt"/>
              </a:rPr>
              <a:t>일 마다 시행 되며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느낌표 </a:t>
            </a:r>
            <a:r>
              <a:rPr lang="en-US" altLang="ko-KR" sz="1000" dirty="0">
                <a:latin typeface="+mj-lt"/>
              </a:rPr>
              <a:t>UI</a:t>
            </a:r>
            <a:r>
              <a:rPr lang="ko-KR" altLang="en-US" sz="1000" dirty="0">
                <a:latin typeface="+mj-lt"/>
              </a:rPr>
              <a:t>가 출력된 고양이를 터치하면 시행된다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연봉 협상은 기존 상사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부하 채팅 방식과 동일한 플로우로 흘러간다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선택지는 </a:t>
            </a:r>
            <a:r>
              <a:rPr lang="en-US" altLang="ko-KR" sz="1000" dirty="0">
                <a:latin typeface="+mj-lt"/>
              </a:rPr>
              <a:t>“</a:t>
            </a:r>
            <a:r>
              <a:rPr lang="ko-KR" altLang="en-US" sz="1000" dirty="0">
                <a:latin typeface="+mj-lt"/>
              </a:rPr>
              <a:t>책정 연봉 수렴하기</a:t>
            </a:r>
            <a:r>
              <a:rPr lang="en-US" altLang="ko-KR" sz="1000" dirty="0">
                <a:latin typeface="+mj-lt"/>
              </a:rPr>
              <a:t> / </a:t>
            </a:r>
            <a:r>
              <a:rPr lang="ko-KR" altLang="en-US" sz="1000" dirty="0">
                <a:latin typeface="+mj-lt"/>
              </a:rPr>
              <a:t>불복하기</a:t>
            </a:r>
            <a:r>
              <a:rPr lang="en-US" altLang="ko-KR" sz="1000" dirty="0">
                <a:latin typeface="+mj-lt"/>
              </a:rPr>
              <a:t> ( </a:t>
            </a:r>
            <a:r>
              <a:rPr lang="ko-KR" altLang="en-US" sz="1000" dirty="0">
                <a:latin typeface="+mj-lt"/>
              </a:rPr>
              <a:t>벽돌로 때린다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r>
              <a:rPr lang="en-US" altLang="ko-KR" sz="1000" dirty="0">
                <a:latin typeface="+mj-lt"/>
              </a:rPr>
              <a:t>)” 2</a:t>
            </a:r>
            <a:r>
              <a:rPr lang="ko-KR" altLang="en-US" sz="1000" dirty="0">
                <a:latin typeface="+mj-lt"/>
              </a:rPr>
              <a:t>가지 만 출력한다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연봉 협상 방식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7CD05-C6C2-470F-A23F-C0E812DFAB90}"/>
              </a:ext>
            </a:extLst>
          </p:cNvPr>
          <p:cNvSpPr txBox="1"/>
          <p:nvPr/>
        </p:nvSpPr>
        <p:spPr>
          <a:xfrm>
            <a:off x="320588" y="1825291"/>
            <a:ext cx="10752253" cy="6281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협상 시 </a:t>
            </a:r>
            <a:r>
              <a:rPr lang="en-US" altLang="ko-KR" sz="1000" dirty="0">
                <a:latin typeface="+mj-lt"/>
              </a:rPr>
              <a:t>“</a:t>
            </a:r>
            <a:r>
              <a:rPr lang="ko-KR" altLang="en-US" sz="1000" dirty="0">
                <a:latin typeface="+mj-lt"/>
              </a:rPr>
              <a:t>책정 연봉 수렴하기</a:t>
            </a:r>
            <a:r>
              <a:rPr lang="en-US" altLang="ko-KR" sz="1000" dirty="0">
                <a:latin typeface="+mj-lt"/>
              </a:rPr>
              <a:t>”</a:t>
            </a:r>
            <a:r>
              <a:rPr lang="ko-KR" altLang="en-US" sz="1000" dirty="0">
                <a:latin typeface="+mj-lt"/>
              </a:rPr>
              <a:t> 버튼을 터치하면 기본 </a:t>
            </a:r>
            <a:r>
              <a:rPr lang="en-US" altLang="ko-KR" sz="1000" dirty="0">
                <a:latin typeface="+mj-lt"/>
              </a:rPr>
              <a:t>3%</a:t>
            </a:r>
            <a:r>
              <a:rPr lang="ko-KR" altLang="en-US" sz="1000" dirty="0">
                <a:latin typeface="+mj-lt"/>
              </a:rPr>
              <a:t>가 적용되어 </a:t>
            </a:r>
            <a:r>
              <a:rPr lang="en-US" altLang="ko-KR" sz="1000" dirty="0">
                <a:latin typeface="+mj-lt"/>
              </a:rPr>
              <a:t>‘(</a:t>
            </a:r>
            <a:r>
              <a:rPr lang="ko-KR" altLang="en-US" sz="1000" dirty="0">
                <a:latin typeface="+mj-lt"/>
              </a:rPr>
              <a:t>현재 연봉 </a:t>
            </a:r>
            <a:r>
              <a:rPr lang="en-US" altLang="ko-KR" sz="1000" dirty="0">
                <a:latin typeface="+mj-lt"/>
              </a:rPr>
              <a:t>* 1.03)+(</a:t>
            </a:r>
            <a:r>
              <a:rPr lang="ko-KR" altLang="en-US" sz="1000" dirty="0">
                <a:latin typeface="+mj-lt"/>
              </a:rPr>
              <a:t>현재연봉 </a:t>
            </a:r>
            <a:r>
              <a:rPr lang="en-US" altLang="ko-KR" sz="1000" dirty="0">
                <a:latin typeface="+mj-lt"/>
              </a:rPr>
              <a:t>* </a:t>
            </a:r>
            <a:r>
              <a:rPr lang="ko-KR" altLang="en-US" sz="1000" dirty="0">
                <a:latin typeface="+mj-lt"/>
              </a:rPr>
              <a:t>업무 능력 수치 대비 적용 연봉 상승률 </a:t>
            </a:r>
            <a:r>
              <a:rPr lang="en-US" altLang="ko-KR" sz="1000" dirty="0">
                <a:latin typeface="+mj-lt"/>
              </a:rPr>
              <a:t>n%)’ </a:t>
            </a:r>
            <a:r>
              <a:rPr lang="ko-KR" altLang="en-US" sz="1000" dirty="0">
                <a:latin typeface="+mj-lt"/>
              </a:rPr>
              <a:t>하여 연봉이 갱신된다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000" dirty="0">
                <a:latin typeface="+mj-lt"/>
              </a:rPr>
              <a:t>“</a:t>
            </a:r>
            <a:r>
              <a:rPr lang="ko-KR" altLang="en-US" sz="1000" dirty="0">
                <a:latin typeface="+mj-lt"/>
              </a:rPr>
              <a:t>불복하기 </a:t>
            </a:r>
            <a:r>
              <a:rPr lang="en-US" altLang="ko-KR" sz="1000" dirty="0">
                <a:latin typeface="+mj-lt"/>
              </a:rPr>
              <a:t>( </a:t>
            </a:r>
            <a:r>
              <a:rPr lang="ko-KR" altLang="en-US" sz="1000" dirty="0">
                <a:latin typeface="+mj-lt"/>
              </a:rPr>
              <a:t>벽돌로 때린다</a:t>
            </a:r>
            <a:r>
              <a:rPr lang="en-US" altLang="ko-KR" sz="1000" dirty="0">
                <a:latin typeface="+mj-lt"/>
              </a:rPr>
              <a:t>. )“ </a:t>
            </a:r>
            <a:r>
              <a:rPr lang="ko-KR" altLang="en-US" sz="1000" dirty="0">
                <a:latin typeface="+mj-lt"/>
              </a:rPr>
              <a:t>버튼을 터치하면 랜덤으로 성공 또는 실패하게 되며 성공 시 기본 상승치의 </a:t>
            </a:r>
            <a:r>
              <a:rPr lang="en-US" altLang="ko-KR" sz="1000" dirty="0">
                <a:latin typeface="+mj-lt"/>
              </a:rPr>
              <a:t>2</a:t>
            </a:r>
            <a:r>
              <a:rPr lang="ko-KR" altLang="en-US" sz="1000" dirty="0">
                <a:latin typeface="+mj-lt"/>
              </a:rPr>
              <a:t>배인 </a:t>
            </a:r>
            <a:r>
              <a:rPr lang="en-US" altLang="ko-KR" sz="1000" dirty="0">
                <a:latin typeface="+mj-lt"/>
              </a:rPr>
              <a:t>6%</a:t>
            </a:r>
            <a:r>
              <a:rPr lang="ko-KR" altLang="en-US" sz="1000" dirty="0">
                <a:latin typeface="+mj-lt"/>
              </a:rPr>
              <a:t>의 기본 연봉 상승률이 적용된다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실패 시 연봉은 동결되며 </a:t>
            </a:r>
            <a:r>
              <a:rPr lang="en-US" altLang="ko-KR" sz="1000" dirty="0">
                <a:latin typeface="+mj-lt"/>
              </a:rPr>
              <a:t>“</a:t>
            </a:r>
            <a:r>
              <a:rPr lang="ko-KR" altLang="en-US" sz="1000" dirty="0">
                <a:latin typeface="+mj-lt"/>
              </a:rPr>
              <a:t>불복하기</a:t>
            </a:r>
            <a:r>
              <a:rPr lang="en-US" altLang="ko-KR" sz="1000" dirty="0">
                <a:latin typeface="+mj-lt"/>
              </a:rPr>
              <a:t>”</a:t>
            </a:r>
            <a:r>
              <a:rPr lang="ko-KR" altLang="en-US" sz="1000" dirty="0">
                <a:latin typeface="+mj-lt"/>
              </a:rPr>
              <a:t>의 성공 확률은 운 </a:t>
            </a:r>
            <a:r>
              <a:rPr lang="ko-KR" altLang="en-US" sz="1000" dirty="0" err="1">
                <a:latin typeface="+mj-lt"/>
              </a:rPr>
              <a:t>스탯에</a:t>
            </a:r>
            <a:r>
              <a:rPr lang="ko-KR" altLang="en-US" sz="1000" dirty="0">
                <a:latin typeface="+mj-lt"/>
              </a:rPr>
              <a:t> 비례하여 상승한다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EF035-98F9-44B2-B335-0A92C138A03C}"/>
              </a:ext>
            </a:extLst>
          </p:cNvPr>
          <p:cNvSpPr txBox="1"/>
          <p:nvPr/>
        </p:nvSpPr>
        <p:spPr>
          <a:xfrm>
            <a:off x="320588" y="156260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연봉 상승률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99128-FF21-4BF5-9315-252DE9291392}"/>
              </a:ext>
            </a:extLst>
          </p:cNvPr>
          <p:cNvSpPr txBox="1"/>
          <p:nvPr/>
        </p:nvSpPr>
        <p:spPr>
          <a:xfrm>
            <a:off x="320588" y="2453412"/>
            <a:ext cx="10752253" cy="3138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DBE15B-36D1-4D97-AFD4-9B2814D8A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2573504"/>
            <a:ext cx="6777681" cy="28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전투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5963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전투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10752253" cy="81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시 하단의 게이지 바에서 움직이는 벽돌을 보고 타이밍에 맞춰 버튼을 터치해 공격하는 형식으로 진행된다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스트레스 수치가 높거나 상위 직급 보스의 경우 움직이는 벽돌의 속도가 빨라진다</a:t>
            </a:r>
            <a:r>
              <a:rPr lang="en-US" altLang="ko-KR" sz="1000" dirty="0">
                <a:latin typeface="+mj-lt"/>
              </a:rPr>
              <a:t>. (</a:t>
            </a:r>
            <a:r>
              <a:rPr lang="ko-KR" altLang="en-US" sz="1000" dirty="0">
                <a:latin typeface="+mj-lt"/>
              </a:rPr>
              <a:t>스트레스 </a:t>
            </a:r>
            <a:r>
              <a:rPr lang="en-US" altLang="ko-KR" sz="1000" dirty="0">
                <a:latin typeface="+mj-lt"/>
              </a:rPr>
              <a:t>1</a:t>
            </a:r>
            <a:r>
              <a:rPr lang="ko-KR" altLang="en-US" sz="1000" dirty="0">
                <a:latin typeface="+mj-lt"/>
              </a:rPr>
              <a:t>당 </a:t>
            </a:r>
            <a:r>
              <a:rPr lang="en-US" altLang="ko-KR" sz="1000" dirty="0">
                <a:latin typeface="+mj-lt"/>
              </a:rPr>
              <a:t>0.5%</a:t>
            </a:r>
            <a:r>
              <a:rPr lang="ko-KR" altLang="en-US" sz="1000" dirty="0">
                <a:latin typeface="+mj-lt"/>
              </a:rPr>
              <a:t>씩 빨라진다</a:t>
            </a:r>
            <a:r>
              <a:rPr lang="en-US" altLang="ko-KR" sz="1000" dirty="0">
                <a:latin typeface="+mj-lt"/>
              </a:rPr>
              <a:t>. Ex) </a:t>
            </a:r>
            <a:r>
              <a:rPr lang="ko-KR" altLang="en-US" sz="1000" dirty="0">
                <a:latin typeface="+mj-lt"/>
              </a:rPr>
              <a:t>스트레스가 </a:t>
            </a:r>
            <a:r>
              <a:rPr lang="en-US" altLang="ko-KR" sz="1000" dirty="0">
                <a:latin typeface="+mj-lt"/>
              </a:rPr>
              <a:t>100</a:t>
            </a:r>
            <a:r>
              <a:rPr lang="ko-KR" altLang="en-US" sz="1000" dirty="0">
                <a:latin typeface="+mj-lt"/>
              </a:rPr>
              <a:t>일 경우 속도 </a:t>
            </a:r>
            <a:r>
              <a:rPr lang="en-US" altLang="ko-KR" sz="1000" dirty="0">
                <a:latin typeface="+mj-lt"/>
              </a:rPr>
              <a:t>50% </a:t>
            </a:r>
            <a:r>
              <a:rPr lang="ko-KR" altLang="en-US" sz="1000" dirty="0">
                <a:latin typeface="+mj-lt"/>
              </a:rPr>
              <a:t>추가</a:t>
            </a:r>
            <a:r>
              <a:rPr lang="en-US" altLang="ko-KR" sz="1000" dirty="0">
                <a:latin typeface="+mj-lt"/>
              </a:rPr>
              <a:t>)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스트레스 수치가 높으면 전체 공격력이 증가한다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퍼펙트 존 이외 다른 구간에서 버튼을 터치하면 구간에 따라 데미지를 차등 적용한다</a:t>
            </a:r>
            <a:r>
              <a:rPr lang="en-US" altLang="ko-KR" sz="1000" dirty="0">
                <a:latin typeface="+mj-lt"/>
              </a:rPr>
              <a:t>. </a:t>
            </a:r>
            <a:r>
              <a:rPr lang="ko-KR" altLang="en-US" sz="1000" dirty="0">
                <a:latin typeface="+mj-lt"/>
              </a:rPr>
              <a:t>각 </a:t>
            </a:r>
            <a:r>
              <a:rPr lang="en-US" altLang="ko-KR" sz="1000" dirty="0">
                <a:latin typeface="+mj-lt"/>
              </a:rPr>
              <a:t>(0.7</a:t>
            </a:r>
            <a:r>
              <a:rPr lang="ko-KR" altLang="en-US" sz="1000" dirty="0">
                <a:latin typeface="+mj-lt"/>
              </a:rPr>
              <a:t>배 </a:t>
            </a:r>
            <a:r>
              <a:rPr lang="en-US" altLang="ko-KR" sz="1000" dirty="0">
                <a:latin typeface="+mj-lt"/>
              </a:rPr>
              <a:t>/ 1.0</a:t>
            </a:r>
            <a:r>
              <a:rPr lang="ko-KR" altLang="en-US" sz="1000" dirty="0">
                <a:latin typeface="+mj-lt"/>
              </a:rPr>
              <a:t>배 </a:t>
            </a:r>
            <a:r>
              <a:rPr lang="en-US" altLang="ko-KR" sz="1000" dirty="0">
                <a:latin typeface="+mj-lt"/>
              </a:rPr>
              <a:t>/ 1.2</a:t>
            </a:r>
            <a:r>
              <a:rPr lang="ko-KR" altLang="en-US" sz="1000" dirty="0">
                <a:latin typeface="+mj-lt"/>
              </a:rPr>
              <a:t>배</a:t>
            </a:r>
            <a:r>
              <a:rPr lang="en-US" altLang="ko-KR" sz="1000" dirty="0"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3-1. </a:t>
            </a:r>
            <a:r>
              <a:rPr lang="ko-KR" altLang="en-US" sz="1100" b="1" dirty="0"/>
              <a:t>전투 방식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B3988-A38C-469B-883B-A29466EE4133}"/>
              </a:ext>
            </a:extLst>
          </p:cNvPr>
          <p:cNvSpPr txBox="1"/>
          <p:nvPr/>
        </p:nvSpPr>
        <p:spPr>
          <a:xfrm>
            <a:off x="320587" y="1681487"/>
            <a:ext cx="10752253" cy="15924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7A30B-1C79-4402-AA2B-F3D330E79BCA}"/>
              </a:ext>
            </a:extLst>
          </p:cNvPr>
          <p:cNvSpPr txBox="1"/>
          <p:nvPr/>
        </p:nvSpPr>
        <p:spPr>
          <a:xfrm>
            <a:off x="320588" y="3601485"/>
            <a:ext cx="10752253" cy="443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승리 시 화면이 </a:t>
            </a:r>
            <a:r>
              <a:rPr lang="ko-KR" altLang="en-US" sz="1000" dirty="0" err="1">
                <a:latin typeface="+mj-lt"/>
              </a:rPr>
              <a:t>페이드</a:t>
            </a:r>
            <a:r>
              <a:rPr lang="ko-KR" altLang="en-US" sz="1000" dirty="0">
                <a:latin typeface="+mj-lt"/>
              </a:rPr>
              <a:t> 아웃 되고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진급 이벤트 만화가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만화 출력 후 </a:t>
            </a:r>
            <a:r>
              <a:rPr lang="ko-KR" altLang="en-US" sz="1000" dirty="0" err="1">
                <a:latin typeface="+mj-lt"/>
              </a:rPr>
              <a:t>스킵</a:t>
            </a:r>
            <a:r>
              <a:rPr lang="ko-KR" altLang="en-US" sz="1000" dirty="0">
                <a:latin typeface="+mj-lt"/>
              </a:rPr>
              <a:t> 버튼 터치 시 화면이 전환되고 진급 성공 팝업이 출력된다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9AF7B-755D-47BA-9A42-0C3F8DD6EBF3}"/>
              </a:ext>
            </a:extLst>
          </p:cNvPr>
          <p:cNvSpPr txBox="1"/>
          <p:nvPr/>
        </p:nvSpPr>
        <p:spPr>
          <a:xfrm>
            <a:off x="320588" y="3338799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3-2. </a:t>
            </a:r>
            <a:r>
              <a:rPr lang="ko-KR" altLang="en-US" sz="1100" b="1" dirty="0"/>
              <a:t>전투 승리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A11E6-5AE5-4BD7-9EA3-2E3279F2681D}"/>
              </a:ext>
            </a:extLst>
          </p:cNvPr>
          <p:cNvSpPr txBox="1"/>
          <p:nvPr/>
        </p:nvSpPr>
        <p:spPr>
          <a:xfrm>
            <a:off x="320587" y="4796965"/>
            <a:ext cx="10752253" cy="1826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E72DC14-60E6-48EA-86C9-46D41185487D}"/>
              </a:ext>
            </a:extLst>
          </p:cNvPr>
          <p:cNvGrpSpPr/>
          <p:nvPr/>
        </p:nvGrpSpPr>
        <p:grpSpPr>
          <a:xfrm>
            <a:off x="419439" y="1873875"/>
            <a:ext cx="5388236" cy="523393"/>
            <a:chOff x="419439" y="2702823"/>
            <a:chExt cx="5388236" cy="5233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22814C-699C-4961-BD3C-AD5A9A4D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39" y="2767643"/>
              <a:ext cx="5388236" cy="458573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A07BDCC-6D8D-4608-8E01-DD3C244A043E}"/>
                </a:ext>
              </a:extLst>
            </p:cNvPr>
            <p:cNvCxnSpPr/>
            <p:nvPr/>
          </p:nvCxnSpPr>
          <p:spPr>
            <a:xfrm>
              <a:off x="1451668" y="2702823"/>
              <a:ext cx="797010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24BC155-3922-40AF-BDFB-F7055F24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9" y="2675812"/>
            <a:ext cx="5388236" cy="45857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2E864D3C-EB00-469F-AC02-C668FD1A30F3}"/>
              </a:ext>
            </a:extLst>
          </p:cNvPr>
          <p:cNvGrpSpPr/>
          <p:nvPr/>
        </p:nvGrpSpPr>
        <p:grpSpPr>
          <a:xfrm>
            <a:off x="3743324" y="2597609"/>
            <a:ext cx="2038187" cy="144966"/>
            <a:chOff x="7572777" y="3589558"/>
            <a:chExt cx="2090670" cy="14496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4C7367-B2B4-4EA0-A9DB-6BCC510B43BE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55E965EC-3952-4BA5-B28B-91F605DC0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F2ABBAE-6934-49C3-8EA6-C0858AF80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FC7A704-F9D8-4B47-AFB0-D8866DAFD8E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80996-6D79-431D-BA06-CB5E06B87A90}"/>
              </a:ext>
            </a:extLst>
          </p:cNvPr>
          <p:cNvGrpSpPr/>
          <p:nvPr/>
        </p:nvGrpSpPr>
        <p:grpSpPr>
          <a:xfrm>
            <a:off x="466725" y="2599197"/>
            <a:ext cx="2007428" cy="144966"/>
            <a:chOff x="7572777" y="3589558"/>
            <a:chExt cx="2090670" cy="14496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B352D91-ABB8-4853-A3D3-90C27576C513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C0B81D8-5E19-474C-8363-FC5E890B1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46186EC-1118-4C4F-882A-1FF152C3E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51BE44E-94D4-4ED8-8E57-8D943924EE5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7B508BE-C938-4801-BDD1-E544756AB733}"/>
              </a:ext>
            </a:extLst>
          </p:cNvPr>
          <p:cNvGrpSpPr/>
          <p:nvPr/>
        </p:nvGrpSpPr>
        <p:grpSpPr>
          <a:xfrm>
            <a:off x="3332066" y="2600784"/>
            <a:ext cx="322355" cy="144966"/>
            <a:chOff x="7572777" y="3589558"/>
            <a:chExt cx="2090670" cy="14496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EF19E49-1952-4D22-BBF5-88624274201E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93A5BB4-4682-45CC-878C-30DA9A302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59C1509-D37B-4BA3-9281-003B81B68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1B1EB62-7845-4112-875B-61DF261C4C3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B89F8F4-FC4F-4C6D-9668-7734A8C693A2}"/>
              </a:ext>
            </a:extLst>
          </p:cNvPr>
          <p:cNvGrpSpPr/>
          <p:nvPr/>
        </p:nvGrpSpPr>
        <p:grpSpPr>
          <a:xfrm>
            <a:off x="2545077" y="2597609"/>
            <a:ext cx="358308" cy="144966"/>
            <a:chOff x="7572777" y="3589558"/>
            <a:chExt cx="2090670" cy="14496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2EDEF92-8890-42CB-9E48-9637E771F5FD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9C45241-34CA-4A80-B937-BC552BB2A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2B5BB36-9BE7-44B8-98F7-91C526FE9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D259F34-0235-45FD-96AB-0A3DF1DE53B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664B1B9-29D1-4BB7-94E0-AF403F1D4A7C}"/>
              </a:ext>
            </a:extLst>
          </p:cNvPr>
          <p:cNvGrpSpPr/>
          <p:nvPr/>
        </p:nvGrpSpPr>
        <p:grpSpPr>
          <a:xfrm>
            <a:off x="2960285" y="2597609"/>
            <a:ext cx="322355" cy="144966"/>
            <a:chOff x="7572777" y="3589558"/>
            <a:chExt cx="2090670" cy="14496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A1142B7-BB7F-4F6E-8EE3-7341945D7B84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1A7E907-1DC6-4C10-9C04-5CFBF7EF2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6DDC24A-54EC-4ECA-94A9-E2787DC7D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770F4C2-B81D-4568-84A6-15B48E753A34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589452-0EC9-4884-899F-8BA1761E2DEF}"/>
              </a:ext>
            </a:extLst>
          </p:cNvPr>
          <p:cNvGrpSpPr/>
          <p:nvPr/>
        </p:nvGrpSpPr>
        <p:grpSpPr>
          <a:xfrm>
            <a:off x="6386069" y="2494483"/>
            <a:ext cx="358308" cy="144966"/>
            <a:chOff x="7572777" y="3589558"/>
            <a:chExt cx="2090670" cy="14496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49355B7-5122-4391-B6C7-2A8D0DBB9BDB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2A9941E3-65C9-42A8-A870-3363E1211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64A9F32E-0582-41CE-BB6E-FCF428A23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88D569C-A905-4179-B460-3F01324C1DA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DE7DFB-C8EE-461C-A457-1435644BCB23}"/>
              </a:ext>
            </a:extLst>
          </p:cNvPr>
          <p:cNvGrpSpPr/>
          <p:nvPr/>
        </p:nvGrpSpPr>
        <p:grpSpPr>
          <a:xfrm>
            <a:off x="6384327" y="2905099"/>
            <a:ext cx="358306" cy="144966"/>
            <a:chOff x="7572777" y="3589558"/>
            <a:chExt cx="2090670" cy="14496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84FB15F-CB6D-4AE2-82F9-1DBBE6ED7636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442E08C-D983-4474-ABB0-831D8F065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DC6C818-1547-4AE5-85CD-0CA7A876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EC85AB4-3869-499B-8DDC-A55EC182213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EE0A8E0-D73C-4599-A236-72C6DE6ED79E}"/>
              </a:ext>
            </a:extLst>
          </p:cNvPr>
          <p:cNvGrpSpPr/>
          <p:nvPr/>
        </p:nvGrpSpPr>
        <p:grpSpPr>
          <a:xfrm>
            <a:off x="6386071" y="2087985"/>
            <a:ext cx="358306" cy="144966"/>
            <a:chOff x="7572777" y="3589558"/>
            <a:chExt cx="2090670" cy="14496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3B3ACA3-D80D-4FE8-9B68-21F836FC8A1F}"/>
                </a:ext>
              </a:extLst>
            </p:cNvPr>
            <p:cNvGrpSpPr/>
            <p:nvPr/>
          </p:nvGrpSpPr>
          <p:grpSpPr>
            <a:xfrm>
              <a:off x="7572777" y="3589558"/>
              <a:ext cx="2090670" cy="144966"/>
              <a:chOff x="7572777" y="3071611"/>
              <a:chExt cx="2090670" cy="1180860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B6F74672-C0F3-466D-8B27-A9AF924D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777" y="3071611"/>
                <a:ext cx="0" cy="11808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89B15A8-93BE-4422-9190-3E00845D9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447" y="3071611"/>
                <a:ext cx="0" cy="11808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4FA2D7F-7D1F-4B12-8790-20D4AA95A71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777" y="3662041"/>
              <a:ext cx="209067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0E14352-C125-4782-BE74-87ED0AF62BCA}"/>
              </a:ext>
            </a:extLst>
          </p:cNvPr>
          <p:cNvSpPr txBox="1"/>
          <p:nvPr/>
        </p:nvSpPr>
        <p:spPr>
          <a:xfrm>
            <a:off x="6865182" y="2037221"/>
            <a:ext cx="1757361" cy="258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퍼펙트 존 </a:t>
            </a:r>
            <a:r>
              <a:rPr lang="en-US" altLang="ko-KR" sz="1000" dirty="0">
                <a:latin typeface="+mj-lt"/>
              </a:rPr>
              <a:t>= </a:t>
            </a:r>
            <a:r>
              <a:rPr lang="ko-KR" altLang="en-US" sz="1000" dirty="0">
                <a:latin typeface="+mj-lt"/>
              </a:rPr>
              <a:t>데미지 </a:t>
            </a:r>
            <a:r>
              <a:rPr lang="en-US" altLang="ko-KR" sz="1000" dirty="0">
                <a:latin typeface="+mj-lt"/>
              </a:rPr>
              <a:t>1.2 </a:t>
            </a:r>
            <a:r>
              <a:rPr lang="ko-KR" altLang="en-US" sz="1000" dirty="0">
                <a:latin typeface="+mj-lt"/>
              </a:rPr>
              <a:t>배</a:t>
            </a:r>
            <a:endParaRPr lang="en-US" altLang="ko-KR" sz="1000" dirty="0"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9A5128-B1F5-43DD-8216-7B019FB4CA46}"/>
              </a:ext>
            </a:extLst>
          </p:cNvPr>
          <p:cNvSpPr txBox="1"/>
          <p:nvPr/>
        </p:nvSpPr>
        <p:spPr>
          <a:xfrm>
            <a:off x="6865182" y="2437571"/>
            <a:ext cx="1757361" cy="258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굿 존 </a:t>
            </a:r>
            <a:r>
              <a:rPr lang="en-US" altLang="ko-KR" sz="1000" dirty="0">
                <a:latin typeface="+mj-lt"/>
              </a:rPr>
              <a:t>= </a:t>
            </a:r>
            <a:r>
              <a:rPr lang="ko-KR" altLang="en-US" sz="1000" dirty="0">
                <a:latin typeface="+mj-lt"/>
              </a:rPr>
              <a:t>데미지 </a:t>
            </a:r>
            <a:r>
              <a:rPr lang="en-US" altLang="ko-KR" sz="1000" dirty="0">
                <a:latin typeface="+mj-lt"/>
              </a:rPr>
              <a:t>1.0 </a:t>
            </a:r>
            <a:r>
              <a:rPr lang="ko-KR" altLang="en-US" sz="1000" dirty="0">
                <a:latin typeface="+mj-lt"/>
              </a:rPr>
              <a:t>배</a:t>
            </a:r>
            <a:endParaRPr lang="en-US" altLang="ko-KR" sz="1000" dirty="0"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FCE778-6ED4-4F9F-83A6-F075F892F98C}"/>
              </a:ext>
            </a:extLst>
          </p:cNvPr>
          <p:cNvSpPr txBox="1"/>
          <p:nvPr/>
        </p:nvSpPr>
        <p:spPr>
          <a:xfrm>
            <a:off x="6865182" y="2848187"/>
            <a:ext cx="1757361" cy="258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 err="1">
                <a:latin typeface="+mj-lt"/>
              </a:rPr>
              <a:t>노멀</a:t>
            </a:r>
            <a:r>
              <a:rPr lang="ko-KR" altLang="en-US" sz="1000" dirty="0">
                <a:latin typeface="+mj-lt"/>
              </a:rPr>
              <a:t> 존 </a:t>
            </a:r>
            <a:r>
              <a:rPr lang="en-US" altLang="ko-KR" sz="1000" dirty="0">
                <a:latin typeface="+mj-lt"/>
              </a:rPr>
              <a:t>= </a:t>
            </a:r>
            <a:r>
              <a:rPr lang="ko-KR" altLang="en-US" sz="1000" dirty="0">
                <a:latin typeface="+mj-lt"/>
              </a:rPr>
              <a:t>데미지 </a:t>
            </a:r>
            <a:r>
              <a:rPr lang="en-US" altLang="ko-KR" sz="1000" dirty="0">
                <a:latin typeface="+mj-lt"/>
              </a:rPr>
              <a:t>0.7 </a:t>
            </a:r>
            <a:r>
              <a:rPr lang="ko-KR" altLang="en-US" sz="1000" dirty="0">
                <a:latin typeface="+mj-lt"/>
              </a:rPr>
              <a:t>배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C929238-9413-49E1-B438-54CDFB739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" y="4881171"/>
            <a:ext cx="8259683" cy="166773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5BEB259-655C-4FCC-824E-F8E67C212AEE}"/>
              </a:ext>
            </a:extLst>
          </p:cNvPr>
          <p:cNvSpPr txBox="1"/>
          <p:nvPr/>
        </p:nvSpPr>
        <p:spPr>
          <a:xfrm>
            <a:off x="320587" y="4357997"/>
            <a:ext cx="10752253" cy="443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패배 시 화면이 </a:t>
            </a:r>
            <a:r>
              <a:rPr lang="ko-KR" altLang="en-US" sz="1000" dirty="0" err="1">
                <a:latin typeface="+mj-lt"/>
              </a:rPr>
              <a:t>페이드</a:t>
            </a:r>
            <a:r>
              <a:rPr lang="ko-KR" altLang="en-US" sz="1000" dirty="0">
                <a:latin typeface="+mj-lt"/>
              </a:rPr>
              <a:t> 아웃 되고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전체 </a:t>
            </a:r>
            <a:r>
              <a:rPr lang="ko-KR" altLang="en-US" sz="1000" dirty="0" err="1">
                <a:latin typeface="+mj-lt"/>
              </a:rPr>
              <a:t>스탯이</a:t>
            </a:r>
            <a:r>
              <a:rPr lang="ko-KR" altLang="en-US" sz="1000" dirty="0">
                <a:latin typeface="+mj-lt"/>
              </a:rPr>
              <a:t> 감소하는 진급 실패 팝업이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플레이어는 재정비 후 다시 도전할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BABCEE-EE37-4B42-B1F0-397A0301F4B0}"/>
              </a:ext>
            </a:extLst>
          </p:cNvPr>
          <p:cNvSpPr txBox="1"/>
          <p:nvPr/>
        </p:nvSpPr>
        <p:spPr>
          <a:xfrm>
            <a:off x="320587" y="409531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3-3. </a:t>
            </a:r>
            <a:r>
              <a:rPr lang="ko-KR" altLang="en-US" sz="1100" b="1" dirty="0"/>
              <a:t>전투 패배</a:t>
            </a:r>
            <a:endParaRPr lang="en-US" altLang="ko-KR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955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387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개미 주식회사 추가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88</cp:revision>
  <dcterms:created xsi:type="dcterms:W3CDTF">2021-11-30T08:11:03Z</dcterms:created>
  <dcterms:modified xsi:type="dcterms:W3CDTF">2022-04-19T04:48:36Z</dcterms:modified>
</cp:coreProperties>
</file>